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embeddedFontLst>
    <p:embeddedFont>
      <p:font typeface="Aparajita" panose="02020603050405020304" pitchFamily="18"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Gill Sans" panose="020B060402020202020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6+2Nuq6mUXsQTI6m/8se9tSMZ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ta Petersoo" userId="72e21026-ac62-43af-a8a1-71080ebb1099" providerId="ADAL" clId="{636804FF-253C-4FDF-B7D8-8EB5E41FC98D}"/>
    <pc:docChg chg="modSld">
      <pc:chgData name="Juta Petersoo" userId="72e21026-ac62-43af-a8a1-71080ebb1099" providerId="ADAL" clId="{636804FF-253C-4FDF-B7D8-8EB5E41FC98D}" dt="2021-01-26T18:59:28.217" v="4" actId="20577"/>
      <pc:docMkLst>
        <pc:docMk/>
      </pc:docMkLst>
      <pc:sldChg chg="modSp mod">
        <pc:chgData name="Juta Petersoo" userId="72e21026-ac62-43af-a8a1-71080ebb1099" providerId="ADAL" clId="{636804FF-253C-4FDF-B7D8-8EB5E41FC98D}" dt="2021-01-26T18:59:28.217" v="4" actId="20577"/>
        <pc:sldMkLst>
          <pc:docMk/>
          <pc:sldMk cId="0" sldId="266"/>
        </pc:sldMkLst>
        <pc:spChg chg="mod">
          <ac:chgData name="Juta Petersoo" userId="72e21026-ac62-43af-a8a1-71080ebb1099" providerId="ADAL" clId="{636804FF-253C-4FDF-B7D8-8EB5E41FC98D}" dt="2021-01-26T18:59:28.217" v="4" actId="20577"/>
          <ac:spMkLst>
            <pc:docMk/>
            <pc:sldMk cId="0" sldId="266"/>
            <ac:spMk id="24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23:notes"/>
          <p:cNvSpPr txBox="1">
            <a:spLocks noGrp="1"/>
          </p:cNvSpPr>
          <p:nvPr>
            <p:ph type="body" idx="1"/>
          </p:nvPr>
        </p:nvSpPr>
        <p:spPr>
          <a:xfrm>
            <a:off x="666750" y="4705350"/>
            <a:ext cx="5335588" cy="3848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8" name="Google Shape;12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1" name="Google Shape;23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de-DE" sz="800"/>
              <a:t>Volunteering is significant in sustaining the operations of sport organizations. Recent data reveal that it would cost sport organizations approximately 2 billion pounds per year to employ full-time workers to carry out the activities undertaken by volunteers.7.3% of the adult population in England (3 million adults) undertake a volunteer activity for at least an hour per week.This is significant, if you think of the skills, knowledge and social capital that is developed when individuals are brought together under a common purpose as well as why governments rely heavily on the voluntary sector to reduce the costs associated with correcting market failure.However recent research suggests that volunteering is in decline over time. In 2005, 29% of the adult population in England formally volunteered in sport, while this figure has been reduced to 25&amp; in 2010/2011.</a:t>
            </a:r>
            <a:endParaRPr/>
          </a:p>
          <a:p>
            <a:pPr marL="457200" lvl="0" indent="-228600" algn="just" rtl="0">
              <a:lnSpc>
                <a:spcPct val="100000"/>
              </a:lnSpc>
              <a:spcBef>
                <a:spcPts val="0"/>
              </a:spcBef>
              <a:spcAft>
                <a:spcPts val="0"/>
              </a:spcAft>
              <a:buSzPts val="1400"/>
              <a:buNone/>
            </a:pPr>
            <a:endParaRPr sz="800"/>
          </a:p>
          <a:p>
            <a:pPr marL="457200" lvl="0" indent="-228600" algn="just" rtl="0">
              <a:lnSpc>
                <a:spcPct val="100000"/>
              </a:lnSpc>
              <a:spcBef>
                <a:spcPts val="0"/>
              </a:spcBef>
              <a:spcAft>
                <a:spcPts val="0"/>
              </a:spcAft>
              <a:buSzPts val="1400"/>
              <a:buNone/>
            </a:pPr>
            <a:r>
              <a:rPr lang="de-DE" sz="800"/>
              <a:t>Research further suggests that sport would become far less accessible without inputs from volunteers, as Member States would either have to substantially increase their financial contributions or organisations would have to increase their membership fees to a level which a large share of the population would not be able to afford. In the majority of countries, the average number of hours dedicated to volunteering in sport per week revolves around 4-5 hours.</a:t>
            </a:r>
            <a:endParaRPr sz="800" b="1"/>
          </a:p>
        </p:txBody>
      </p:sp>
      <p:sp>
        <p:nvSpPr>
          <p:cNvPr id="232" name="Google Shape;23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9" name="Google Shape;23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240"/>
              </a:spcBef>
              <a:spcAft>
                <a:spcPts val="0"/>
              </a:spcAft>
              <a:buClr>
                <a:schemeClr val="dk1"/>
              </a:buClr>
              <a:buSzPts val="800"/>
              <a:buFont typeface="Calibri"/>
              <a:buNone/>
            </a:pPr>
            <a:r>
              <a:rPr lang="de-DE" sz="800" b="1"/>
              <a:t>in the majority of countries the sport sector appears to rely heavily on volunteers; the proportion of paid staff and volunteers varies </a:t>
            </a:r>
            <a:r>
              <a:rPr lang="de-DE" sz="800"/>
              <a:t>between being relatively small (e.g. Ireland 42% paid staff and 58% volunteers,Estonia 43% paid staff and 57% volunteers) to being significant (e.g. Austria 14% paid staff and 86% volunteers; France almost 80% volunteers; the Netherlands 13% paid staff and 87% volunteers; Portugal 90% volunteers). This trend can partly be explained by the fact that in most countries, sport organisations and federations are non-profit entities.It is interesting to note however, that Germany is the only country where the share of paid staff (69.7%) is higher than the share of volunteers (30.3%). This trend could be a consequence of the fact that the majority of volunteers in German sport associations are found at managerial level (12.7% volunteers and 0.3% paid staff) and the share of volunteers then decreases with the level of responsibilities. Similarly, because volunteer contribution in Latvia is event-based, sport federations and associations donot have high numbers of volunteers within their staffResearch further suggests that sport would become far less accessible without inputs from volunteers, as Member States would either have to substantially increase their financial contributions or organisations would have to increase their membership fees to a level which a large share of the population would not be able to afford. In the majority of countries, the average number of hours dedicated to volunteering in sport per week revolves around 4-5 hours.</a:t>
            </a:r>
            <a:endParaRPr/>
          </a:p>
          <a:p>
            <a:pPr marL="457200" lvl="0" indent="-228600" algn="just" rtl="0">
              <a:lnSpc>
                <a:spcPct val="100000"/>
              </a:lnSpc>
              <a:spcBef>
                <a:spcPts val="400"/>
              </a:spcBef>
              <a:spcAft>
                <a:spcPts val="0"/>
              </a:spcAft>
              <a:buSzPts val="1400"/>
              <a:buFont typeface="Calibri"/>
              <a:buChar char="•"/>
            </a:pPr>
            <a:r>
              <a:rPr lang="de-DE" sz="800" b="1"/>
              <a:t>Volunteering levels across different countries reflects sports participation. Those countries keen to participate more in sports have a stronger volunteering culture Reliance on volunteers</a:t>
            </a:r>
            <a:r>
              <a:rPr lang="de-DE" sz="800"/>
              <a:t> across European sports clubs:</a:t>
            </a:r>
            <a:endParaRPr/>
          </a:p>
          <a:p>
            <a:pPr marL="914400" lvl="1" indent="-228600" algn="just" rtl="0">
              <a:lnSpc>
                <a:spcPct val="100000"/>
              </a:lnSpc>
              <a:spcBef>
                <a:spcPts val="160"/>
              </a:spcBef>
              <a:spcAft>
                <a:spcPts val="0"/>
              </a:spcAft>
              <a:buSzPts val="1400"/>
              <a:buFont typeface="Calibri"/>
              <a:buChar char="•"/>
            </a:pPr>
            <a:r>
              <a:rPr lang="de-DE" sz="800"/>
              <a:t>Austria - 14% paid staff and 86% volunteers</a:t>
            </a:r>
            <a:endParaRPr/>
          </a:p>
          <a:p>
            <a:pPr marL="914400" lvl="1" indent="-228600" algn="just" rtl="0">
              <a:lnSpc>
                <a:spcPct val="100000"/>
              </a:lnSpc>
              <a:spcBef>
                <a:spcPts val="160"/>
              </a:spcBef>
              <a:spcAft>
                <a:spcPts val="0"/>
              </a:spcAft>
              <a:buSzPts val="1400"/>
              <a:buFont typeface="Calibri"/>
              <a:buChar char="•"/>
            </a:pPr>
            <a:r>
              <a:rPr lang="de-DE" sz="800"/>
              <a:t>France - almost 80% volunteers</a:t>
            </a:r>
            <a:endParaRPr/>
          </a:p>
          <a:p>
            <a:pPr marL="914400" lvl="1" indent="-228600" algn="just" rtl="0">
              <a:lnSpc>
                <a:spcPct val="100000"/>
              </a:lnSpc>
              <a:spcBef>
                <a:spcPts val="160"/>
              </a:spcBef>
              <a:spcAft>
                <a:spcPts val="0"/>
              </a:spcAft>
              <a:buSzPts val="1400"/>
              <a:buFont typeface="Calibri"/>
              <a:buChar char="•"/>
            </a:pPr>
            <a:r>
              <a:rPr lang="de-DE" sz="800"/>
              <a:t>Netherlands - 13% paid staff and 87% volunteers </a:t>
            </a:r>
            <a:endParaRPr/>
          </a:p>
          <a:p>
            <a:pPr marL="457200" lvl="0" indent="-228600" algn="just" rtl="0">
              <a:lnSpc>
                <a:spcPct val="100000"/>
              </a:lnSpc>
              <a:spcBef>
                <a:spcPts val="0"/>
              </a:spcBef>
              <a:spcAft>
                <a:spcPts val="0"/>
              </a:spcAft>
              <a:buSzPts val="1400"/>
              <a:buNone/>
            </a:pPr>
            <a:r>
              <a:rPr lang="de-DE" sz="1200"/>
              <a:t>Volunteering is significant in sustaining the operations of sport organizations. Recent data reveal that it would cost sport organizations approximately 2 billion pounds per year to employ full-time workers to carry out the activities undertaken by volunteers.7.3% f the adult population in England (3 million adults) undertake a volunteer activity for at least an hour per week.This is significant, if you think of the skills, knowledge and social capital that is developed when individuals are brought togeher under a common purpose as well as why governments rely heavily on the voluntary sector to reduce the costs associated with correcting market failure.However recent research suggests that volunteering is in decline over time. In 2005, 29% of the adult population in England formally volunteered in sport, while this figure has been reduced to 25&amp; in 2010/2011</a:t>
            </a:r>
            <a:endParaRPr sz="800" b="1"/>
          </a:p>
          <a:p>
            <a:pPr marL="457200" lvl="0" indent="-228600" algn="just" rtl="0">
              <a:lnSpc>
                <a:spcPct val="100000"/>
              </a:lnSpc>
              <a:spcBef>
                <a:spcPts val="0"/>
              </a:spcBef>
              <a:spcAft>
                <a:spcPts val="0"/>
              </a:spcAft>
              <a:buSzPts val="1400"/>
              <a:buNone/>
            </a:pPr>
            <a:endParaRPr sz="800"/>
          </a:p>
          <a:p>
            <a:pPr marL="457200" lvl="0" indent="-228600" algn="just" rtl="0">
              <a:lnSpc>
                <a:spcPct val="100000"/>
              </a:lnSpc>
              <a:spcBef>
                <a:spcPts val="0"/>
              </a:spcBef>
              <a:spcAft>
                <a:spcPts val="0"/>
              </a:spcAft>
              <a:buSzPts val="1400"/>
              <a:buNone/>
            </a:pPr>
            <a:r>
              <a:rPr lang="de-DE" sz="800"/>
              <a:t>Overall however, there has</a:t>
            </a:r>
            <a:endParaRPr/>
          </a:p>
          <a:p>
            <a:pPr marL="457200" lvl="0" indent="-228600" algn="just" rtl="0">
              <a:lnSpc>
                <a:spcPct val="100000"/>
              </a:lnSpc>
              <a:spcBef>
                <a:spcPts val="0"/>
              </a:spcBef>
              <a:spcAft>
                <a:spcPts val="0"/>
              </a:spcAft>
              <a:buSzPts val="1400"/>
              <a:buNone/>
            </a:pPr>
            <a:r>
              <a:rPr lang="de-DE" sz="800"/>
              <a:t>been a </a:t>
            </a:r>
            <a:r>
              <a:rPr lang="de-DE" sz="800" b="1"/>
              <a:t>general upward trend </a:t>
            </a:r>
            <a:r>
              <a:rPr lang="de-DE" sz="800"/>
              <a:t>in the number of volunteers active in the EU in the last ten years (see Table 3.4). Ten countries have seen an increase in the number of</a:t>
            </a:r>
            <a:endParaRPr/>
          </a:p>
          <a:p>
            <a:pPr marL="457200" lvl="0" indent="-228600" algn="just" rtl="0">
              <a:lnSpc>
                <a:spcPct val="100000"/>
              </a:lnSpc>
              <a:spcBef>
                <a:spcPts val="0"/>
              </a:spcBef>
              <a:spcAft>
                <a:spcPts val="0"/>
              </a:spcAft>
              <a:buSzPts val="1400"/>
              <a:buNone/>
            </a:pPr>
            <a:r>
              <a:rPr lang="de-DE" sz="800"/>
              <a:t>volunteers over the past decade</a:t>
            </a:r>
            <a:endParaRPr b="1"/>
          </a:p>
          <a:p>
            <a:pPr marL="457200" lvl="0" indent="-228600" algn="just" rtl="0">
              <a:lnSpc>
                <a:spcPct val="100000"/>
              </a:lnSpc>
              <a:spcBef>
                <a:spcPts val="0"/>
              </a:spcBef>
              <a:spcAft>
                <a:spcPts val="0"/>
              </a:spcAft>
              <a:buSzPts val="1400"/>
              <a:buNone/>
            </a:pPr>
            <a:endParaRPr sz="800"/>
          </a:p>
          <a:p>
            <a:pPr marL="457200" lvl="0" indent="-228600" algn="just" rtl="0">
              <a:lnSpc>
                <a:spcPct val="100000"/>
              </a:lnSpc>
              <a:spcBef>
                <a:spcPts val="0"/>
              </a:spcBef>
              <a:spcAft>
                <a:spcPts val="0"/>
              </a:spcAft>
              <a:buSzPts val="1400"/>
              <a:buNone/>
            </a:pPr>
            <a:r>
              <a:rPr lang="de-DE" sz="800" b="1"/>
              <a:t>Gender </a:t>
            </a:r>
            <a:r>
              <a:rPr lang="de-DE" sz="800"/>
              <a:t>- In many countries a gender dimension is more apparent in specific sectors (e.g. sport, health, social and rescue services) and voluntary roles (e.g. managerialand operational roles) rather than in overall participation rates in volunteering). In many countries the dominance of male volunteers can be explained by the fact the sport sector attracts the highest number of volunteers and more men than women tend to volunteer in sport. Sweden and the Netherlands are the only countries, which feature very high level of volunteering in national studies, as well as in the Eurobarometer andEuropean Values Study. In many countries the </a:t>
            </a:r>
            <a:r>
              <a:rPr lang="de-DE" sz="800" b="1"/>
              <a:t>dominance of male volunteers </a:t>
            </a:r>
            <a:r>
              <a:rPr lang="de-DE" sz="800"/>
              <a:t>can be explained by the fact the sport sector attracts the highest number of volunteers and more men than women</a:t>
            </a:r>
            <a:endParaRPr/>
          </a:p>
          <a:p>
            <a:pPr marL="457200" lvl="0" indent="-228600" algn="just" rtl="0">
              <a:lnSpc>
                <a:spcPct val="100000"/>
              </a:lnSpc>
              <a:spcBef>
                <a:spcPts val="0"/>
              </a:spcBef>
              <a:spcAft>
                <a:spcPts val="0"/>
              </a:spcAft>
              <a:buSzPts val="1400"/>
              <a:buNone/>
            </a:pPr>
            <a:r>
              <a:rPr lang="de-DE" sz="800"/>
              <a:t>tend to volunteer in sport. For example, in Denmark there are important statistical variances between the participation of men and women in different areas of the voluntary sector. Men are considerably more involved in sport clubs and local community activities compared to women. At the same time women are significantlymore involved in health and social service related work than men. Likewise in Finland, 19% of adult men volunteer in sport in comparison to 13% of women. </a:t>
            </a:r>
            <a:endParaRPr/>
          </a:p>
          <a:p>
            <a:pPr marL="457200" lvl="0" indent="-228600" algn="just" rtl="0">
              <a:lnSpc>
                <a:spcPct val="100000"/>
              </a:lnSpc>
              <a:spcBef>
                <a:spcPts val="0"/>
              </a:spcBef>
              <a:spcAft>
                <a:spcPts val="0"/>
              </a:spcAft>
              <a:buSzPts val="1400"/>
              <a:buNone/>
            </a:pPr>
            <a:r>
              <a:rPr lang="de-DE" sz="800"/>
              <a:t>􀂃 Other countries, which have consistently been identified as having either high or very high levels of participation in volunteering are Denmark, Finland and Luxembourg.</a:t>
            </a:r>
            <a:endParaRPr/>
          </a:p>
          <a:p>
            <a:pPr marL="457200" lvl="0" indent="-228600" algn="just" rtl="0">
              <a:lnSpc>
                <a:spcPct val="100000"/>
              </a:lnSpc>
              <a:spcBef>
                <a:spcPts val="0"/>
              </a:spcBef>
              <a:spcAft>
                <a:spcPts val="0"/>
              </a:spcAft>
              <a:buSzPts val="1400"/>
              <a:buNone/>
            </a:pPr>
            <a:r>
              <a:rPr lang="de-DE" sz="800"/>
              <a:t>􀂃 Other countries with relatively high levels of volunteering are Austria, the UK and Slovakia.</a:t>
            </a:r>
            <a:endParaRPr/>
          </a:p>
          <a:p>
            <a:pPr marL="457200" lvl="0" indent="-228600" algn="just" rtl="0">
              <a:lnSpc>
                <a:spcPct val="100000"/>
              </a:lnSpc>
              <a:spcBef>
                <a:spcPts val="0"/>
              </a:spcBef>
              <a:spcAft>
                <a:spcPts val="0"/>
              </a:spcAft>
              <a:buSzPts val="1400"/>
              <a:buNone/>
            </a:pPr>
            <a:r>
              <a:rPr lang="de-DE" sz="800"/>
              <a:t>􀂃 In contrast, countries, which have consistently been identified by national reports and the Eurobarometer and European Value surveys as having low or relatively low levels of participation in volunteering, are Bulgaria, Lithuania, Poland, Portugal, Romania and Spain.</a:t>
            </a:r>
            <a:endParaRPr/>
          </a:p>
          <a:p>
            <a:pPr marL="457200" lvl="0" indent="-228600" algn="just" rtl="0">
              <a:lnSpc>
                <a:spcPct val="100000"/>
              </a:lnSpc>
              <a:spcBef>
                <a:spcPts val="0"/>
              </a:spcBef>
              <a:spcAft>
                <a:spcPts val="0"/>
              </a:spcAft>
              <a:buSzPts val="1400"/>
              <a:buNone/>
            </a:pPr>
            <a:endParaRPr sz="800"/>
          </a:p>
          <a:p>
            <a:pPr marL="457200" lvl="0" indent="-228600" algn="just" rtl="0">
              <a:lnSpc>
                <a:spcPct val="100000"/>
              </a:lnSpc>
              <a:spcBef>
                <a:spcPts val="0"/>
              </a:spcBef>
              <a:spcAft>
                <a:spcPts val="0"/>
              </a:spcAft>
              <a:buSzPts val="1400"/>
              <a:buNone/>
            </a:pPr>
            <a:endParaRPr sz="800" b="1"/>
          </a:p>
          <a:p>
            <a:pPr marL="457200" lvl="0" indent="-228600" algn="just" rtl="0">
              <a:lnSpc>
                <a:spcPct val="100000"/>
              </a:lnSpc>
              <a:spcBef>
                <a:spcPts val="0"/>
              </a:spcBef>
              <a:spcAft>
                <a:spcPts val="0"/>
              </a:spcAft>
              <a:buSzPts val="1400"/>
              <a:buNone/>
            </a:pPr>
            <a:r>
              <a:rPr lang="de-DE" sz="800"/>
              <a:t>Our European experts confirmed the lack of a “culture of volunteering” in parts of Eastern Europe, emerging from a centralised economy</a:t>
            </a:r>
            <a:endParaRPr sz="800"/>
          </a:p>
          <a:p>
            <a:pPr marL="457200" lvl="0" indent="-228600" algn="l" rtl="0">
              <a:lnSpc>
                <a:spcPct val="100000"/>
              </a:lnSpc>
              <a:spcBef>
                <a:spcPts val="0"/>
              </a:spcBef>
              <a:spcAft>
                <a:spcPts val="0"/>
              </a:spcAft>
              <a:buSzPts val="1400"/>
              <a:buNone/>
            </a:pPr>
            <a:endParaRPr/>
          </a:p>
        </p:txBody>
      </p:sp>
      <p:sp>
        <p:nvSpPr>
          <p:cNvPr id="240" name="Google Shape;24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9" name="Google Shape;24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de-DE" b="1"/>
              <a:t>Sources of funding</a:t>
            </a:r>
            <a:r>
              <a:rPr lang="de-DE"/>
              <a:t>Regarding the sport sector, there are important differences in the sources of fundingavailable to sport organisations. For Member States5 where such information was available, sport organisations mainly rely on:</a:t>
            </a:r>
            <a:endParaRPr/>
          </a:p>
          <a:p>
            <a:pPr marL="457200" lvl="0" indent="-228600" algn="just" rtl="0">
              <a:lnSpc>
                <a:spcPct val="100000"/>
              </a:lnSpc>
              <a:spcBef>
                <a:spcPts val="0"/>
              </a:spcBef>
              <a:spcAft>
                <a:spcPts val="0"/>
              </a:spcAft>
              <a:buSzPts val="1400"/>
              <a:buNone/>
            </a:pPr>
            <a:r>
              <a:rPr lang="de-DE"/>
              <a:t>􀂃 Membership fees (Finland, France, Germany, the Netherlands, Spain);</a:t>
            </a:r>
            <a:endParaRPr/>
          </a:p>
          <a:p>
            <a:pPr marL="457200" lvl="0" indent="-228600" algn="just" rtl="0">
              <a:lnSpc>
                <a:spcPct val="100000"/>
              </a:lnSpc>
              <a:spcBef>
                <a:spcPts val="0"/>
              </a:spcBef>
              <a:spcAft>
                <a:spcPts val="0"/>
              </a:spcAft>
              <a:buSzPts val="1400"/>
              <a:buNone/>
            </a:pPr>
            <a:r>
              <a:rPr lang="de-DE"/>
              <a:t>􀂃 Fundraising and donations (Estonia, Slovenia, Spain);</a:t>
            </a:r>
            <a:endParaRPr/>
          </a:p>
          <a:p>
            <a:pPr marL="457200" lvl="0" indent="-228600" algn="just" rtl="0">
              <a:lnSpc>
                <a:spcPct val="100000"/>
              </a:lnSpc>
              <a:spcBef>
                <a:spcPts val="0"/>
              </a:spcBef>
              <a:spcAft>
                <a:spcPts val="0"/>
              </a:spcAft>
              <a:buSzPts val="1400"/>
              <a:buNone/>
            </a:pPr>
            <a:r>
              <a:rPr lang="de-DE"/>
              <a:t>􀂃 Sponsorship (Slovenia);</a:t>
            </a:r>
            <a:endParaRPr/>
          </a:p>
          <a:p>
            <a:pPr marL="457200" lvl="0" indent="-228600" algn="just" rtl="0">
              <a:lnSpc>
                <a:spcPct val="100000"/>
              </a:lnSpc>
              <a:spcBef>
                <a:spcPts val="0"/>
              </a:spcBef>
              <a:spcAft>
                <a:spcPts val="0"/>
              </a:spcAft>
              <a:buSzPts val="1400"/>
              <a:buNone/>
            </a:pPr>
            <a:r>
              <a:rPr lang="de-DE"/>
              <a:t>􀂃 Public funding – state (Cyprus, France, Portugal);</a:t>
            </a:r>
            <a:endParaRPr/>
          </a:p>
          <a:p>
            <a:pPr marL="457200" lvl="0" indent="-228600" algn="just" rtl="0">
              <a:lnSpc>
                <a:spcPct val="100000"/>
              </a:lnSpc>
              <a:spcBef>
                <a:spcPts val="0"/>
              </a:spcBef>
              <a:spcAft>
                <a:spcPts val="0"/>
              </a:spcAft>
              <a:buSzPts val="1400"/>
              <a:buNone/>
            </a:pPr>
            <a:r>
              <a:rPr lang="de-DE"/>
              <a:t>􀂃 Public funding – regional and local authorities (Estonia);</a:t>
            </a:r>
            <a:endParaRPr/>
          </a:p>
          <a:p>
            <a:pPr marL="457200" lvl="0" indent="-228600" algn="just" rtl="0">
              <a:lnSpc>
                <a:spcPct val="100000"/>
              </a:lnSpc>
              <a:spcBef>
                <a:spcPts val="0"/>
              </a:spcBef>
              <a:spcAft>
                <a:spcPts val="0"/>
              </a:spcAft>
              <a:buSzPts val="1400"/>
              <a:buNone/>
            </a:pPr>
            <a:r>
              <a:rPr lang="de-DE"/>
              <a:t>􀂃 Other income (e.g. sales of tickets to sport events organised, bar and restaurantservices, etc): Romania, Spain.</a:t>
            </a:r>
            <a:endParaRPr/>
          </a:p>
          <a:p>
            <a:pPr marL="457200" lvl="0" indent="-228600" algn="just" rtl="0">
              <a:lnSpc>
                <a:spcPct val="100000"/>
              </a:lnSpc>
              <a:spcBef>
                <a:spcPts val="0"/>
              </a:spcBef>
              <a:spcAft>
                <a:spcPts val="0"/>
              </a:spcAft>
              <a:buSzPts val="1400"/>
              <a:buNone/>
            </a:pPr>
            <a:endParaRPr/>
          </a:p>
          <a:p>
            <a:pPr marL="457200" lvl="0" indent="-228600" algn="just" rtl="0">
              <a:lnSpc>
                <a:spcPct val="100000"/>
              </a:lnSpc>
              <a:spcBef>
                <a:spcPts val="0"/>
              </a:spcBef>
              <a:spcAft>
                <a:spcPts val="0"/>
              </a:spcAft>
              <a:buSzPts val="1400"/>
              <a:buNone/>
            </a:pPr>
            <a:r>
              <a:rPr lang="de-DE"/>
              <a:t>Research further suggests that sport would become far less accessible without inputs from volunteers, as Member States would either have to substantially increase their financial contributions or organisations would have to increase their membership fees to a level which a large share of the population would not be able to afford. In the majority of countries, the average number of hours dedicated to volunteering in sport per week revolves around 4-5 hours.</a:t>
            </a:r>
            <a:endParaRPr b="1"/>
          </a:p>
          <a:p>
            <a:pPr marL="457200" marR="0" lvl="0" indent="-228600" algn="l" rtl="0">
              <a:lnSpc>
                <a:spcPct val="100000"/>
              </a:lnSpc>
              <a:spcBef>
                <a:spcPts val="0"/>
              </a:spcBef>
              <a:spcAft>
                <a:spcPts val="0"/>
              </a:spcAft>
              <a:buSzPts val="1400"/>
              <a:buNone/>
            </a:pPr>
            <a:endParaRPr/>
          </a:p>
        </p:txBody>
      </p:sp>
      <p:sp>
        <p:nvSpPr>
          <p:cNvPr id="250" name="Google Shape;25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sz="1400" b="0" i="0" u="none" strike="noStrike" cap="none">
                <a:solidFill>
                  <a:schemeClr val="dk1"/>
                </a:solidFill>
                <a:latin typeface="Arial"/>
                <a:ea typeface="Arial"/>
                <a:cs typeface="Arial"/>
                <a:sym typeface="Arial"/>
              </a:rPr>
              <a:t>12</a:t>
            </a:fld>
            <a:endParaRPr sz="14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7" name="Google Shape;25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An analysis of the national surveys and reports on volunteering identified by key stakeholders in the Member States indicates that, there are around </a:t>
            </a:r>
            <a:r>
              <a:rPr lang="de-DE" b="1"/>
              <a:t>92 to 94 million</a:t>
            </a:r>
            <a:endParaRPr/>
          </a:p>
          <a:p>
            <a:pPr marL="457200" marR="0" lvl="0" indent="-228600" algn="l" rtl="0">
              <a:lnSpc>
                <a:spcPct val="100000"/>
              </a:lnSpc>
              <a:spcBef>
                <a:spcPts val="0"/>
              </a:spcBef>
              <a:spcAft>
                <a:spcPts val="0"/>
              </a:spcAft>
              <a:buSzPts val="1400"/>
              <a:buNone/>
            </a:pPr>
            <a:r>
              <a:rPr lang="de-DE" b="1"/>
              <a:t>adults involved in volunteering in the EU</a:t>
            </a:r>
            <a:r>
              <a:rPr lang="de-DE"/>
              <a:t>. This in turn implies that around </a:t>
            </a:r>
            <a:r>
              <a:rPr lang="de-DE" b="1"/>
              <a:t>22% to 23% </a:t>
            </a:r>
            <a:r>
              <a:rPr lang="de-DE"/>
              <a:t>of Europeans aged over 15 years are engaged in voluntary work. The national</a:t>
            </a:r>
            <a:endParaRPr/>
          </a:p>
          <a:p>
            <a:pPr marL="457200" marR="0" lvl="0" indent="-228600" algn="l" rtl="0">
              <a:lnSpc>
                <a:spcPct val="100000"/>
              </a:lnSpc>
              <a:spcBef>
                <a:spcPts val="0"/>
              </a:spcBef>
              <a:spcAft>
                <a:spcPts val="0"/>
              </a:spcAft>
              <a:buSzPts val="1400"/>
              <a:buNone/>
            </a:pPr>
            <a:r>
              <a:rPr lang="de-DE"/>
              <a:t>surveys tend to show lower levels of volunteering in comparison to some of the key European or international surveys2.</a:t>
            </a:r>
            <a:endParaRPr/>
          </a:p>
          <a:p>
            <a:pPr marL="457200" marR="0" lvl="0" indent="-228600" algn="l" rtl="0">
              <a:lnSpc>
                <a:spcPct val="100000"/>
              </a:lnSpc>
              <a:spcBef>
                <a:spcPts val="0"/>
              </a:spcBef>
              <a:spcAft>
                <a:spcPts val="0"/>
              </a:spcAft>
              <a:buSzPts val="1400"/>
              <a:buNone/>
            </a:pPr>
            <a:r>
              <a:rPr lang="de-DE"/>
              <a:t>Regarding volunteers in sport, the data gathered indicates that </a:t>
            </a:r>
            <a:r>
              <a:rPr lang="de-DE" b="1"/>
              <a:t>volunteering in sport represents a significant share of the adult population in Finland (16%), Ireland(15%), the Netherlands (12-14%), Denmark (11%), Germany (10.9%) and Malta (9.2%)</a:t>
            </a:r>
            <a:r>
              <a:rPr lang="de-DE"/>
              <a:t>. Conversely, in Estonia (1.1%), Greece (0.5%), Lithuania (0.1%), Latvia and Romania (less than 0.1%) volunteering in sport does not appear to be a common practice. growing numbers of volunteers needed to support the delivery of public </a:t>
            </a:r>
            <a:r>
              <a:rPr lang="de-DE" b="1"/>
              <a:t>services; increasing number of individuals involved in project based or short-term volunteering as opposed to long-term volunteering; increased involvement of older people and the change in public perceptions, particularly in the New Member States.</a:t>
            </a:r>
            <a:endParaRPr/>
          </a:p>
          <a:p>
            <a:pPr marL="457200" marR="0" lvl="0" indent="-228600" algn="l" rtl="0">
              <a:lnSpc>
                <a:spcPct val="100000"/>
              </a:lnSpc>
              <a:spcBef>
                <a:spcPts val="0"/>
              </a:spcBef>
              <a:spcAft>
                <a:spcPts val="0"/>
              </a:spcAft>
              <a:buSzPts val="1400"/>
              <a:buNone/>
            </a:pPr>
            <a:endParaRPr/>
          </a:p>
          <a:p>
            <a:pPr marL="457200" lvl="0" indent="-228600" algn="just" rtl="0">
              <a:lnSpc>
                <a:spcPct val="100000"/>
              </a:lnSpc>
              <a:spcBef>
                <a:spcPts val="0"/>
              </a:spcBef>
              <a:spcAft>
                <a:spcPts val="0"/>
              </a:spcAft>
              <a:buSzPts val="1400"/>
              <a:buNone/>
            </a:pPr>
            <a:r>
              <a:rPr lang="de-DE" b="1"/>
              <a:t>Gender </a:t>
            </a:r>
            <a:r>
              <a:rPr lang="de-DE"/>
              <a:t>- In many countries a gender dimension is more apparent in specific sectors (e.g. sport, health, social and rescue services) and voluntary roles (e.g. managerial</a:t>
            </a:r>
            <a:endParaRPr/>
          </a:p>
          <a:p>
            <a:pPr marL="457200" lvl="0" indent="-228600" algn="just" rtl="0">
              <a:lnSpc>
                <a:spcPct val="100000"/>
              </a:lnSpc>
              <a:spcBef>
                <a:spcPts val="0"/>
              </a:spcBef>
              <a:spcAft>
                <a:spcPts val="0"/>
              </a:spcAft>
              <a:buSzPts val="1400"/>
              <a:buNone/>
            </a:pPr>
            <a:r>
              <a:rPr lang="de-DE"/>
              <a:t>and operational roles) rather than in overall participation rates in volunteering. However, in general, most countries tend to have either a greater number of male</a:t>
            </a:r>
            <a:endParaRPr/>
          </a:p>
          <a:p>
            <a:pPr marL="457200" lvl="0" indent="-228600" algn="just" rtl="0">
              <a:lnSpc>
                <a:spcPct val="100000"/>
              </a:lnSpc>
              <a:spcBef>
                <a:spcPts val="0"/>
              </a:spcBef>
              <a:spcAft>
                <a:spcPts val="0"/>
              </a:spcAft>
              <a:buSzPts val="1400"/>
              <a:buNone/>
            </a:pPr>
            <a:r>
              <a:rPr lang="de-DE"/>
              <a:t>volunteers than female (11 countries) or an equal participation between men andwomen (9 countries). In many countries the dominance of male volunteers can be explained by the fact the sport sector attracts the highest number of volunteers and more men than women tend to volunteer in sport. Sweden and the Netherlands are the only countries, which feature very high level of volunteering in national studies, as well as in the Eurobarometer andEuropean Values Study. For example, in Denmark there are important statistical variances between the participation of men and women in different areas of the</a:t>
            </a:r>
            <a:endParaRPr/>
          </a:p>
          <a:p>
            <a:pPr marL="457200" lvl="0" indent="-228600" algn="just" rtl="0">
              <a:lnSpc>
                <a:spcPct val="100000"/>
              </a:lnSpc>
              <a:spcBef>
                <a:spcPts val="0"/>
              </a:spcBef>
              <a:spcAft>
                <a:spcPts val="0"/>
              </a:spcAft>
              <a:buSzPts val="1400"/>
              <a:buNone/>
            </a:pPr>
            <a:r>
              <a:rPr lang="de-DE"/>
              <a:t>voluntary sector. </a:t>
            </a:r>
            <a:r>
              <a:rPr lang="de-DE" b="1"/>
              <a:t>Men are considerably more involved in sport clubs and local community activities compared to women</a:t>
            </a:r>
            <a:r>
              <a:rPr lang="de-DE"/>
              <a:t>. At the same time women are significantly</a:t>
            </a:r>
            <a:endParaRPr/>
          </a:p>
          <a:p>
            <a:pPr marL="457200" lvl="0" indent="-228600" algn="just" rtl="0">
              <a:lnSpc>
                <a:spcPct val="100000"/>
              </a:lnSpc>
              <a:spcBef>
                <a:spcPts val="0"/>
              </a:spcBef>
              <a:spcAft>
                <a:spcPts val="0"/>
              </a:spcAft>
              <a:buSzPts val="1400"/>
              <a:buNone/>
            </a:pPr>
            <a:r>
              <a:rPr lang="de-DE"/>
              <a:t>more involved in health and social service related work than men. Likewise in Finland, 19% of adult men volunteer in sport in comparison to 13% of women. In the</a:t>
            </a:r>
            <a:endParaRPr/>
          </a:p>
          <a:p>
            <a:pPr marL="457200" lvl="0" indent="-228600" algn="just" rtl="0">
              <a:lnSpc>
                <a:spcPct val="100000"/>
              </a:lnSpc>
              <a:spcBef>
                <a:spcPts val="0"/>
              </a:spcBef>
              <a:spcAft>
                <a:spcPts val="0"/>
              </a:spcAft>
              <a:buSzPts val="1400"/>
              <a:buNone/>
            </a:pPr>
            <a:r>
              <a:rPr lang="de-DE"/>
              <a:t>Netherlands, men are most frequently active in sport clubs, churches and mosques, while women tend to opt for voluntary work in schools or in welfare services. Men also dominate sectors such as volunteering in rescue services, for example, in Estonia, Finland and the Netherlands.</a:t>
            </a:r>
            <a:endParaRPr/>
          </a:p>
          <a:p>
            <a:pPr marL="457200" lvl="0" indent="-228600" algn="just"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258" name="Google Shape;25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sz="1400" b="0" i="0" u="none" strike="noStrike" cap="none">
                <a:solidFill>
                  <a:schemeClr val="dk1"/>
                </a:solidFill>
                <a:latin typeface="Arial"/>
                <a:ea typeface="Arial"/>
                <a:cs typeface="Arial"/>
                <a:sym typeface="Arial"/>
              </a:rPr>
              <a:t>13</a:t>
            </a:fld>
            <a:endParaRPr sz="14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6" name="Google Shape;26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de-DE" sz="800"/>
              <a:t>Volunteers perform a variety of duties ranging from coaching, maintaining grounds, and providing transportation through to senior management and development roles such as chairpersons, club secretaries, and treasurers. </a:t>
            </a:r>
            <a:r>
              <a:rPr lang="de-DE" sz="800" b="1"/>
              <a:t>Younger volunteers were much more likely than older ones to coach*** </a:t>
            </a:r>
            <a:endParaRPr/>
          </a:p>
          <a:p>
            <a:pPr marL="457200" lvl="0" indent="-228600" algn="just" rtl="0">
              <a:lnSpc>
                <a:spcPct val="100000"/>
              </a:lnSpc>
              <a:spcBef>
                <a:spcPts val="0"/>
              </a:spcBef>
              <a:spcAft>
                <a:spcPts val="0"/>
              </a:spcAft>
              <a:buSzPts val="1400"/>
              <a:buNone/>
            </a:pPr>
            <a:r>
              <a:rPr lang="de-DE" sz="800" b="1"/>
              <a:t>Older volunteers tended to take on administrative roles***</a:t>
            </a:r>
            <a:endParaRPr/>
          </a:p>
          <a:p>
            <a:pPr marL="457200" lvl="0" indent="-228600" algn="just" rtl="0">
              <a:lnSpc>
                <a:spcPct val="100000"/>
              </a:lnSpc>
              <a:spcBef>
                <a:spcPts val="0"/>
              </a:spcBef>
              <a:spcAft>
                <a:spcPts val="0"/>
              </a:spcAft>
              <a:buSzPts val="1400"/>
              <a:buNone/>
            </a:pPr>
            <a:endParaRPr sz="800"/>
          </a:p>
          <a:p>
            <a:pPr marL="457200" lvl="0" indent="-228600" algn="just" rtl="0">
              <a:lnSpc>
                <a:spcPct val="100000"/>
              </a:lnSpc>
              <a:spcBef>
                <a:spcPts val="0"/>
              </a:spcBef>
              <a:spcAft>
                <a:spcPts val="0"/>
              </a:spcAft>
              <a:buSzPts val="1400"/>
              <a:buNone/>
            </a:pPr>
            <a:r>
              <a:rPr lang="de-DE" sz="800"/>
              <a:t>According to information from these countries, the most commonly reported main activities carried out by volunteers are:</a:t>
            </a:r>
            <a:endParaRPr/>
          </a:p>
          <a:p>
            <a:pPr marL="457200" lvl="0" indent="-228600" algn="just" rtl="0">
              <a:lnSpc>
                <a:spcPct val="100000"/>
              </a:lnSpc>
              <a:spcBef>
                <a:spcPts val="0"/>
              </a:spcBef>
              <a:spcAft>
                <a:spcPts val="0"/>
              </a:spcAft>
              <a:buSzPts val="1400"/>
              <a:buNone/>
            </a:pPr>
            <a:r>
              <a:rPr lang="de-DE" sz="800"/>
              <a:t>􀂃 Administrative and supporting tasks;􀂃 Helping or working directly with people;􀂃 Preparing and supporting voluntary activities;􀂃 Managerial and coordination tasks;􀂃 Campaigning and lobbying; and􀂃 The organisation of events.</a:t>
            </a:r>
            <a:endParaRPr/>
          </a:p>
          <a:p>
            <a:pPr marL="457200" lvl="0" indent="-228600" algn="just" rtl="0">
              <a:lnSpc>
                <a:spcPct val="100000"/>
              </a:lnSpc>
              <a:spcBef>
                <a:spcPts val="0"/>
              </a:spcBef>
              <a:spcAft>
                <a:spcPts val="0"/>
              </a:spcAft>
              <a:buSzPts val="1400"/>
              <a:buNone/>
            </a:pPr>
            <a:endParaRPr sz="800"/>
          </a:p>
          <a:p>
            <a:pPr marL="457200" lvl="0" indent="-228600" algn="just" rtl="0">
              <a:lnSpc>
                <a:spcPct val="100000"/>
              </a:lnSpc>
              <a:spcBef>
                <a:spcPts val="0"/>
              </a:spcBef>
              <a:spcAft>
                <a:spcPts val="0"/>
              </a:spcAft>
              <a:buSzPts val="1400"/>
              <a:buNone/>
            </a:pPr>
            <a:r>
              <a:rPr lang="de-DE" sz="800"/>
              <a:t>In addition to the differences in main voluntary activities, an analysis of the nationalreports on volunteering also highlights a number of differences between different</a:t>
            </a:r>
            <a:endParaRPr/>
          </a:p>
          <a:p>
            <a:pPr marL="457200" lvl="0" indent="-228600" algn="just" rtl="0">
              <a:lnSpc>
                <a:spcPct val="100000"/>
              </a:lnSpc>
              <a:spcBef>
                <a:spcPts val="0"/>
              </a:spcBef>
              <a:spcAft>
                <a:spcPts val="0"/>
              </a:spcAft>
              <a:buSzPts val="1400"/>
              <a:buNone/>
            </a:pPr>
            <a:r>
              <a:rPr lang="de-DE" sz="800"/>
              <a:t>segments of volunteers:</a:t>
            </a:r>
            <a:endParaRPr/>
          </a:p>
          <a:p>
            <a:pPr marL="457200" lvl="0" indent="-228600" algn="just" rtl="0">
              <a:lnSpc>
                <a:spcPct val="100000"/>
              </a:lnSpc>
              <a:spcBef>
                <a:spcPts val="0"/>
              </a:spcBef>
              <a:spcAft>
                <a:spcPts val="0"/>
              </a:spcAft>
              <a:buSzPts val="1400"/>
              <a:buNone/>
            </a:pPr>
            <a:r>
              <a:rPr lang="de-DE" sz="800"/>
              <a:t>􀂃 </a:t>
            </a:r>
            <a:r>
              <a:rPr lang="de-DE" sz="800" b="1"/>
              <a:t>In certain countries there appear to be differences between the types ofactivities carried out by men and women. In the Netherlands, although there is an overall equal gender distribution in the profile of volunteers, women tend to be more present in operational roles and men more in the managerial positions within volunteering. In Denmark,gender based differences appear in the areas of committee work and training where fewer women than men are involved. In the UK, women are considerabl ymore likely than men to volunteer in education</a:t>
            </a:r>
            <a:r>
              <a:rPr lang="de-DE" sz="800"/>
              <a:t>.</a:t>
            </a:r>
            <a:endParaRPr/>
          </a:p>
          <a:p>
            <a:pPr marL="457200" lvl="0" indent="-228600" algn="just" rtl="0">
              <a:lnSpc>
                <a:spcPct val="100000"/>
              </a:lnSpc>
              <a:spcBef>
                <a:spcPts val="0"/>
              </a:spcBef>
              <a:spcAft>
                <a:spcPts val="0"/>
              </a:spcAft>
              <a:buSzPts val="1400"/>
              <a:buNone/>
            </a:pPr>
            <a:r>
              <a:rPr lang="de-DE" sz="800"/>
              <a:t>􀂃 A survey conducted on behalf of the Austrian Federal Ministry of Labour, Social Affairs and Consumer Protection suggested a link between the employment</a:t>
            </a:r>
            <a:endParaRPr/>
          </a:p>
          <a:p>
            <a:pPr marL="457200" lvl="0" indent="-228600" algn="just" rtl="0">
              <a:lnSpc>
                <a:spcPct val="100000"/>
              </a:lnSpc>
              <a:spcBef>
                <a:spcPts val="0"/>
              </a:spcBef>
              <a:spcAft>
                <a:spcPts val="0"/>
              </a:spcAft>
              <a:buSzPts val="1400"/>
              <a:buNone/>
            </a:pPr>
            <a:r>
              <a:rPr lang="de-DE" sz="800"/>
              <a:t>status of a person in paid work, their level of education and the type of voluntary activity undertaken (‘leading’ versus ‘technical’ ). According to the report, only</a:t>
            </a:r>
            <a:endParaRPr/>
          </a:p>
          <a:p>
            <a:pPr marL="457200" lvl="0" indent="-228600" algn="just" rtl="0">
              <a:lnSpc>
                <a:spcPct val="100000"/>
              </a:lnSpc>
              <a:spcBef>
                <a:spcPts val="0"/>
              </a:spcBef>
              <a:spcAft>
                <a:spcPts val="0"/>
              </a:spcAft>
              <a:buSzPts val="1400"/>
              <a:buNone/>
            </a:pPr>
            <a:r>
              <a:rPr lang="de-DE" sz="800"/>
              <a:t>18% of workers and around 19% of those not employed (unemployed, housewives, etc.) were occupying a managerial role while volunteering. Incontrast, almost 40% of executives and 42% of self-employed individuals took on leading roles in their voluntary activities.</a:t>
            </a:r>
            <a:endParaRPr/>
          </a:p>
          <a:p>
            <a:pPr marL="457200" lvl="0" indent="-228600" algn="just" rtl="0">
              <a:lnSpc>
                <a:spcPct val="100000"/>
              </a:lnSpc>
              <a:spcBef>
                <a:spcPts val="0"/>
              </a:spcBef>
              <a:spcAft>
                <a:spcPts val="0"/>
              </a:spcAft>
              <a:buSzPts val="1400"/>
              <a:buNone/>
            </a:pPr>
            <a:r>
              <a:rPr lang="de-DE" sz="800"/>
              <a:t>􀂃 A number of countries have noted that a volunteer’s level of education can influence the types of voluntary activities they carry out. For example, in Denmark individuals with higher levels of education are the most involved in all types of activities. This is particularly noticeable in ‘committee work’, in which</a:t>
            </a:r>
            <a:endParaRPr/>
          </a:p>
          <a:p>
            <a:pPr marL="457200" lvl="0" indent="-228600" algn="just" rtl="0">
              <a:lnSpc>
                <a:spcPct val="100000"/>
              </a:lnSpc>
              <a:spcBef>
                <a:spcPts val="0"/>
              </a:spcBef>
              <a:spcAft>
                <a:spcPts val="0"/>
              </a:spcAft>
              <a:buSzPts val="1400"/>
              <a:buNone/>
            </a:pPr>
            <a:r>
              <a:rPr lang="de-DE" sz="800"/>
              <a:t>29% </a:t>
            </a:r>
            <a:r>
              <a:rPr lang="de-DE" sz="800" b="1"/>
              <a:t>of highly educated volunteers take part, in contrast to only 9% of individuals with no education. This difference is only minimal when it comes to practical activities; 17% of highly educated volunteers and 15% of those with no education carry out these tasks. Likewise in Austria, only 11% of individuals with little or no formal education (i.e. completed or uncompleted compulsory education) undertake leadership roles as volunteers. In contrast, 37% of individuals with a university degree occupy leadership positions. In short, in Austria, the higher educated an individual is, the more likely they are to occupy a ‘leading’ or managerial role in their voluntary activities.􀂃 In certain countries there appear to be differences between the activities undertaken by volunteers from different age groups. In Denmark for example, volunteers aged between 30-49 years have the highest level of involvement in all activity types, whereas young people only have comparable levels of input into training and fundraising, and the elderly having significantly less involvement </a:t>
            </a:r>
            <a:r>
              <a:rPr lang="de-DE" sz="800"/>
              <a:t>with all types of activities. In Finland, a growing number of young people tend to want tailored voluntary positions, which relate to their own interests, wishes and aspirations, and they prefer ‘real’ activity to administrative duties.</a:t>
            </a:r>
            <a:endParaRPr/>
          </a:p>
          <a:p>
            <a:pPr marL="457200" lvl="0" indent="-228600" algn="just" rtl="0">
              <a:lnSpc>
                <a:spcPct val="100000"/>
              </a:lnSpc>
              <a:spcBef>
                <a:spcPts val="0"/>
              </a:spcBef>
              <a:spcAft>
                <a:spcPts val="0"/>
              </a:spcAft>
              <a:buSzPts val="1400"/>
              <a:buNone/>
            </a:pPr>
            <a:r>
              <a:rPr lang="de-DE" sz="800"/>
              <a:t>􀂃 </a:t>
            </a:r>
            <a:r>
              <a:rPr lang="de-DE" sz="800" b="1"/>
              <a:t>Another trend is that it is increasingly common for volunteers to undertake more than one type of activity – for example, in the UK most volunteers undertookmore than one type of volunteering activity (either in one or more organisations). Indeed, over one-quarter (27%) of volunteers had been involved in five or more different formal volunteering activities over the past 12 months.</a:t>
            </a:r>
            <a:endParaRPr/>
          </a:p>
          <a:p>
            <a:pPr marL="457200" lvl="0" indent="-228600" algn="just" rtl="0">
              <a:lnSpc>
                <a:spcPct val="100000"/>
              </a:lnSpc>
              <a:spcBef>
                <a:spcPts val="0"/>
              </a:spcBef>
              <a:spcAft>
                <a:spcPts val="0"/>
              </a:spcAft>
              <a:buSzPts val="1400"/>
              <a:buNone/>
            </a:pPr>
            <a:r>
              <a:rPr lang="de-DE" sz="800"/>
              <a:t>􀂃 Furthermore, several countries have distinguished geographical differences within their territories in relation to voluntary activities. In Latvia, for example, the</a:t>
            </a:r>
            <a:endParaRPr/>
          </a:p>
          <a:p>
            <a:pPr marL="457200" lvl="0" indent="-228600" algn="just" rtl="0">
              <a:lnSpc>
                <a:spcPct val="100000"/>
              </a:lnSpc>
              <a:spcBef>
                <a:spcPts val="0"/>
              </a:spcBef>
              <a:spcAft>
                <a:spcPts val="0"/>
              </a:spcAft>
              <a:buSzPts val="1400"/>
              <a:buNone/>
            </a:pPr>
            <a:r>
              <a:rPr lang="de-DE" sz="800"/>
              <a:t>number of volunteers undertaking certain activities in NGOs varies between Riga and other regions in the country – in general, volunteers in Riga are less</a:t>
            </a:r>
            <a:endParaRPr/>
          </a:p>
          <a:p>
            <a:pPr marL="457200" lvl="0" indent="-228600" algn="just" rtl="0">
              <a:lnSpc>
                <a:spcPct val="100000"/>
              </a:lnSpc>
              <a:spcBef>
                <a:spcPts val="0"/>
              </a:spcBef>
              <a:spcAft>
                <a:spcPts val="0"/>
              </a:spcAft>
              <a:buSzPts val="1400"/>
              <a:buNone/>
            </a:pPr>
            <a:r>
              <a:rPr lang="de-DE" sz="800"/>
              <a:t>involved in the organisation of campaigns and events, the implementation of project activities, daily office work, and participate less on organisation boards</a:t>
            </a:r>
            <a:endParaRPr/>
          </a:p>
          <a:p>
            <a:pPr marL="457200" lvl="0" indent="-228600" algn="just" rtl="0">
              <a:lnSpc>
                <a:spcPct val="100000"/>
              </a:lnSpc>
              <a:spcBef>
                <a:spcPts val="0"/>
              </a:spcBef>
              <a:spcAft>
                <a:spcPts val="0"/>
              </a:spcAft>
              <a:buSzPts val="1400"/>
              <a:buNone/>
            </a:pPr>
            <a:r>
              <a:rPr lang="de-DE" sz="800"/>
              <a:t>than volunteers in other regions of Latvia. </a:t>
            </a:r>
            <a:r>
              <a:rPr lang="de-DE" sz="800" b="1"/>
              <a:t>Similarly, in the UK there are differences in the types of activities carried out by volunteers in England, Scotland and Northern Ireland. For example, survey findings indicate that volunteers in England are much more likely to participate in the organisation of events than those in Scotland. In Northern Ireland, the most common activity undertaken by volunteers was ‘raising or handling money’; in England ‘helping toraise money’ was also the most common activity, but was carried out by a significantly higher proportion of volunteers</a:t>
            </a:r>
            <a:endParaRPr sz="800" b="1"/>
          </a:p>
          <a:p>
            <a:pPr marL="457200" lvl="0" indent="-228600" algn="just" rtl="0">
              <a:lnSpc>
                <a:spcPct val="100000"/>
              </a:lnSpc>
              <a:spcBef>
                <a:spcPts val="0"/>
              </a:spcBef>
              <a:spcAft>
                <a:spcPts val="0"/>
              </a:spcAft>
              <a:buSzPts val="1400"/>
              <a:buNone/>
            </a:pPr>
            <a:r>
              <a:rPr lang="de-DE" sz="800" b="1"/>
              <a:t> </a:t>
            </a:r>
            <a:endParaRPr/>
          </a:p>
        </p:txBody>
      </p:sp>
      <p:sp>
        <p:nvSpPr>
          <p:cNvPr id="267" name="Google Shape;26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5" name="Google Shape;27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Only slightly more men than women are employed in sport  or engaged in volunteer work supporting sport activities. • … But their roles tend to be different</a:t>
            </a:r>
            <a:endParaRPr/>
          </a:p>
          <a:p>
            <a:pPr marL="457200" lvl="0" indent="-228600" algn="just" rtl="0">
              <a:lnSpc>
                <a:spcPct val="100000"/>
              </a:lnSpc>
              <a:spcBef>
                <a:spcPts val="0"/>
              </a:spcBef>
              <a:spcAft>
                <a:spcPts val="0"/>
              </a:spcAft>
              <a:buSzPts val="1400"/>
              <a:buNone/>
            </a:pPr>
            <a:r>
              <a:rPr lang="de-DE"/>
              <a:t>- In many countries a gender dimension is more apparent in specific sectors (e.g. sport, health, social and rescue services) and voluntary roles (e.g. managerial</a:t>
            </a:r>
            <a:endParaRPr/>
          </a:p>
          <a:p>
            <a:pPr marL="457200" lvl="0" indent="-228600" algn="just" rtl="0">
              <a:lnSpc>
                <a:spcPct val="100000"/>
              </a:lnSpc>
              <a:spcBef>
                <a:spcPts val="0"/>
              </a:spcBef>
              <a:spcAft>
                <a:spcPts val="0"/>
              </a:spcAft>
              <a:buSzPts val="1400"/>
              <a:buNone/>
            </a:pPr>
            <a:r>
              <a:rPr lang="de-DE"/>
              <a:t>and operational roles) rather than in overall participation rates in volunteering. However, in general, most countries tend to have either a greater number of male</a:t>
            </a:r>
            <a:endParaRPr/>
          </a:p>
          <a:p>
            <a:pPr marL="457200" lvl="0" indent="-228600" algn="just" rtl="0">
              <a:lnSpc>
                <a:spcPct val="100000"/>
              </a:lnSpc>
              <a:spcBef>
                <a:spcPts val="0"/>
              </a:spcBef>
              <a:spcAft>
                <a:spcPts val="0"/>
              </a:spcAft>
              <a:buSzPts val="1400"/>
              <a:buNone/>
            </a:pPr>
            <a:r>
              <a:rPr lang="de-DE"/>
              <a:t>volunteers than female (11 countries) or an equal participation between men andwomen (9 countries). In many countries the dominance of male volunteers can be explained by the fact the sport sector attracts the highest number of volunteers and more men than women tend to volunteer in sport. </a:t>
            </a:r>
            <a:endParaRPr/>
          </a:p>
          <a:p>
            <a:pPr marL="457200" lvl="0" indent="-228600" algn="just" rtl="0">
              <a:lnSpc>
                <a:spcPct val="100000"/>
              </a:lnSpc>
              <a:spcBef>
                <a:spcPts val="0"/>
              </a:spcBef>
              <a:spcAft>
                <a:spcPts val="0"/>
              </a:spcAft>
              <a:buSzPts val="1400"/>
              <a:buNone/>
            </a:pPr>
            <a:endParaRPr/>
          </a:p>
          <a:p>
            <a:pPr marL="457200" lvl="0" indent="-228600" algn="just" rtl="0">
              <a:lnSpc>
                <a:spcPct val="100000"/>
              </a:lnSpc>
              <a:spcBef>
                <a:spcPts val="0"/>
              </a:spcBef>
              <a:spcAft>
                <a:spcPts val="0"/>
              </a:spcAft>
              <a:buSzPts val="1400"/>
              <a:buNone/>
            </a:pPr>
            <a:r>
              <a:rPr lang="de-DE" b="1"/>
              <a:t>In certain countries there appear to be differences between the types ofactivities carried out by men and women. In the Netherlands, although there is an overall equal gender distribution in the profile of volunteers, women tend to be more present in operational roles and men more in the managerial positions within volunteering. In Denmark,gender based differences appear in the areas of committee work and training where fewer women than men are involved. In the UK, women are considerabl ymore likely than men to volunteer in education</a:t>
            </a:r>
            <a:r>
              <a:rPr lang="de-DE"/>
              <a:t>.</a:t>
            </a:r>
            <a:endParaRPr/>
          </a:p>
          <a:p>
            <a:pPr marL="457200" lvl="0" indent="-228600" algn="just" rtl="0">
              <a:lnSpc>
                <a:spcPct val="100000"/>
              </a:lnSpc>
              <a:spcBef>
                <a:spcPts val="0"/>
              </a:spcBef>
              <a:spcAft>
                <a:spcPts val="0"/>
              </a:spcAft>
              <a:buSzPts val="1400"/>
              <a:buNone/>
            </a:pPr>
            <a:endParaRPr/>
          </a:p>
        </p:txBody>
      </p:sp>
      <p:sp>
        <p:nvSpPr>
          <p:cNvPr id="276" name="Google Shape;27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sz="1400" b="0" i="0" u="none" strike="noStrike" cap="none">
                <a:solidFill>
                  <a:schemeClr val="dk1"/>
                </a:solidFill>
                <a:latin typeface="Arial"/>
                <a:ea typeface="Arial"/>
                <a:cs typeface="Arial"/>
                <a:sym typeface="Arial"/>
              </a:rPr>
              <a:t>15</a:t>
            </a:fld>
            <a:endParaRPr sz="14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3" name="Google Shape;28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de-DE" sz="1000"/>
              <a:t>The demographics of sport volunteers in sport clubs suggest that the majority of them  come from higher socio-economic groups are maleof younger age, in either full time employment with young children and a higher education level Volunteers come from a variety of backgrounds: some are (ex-)players who wish to pass on the experiences that they received after their playing career has ended; some are parents supporting their children’s involvement; and others are individuals helping their local community (Cuskelly et al. 2006a). </a:t>
            </a:r>
            <a:endParaRPr/>
          </a:p>
          <a:p>
            <a:pPr marL="1371600" lvl="2" indent="-228600" algn="just" rtl="0">
              <a:lnSpc>
                <a:spcPct val="100000"/>
              </a:lnSpc>
              <a:spcBef>
                <a:spcPts val="0"/>
              </a:spcBef>
              <a:spcAft>
                <a:spcPts val="0"/>
              </a:spcAft>
              <a:buSzPts val="1400"/>
              <a:buNone/>
            </a:pPr>
            <a:r>
              <a:rPr lang="de-DE" sz="1000">
                <a:latin typeface="Arial"/>
                <a:ea typeface="Arial"/>
                <a:cs typeface="Arial"/>
                <a:sym typeface="Arial"/>
              </a:rPr>
              <a:t>Make a contribution to their community</a:t>
            </a:r>
            <a:endParaRPr/>
          </a:p>
          <a:p>
            <a:pPr marL="1371600" lvl="2" indent="-228600" algn="just" rtl="0">
              <a:lnSpc>
                <a:spcPct val="100000"/>
              </a:lnSpc>
              <a:spcBef>
                <a:spcPts val="0"/>
              </a:spcBef>
              <a:spcAft>
                <a:spcPts val="0"/>
              </a:spcAft>
              <a:buSzPts val="1400"/>
              <a:buNone/>
            </a:pPr>
            <a:r>
              <a:rPr lang="de-DE" sz="1000">
                <a:latin typeface="Arial"/>
                <a:ea typeface="Arial"/>
                <a:cs typeface="Arial"/>
                <a:sym typeface="Arial"/>
              </a:rPr>
              <a:t>Opportunity to use their skills</a:t>
            </a:r>
            <a:endParaRPr/>
          </a:p>
          <a:p>
            <a:pPr marL="1371600" lvl="2" indent="-228600" algn="just" rtl="0">
              <a:lnSpc>
                <a:spcPct val="100000"/>
              </a:lnSpc>
              <a:spcBef>
                <a:spcPts val="0"/>
              </a:spcBef>
              <a:spcAft>
                <a:spcPts val="0"/>
              </a:spcAft>
              <a:buSzPts val="1400"/>
              <a:buNone/>
            </a:pPr>
            <a:r>
              <a:rPr lang="de-DE" sz="1000">
                <a:latin typeface="Arial"/>
                <a:ea typeface="Arial"/>
                <a:cs typeface="Arial"/>
                <a:sym typeface="Arial"/>
              </a:rPr>
              <a:t>Support a cause in which they believe</a:t>
            </a:r>
            <a:endParaRPr/>
          </a:p>
          <a:p>
            <a:pPr marL="1371600" lvl="2" indent="-228600" algn="just" rtl="0">
              <a:lnSpc>
                <a:spcPct val="100000"/>
              </a:lnSpc>
              <a:spcBef>
                <a:spcPts val="0"/>
              </a:spcBef>
              <a:spcAft>
                <a:spcPts val="0"/>
              </a:spcAft>
              <a:buSzPts val="1400"/>
              <a:buNone/>
            </a:pPr>
            <a:r>
              <a:rPr lang="de-DE" sz="1000">
                <a:latin typeface="Arial"/>
                <a:ea typeface="Arial"/>
                <a:cs typeface="Arial"/>
                <a:sym typeface="Arial"/>
              </a:rPr>
              <a:t>Know someone who needs help</a:t>
            </a:r>
            <a:endParaRPr/>
          </a:p>
          <a:p>
            <a:pPr marL="1371600" lvl="2" indent="-228600" algn="just" rtl="0">
              <a:lnSpc>
                <a:spcPct val="100000"/>
              </a:lnSpc>
              <a:spcBef>
                <a:spcPts val="0"/>
              </a:spcBef>
              <a:spcAft>
                <a:spcPts val="0"/>
              </a:spcAft>
              <a:buSzPts val="1400"/>
              <a:buNone/>
            </a:pPr>
            <a:r>
              <a:rPr lang="de-DE" sz="1000">
                <a:latin typeface="Arial"/>
                <a:ea typeface="Arial"/>
                <a:cs typeface="Arial"/>
                <a:sym typeface="Arial"/>
              </a:rPr>
              <a:t>Because their friends are volunteers</a:t>
            </a:r>
            <a:endParaRPr/>
          </a:p>
          <a:p>
            <a:pPr marL="1371600" lvl="2" indent="-228600" algn="just" rtl="0">
              <a:lnSpc>
                <a:spcPct val="100000"/>
              </a:lnSpc>
              <a:spcBef>
                <a:spcPts val="0"/>
              </a:spcBef>
              <a:spcAft>
                <a:spcPts val="0"/>
              </a:spcAft>
              <a:buSzPts val="1400"/>
              <a:buNone/>
            </a:pPr>
            <a:r>
              <a:rPr lang="de-DE" sz="1000">
                <a:latin typeface="Arial"/>
                <a:ea typeface="Arial"/>
                <a:cs typeface="Arial"/>
                <a:sym typeface="Arial"/>
              </a:rPr>
              <a:t>Good for CV</a:t>
            </a:r>
            <a:endParaRPr/>
          </a:p>
          <a:p>
            <a:pPr marL="1371600" lvl="2" indent="-228600" algn="just" rtl="0">
              <a:lnSpc>
                <a:spcPct val="100000"/>
              </a:lnSpc>
              <a:spcBef>
                <a:spcPts val="0"/>
              </a:spcBef>
              <a:spcAft>
                <a:spcPts val="0"/>
              </a:spcAft>
              <a:buSzPts val="1400"/>
              <a:buNone/>
            </a:pPr>
            <a:r>
              <a:rPr lang="de-DE" sz="1000">
                <a:latin typeface="Arial"/>
                <a:ea typeface="Arial"/>
                <a:cs typeface="Arial"/>
                <a:sym typeface="Arial"/>
              </a:rPr>
              <a:t>Because they have to volunteer (a condition of their children’s membership of a club)</a:t>
            </a:r>
            <a:endParaRPr/>
          </a:p>
          <a:p>
            <a:pPr marL="457200" lvl="0" indent="-228600" algn="l" rtl="0">
              <a:lnSpc>
                <a:spcPct val="100000"/>
              </a:lnSpc>
              <a:spcBef>
                <a:spcPts val="0"/>
              </a:spcBef>
              <a:spcAft>
                <a:spcPts val="0"/>
              </a:spcAft>
              <a:buSzPts val="1400"/>
              <a:buNone/>
            </a:pPr>
            <a:r>
              <a:rPr lang="de-DE" sz="1000"/>
              <a:t>These studies reveal a strong link between higher socio-economic groups /  education / earnings and participation and volunteering</a:t>
            </a:r>
            <a:endParaRPr/>
          </a:p>
          <a:p>
            <a:pPr marL="457200" lvl="0" indent="-228600" algn="l" rtl="0">
              <a:lnSpc>
                <a:spcPct val="100000"/>
              </a:lnSpc>
              <a:spcBef>
                <a:spcPts val="0"/>
              </a:spcBef>
              <a:spcAft>
                <a:spcPts val="0"/>
              </a:spcAft>
              <a:buSzPts val="1400"/>
              <a:buNone/>
            </a:pPr>
            <a:r>
              <a:rPr lang="de-DE" sz="1000"/>
              <a:t>Men more likely than women to participate* (43% vs 36%) and to volunteer </a:t>
            </a:r>
            <a:endParaRPr/>
          </a:p>
          <a:p>
            <a:pPr marL="457200" lvl="0" indent="-228600" algn="l" rtl="0">
              <a:lnSpc>
                <a:spcPct val="100000"/>
              </a:lnSpc>
              <a:spcBef>
                <a:spcPts val="0"/>
              </a:spcBef>
              <a:spcAft>
                <a:spcPts val="0"/>
              </a:spcAft>
              <a:buSzPts val="1400"/>
              <a:buNone/>
            </a:pPr>
            <a:r>
              <a:rPr lang="de-DE" sz="1000"/>
              <a:t>Sport participation decreases with age </a:t>
            </a:r>
            <a:endParaRPr/>
          </a:p>
          <a:p>
            <a:pPr marL="457200" lvl="0" indent="-228600" algn="l" rtl="0">
              <a:lnSpc>
                <a:spcPct val="100000"/>
              </a:lnSpc>
              <a:spcBef>
                <a:spcPts val="0"/>
              </a:spcBef>
              <a:spcAft>
                <a:spcPts val="0"/>
              </a:spcAft>
              <a:buSzPts val="1400"/>
              <a:buNone/>
            </a:pPr>
            <a:r>
              <a:rPr lang="de-DE" sz="1000"/>
              <a:t>Our UK experts observed that the “</a:t>
            </a:r>
            <a:r>
              <a:rPr lang="de-DE" sz="1000" b="1"/>
              <a:t>unemployed” do not volunteer – except for young or involuntary retirees</a:t>
            </a:r>
            <a:endParaRPr/>
          </a:p>
          <a:p>
            <a:pPr marL="457200" lvl="0" indent="-228600" algn="l" rtl="0">
              <a:lnSpc>
                <a:spcPct val="100000"/>
              </a:lnSpc>
              <a:spcBef>
                <a:spcPts val="0"/>
              </a:spcBef>
              <a:spcAft>
                <a:spcPts val="0"/>
              </a:spcAft>
              <a:buSzPts val="1400"/>
              <a:buNone/>
            </a:pPr>
            <a:r>
              <a:rPr lang="de-DE" sz="1000" b="1"/>
              <a:t>Some social groups are underrepresented in sports volunteering-Why?</a:t>
            </a:r>
            <a:endParaRPr sz="1000" b="1"/>
          </a:p>
          <a:p>
            <a:pPr marL="457200" lvl="0" indent="-228600" algn="l" rtl="0">
              <a:lnSpc>
                <a:spcPct val="100000"/>
              </a:lnSpc>
              <a:spcBef>
                <a:spcPts val="0"/>
              </a:spcBef>
              <a:spcAft>
                <a:spcPts val="0"/>
              </a:spcAft>
              <a:buSzPts val="1400"/>
              <a:buNone/>
            </a:pPr>
            <a:r>
              <a:rPr lang="de-DE" sz="1000" b="1"/>
              <a:t>Lack of awareness of volunteering opportunities</a:t>
            </a:r>
            <a:endParaRPr/>
          </a:p>
          <a:p>
            <a:pPr marL="457200" lvl="0" indent="-228600" algn="l" rtl="0">
              <a:lnSpc>
                <a:spcPct val="100000"/>
              </a:lnSpc>
              <a:spcBef>
                <a:spcPts val="0"/>
              </a:spcBef>
              <a:spcAft>
                <a:spcPts val="0"/>
              </a:spcAft>
              <a:buSzPts val="1400"/>
              <a:buNone/>
            </a:pPr>
            <a:r>
              <a:rPr lang="de-DE" sz="1000" b="1"/>
              <a:t>Attitudes towards people from underrepresented groups a barrier to them engaging in volunteering</a:t>
            </a:r>
            <a:endParaRPr/>
          </a:p>
          <a:p>
            <a:pPr marL="457200" lvl="0" indent="-228600" algn="l" rtl="0">
              <a:lnSpc>
                <a:spcPct val="100000"/>
              </a:lnSpc>
              <a:spcBef>
                <a:spcPts val="0"/>
              </a:spcBef>
              <a:spcAft>
                <a:spcPts val="0"/>
              </a:spcAft>
              <a:buSzPts val="1400"/>
              <a:buNone/>
            </a:pPr>
            <a:r>
              <a:rPr lang="de-DE" sz="1000" b="1"/>
              <a:t> volunteering opportunities offered may not meet volunteers’ motivations</a:t>
            </a:r>
            <a:endParaRPr/>
          </a:p>
          <a:p>
            <a:pPr marL="457200" lvl="0" indent="-228600" algn="l" rtl="0">
              <a:lnSpc>
                <a:spcPct val="100000"/>
              </a:lnSpc>
              <a:spcBef>
                <a:spcPts val="0"/>
              </a:spcBef>
              <a:spcAft>
                <a:spcPts val="0"/>
              </a:spcAft>
              <a:buSzPts val="1400"/>
              <a:buNone/>
            </a:pPr>
            <a:r>
              <a:rPr lang="de-DE" sz="1000" b="1"/>
              <a:t>Lack of planning of volunteering opportunities</a:t>
            </a:r>
            <a:endParaRPr/>
          </a:p>
          <a:p>
            <a:pPr marL="457200" lvl="0" indent="-228600" algn="l" rtl="0">
              <a:lnSpc>
                <a:spcPct val="100000"/>
              </a:lnSpc>
              <a:spcBef>
                <a:spcPts val="0"/>
              </a:spcBef>
              <a:spcAft>
                <a:spcPts val="0"/>
              </a:spcAft>
              <a:buSzPts val="1400"/>
              <a:buNone/>
            </a:pPr>
            <a:r>
              <a:rPr lang="de-DE" sz="1000" b="1"/>
              <a:t>Lack of supportive/accessible volunteering environments</a:t>
            </a:r>
            <a:endParaRPr/>
          </a:p>
          <a:p>
            <a:pPr marL="457200" lvl="0" indent="-228600" algn="just" rtl="0">
              <a:lnSpc>
                <a:spcPct val="100000"/>
              </a:lnSpc>
              <a:spcBef>
                <a:spcPts val="0"/>
              </a:spcBef>
              <a:spcAft>
                <a:spcPts val="0"/>
              </a:spcAft>
              <a:buSzPts val="1400"/>
              <a:buNone/>
            </a:pPr>
            <a:endParaRPr sz="1000"/>
          </a:p>
        </p:txBody>
      </p:sp>
      <p:sp>
        <p:nvSpPr>
          <p:cNvPr id="284" name="Google Shape;284;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2" name="Google Shape;29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457200" lvl="0" indent="-228600" algn="just" rtl="0">
              <a:lnSpc>
                <a:spcPct val="100000"/>
              </a:lnSpc>
              <a:spcBef>
                <a:spcPts val="0"/>
              </a:spcBef>
              <a:spcAft>
                <a:spcPts val="0"/>
              </a:spcAft>
              <a:buSzPts val="1400"/>
              <a:buNone/>
            </a:pPr>
            <a:r>
              <a:rPr lang="de-DE" sz="800"/>
              <a:t>Volunteering can be thought of as three overlapping types: unpaid work or service, activism, and serious leisure (Billis 1993; Rochester 2006). This can be related both to how volunteers think of themselves, and to how managers think of volunteers. </a:t>
            </a:r>
            <a:endParaRPr/>
          </a:p>
          <a:p>
            <a:pPr marL="914400" lvl="1" indent="-228600" algn="just" rtl="0">
              <a:lnSpc>
                <a:spcPct val="100000"/>
              </a:lnSpc>
              <a:spcBef>
                <a:spcPts val="0"/>
              </a:spcBef>
              <a:spcAft>
                <a:spcPts val="0"/>
              </a:spcAft>
              <a:buSzPts val="1400"/>
              <a:buNone/>
            </a:pPr>
            <a:r>
              <a:rPr lang="de-DE" sz="800" b="1">
                <a:latin typeface="Arial"/>
                <a:ea typeface="Arial"/>
                <a:cs typeface="Arial"/>
                <a:sym typeface="Arial"/>
              </a:rPr>
              <a:t>Unpaid work or service</a:t>
            </a:r>
            <a:r>
              <a:rPr lang="de-DE" sz="800">
                <a:latin typeface="Arial"/>
                <a:ea typeface="Arial"/>
                <a:cs typeface="Arial"/>
                <a:sym typeface="Arial"/>
              </a:rPr>
              <a:t>: an economic view; filling the gaps in the market/public provision; element of altruism. HRM therefore focuses on devising (non-financial) rewards for volunteers and assumes that volunteers expect to be treated in same way as paid staff</a:t>
            </a:r>
            <a:endParaRPr/>
          </a:p>
          <a:p>
            <a:pPr marL="914400" lvl="1" indent="-228600" algn="just" rtl="0">
              <a:lnSpc>
                <a:spcPct val="100000"/>
              </a:lnSpc>
              <a:spcBef>
                <a:spcPts val="0"/>
              </a:spcBef>
              <a:spcAft>
                <a:spcPts val="0"/>
              </a:spcAft>
              <a:buSzPts val="1400"/>
              <a:buNone/>
            </a:pPr>
            <a:endParaRPr sz="800">
              <a:latin typeface="Arial"/>
              <a:ea typeface="Arial"/>
              <a:cs typeface="Arial"/>
              <a:sym typeface="Arial"/>
            </a:endParaRPr>
          </a:p>
          <a:p>
            <a:pPr marL="914400" lvl="1" indent="-228600" algn="just" rtl="0">
              <a:lnSpc>
                <a:spcPct val="100000"/>
              </a:lnSpc>
              <a:spcBef>
                <a:spcPts val="0"/>
              </a:spcBef>
              <a:spcAft>
                <a:spcPts val="0"/>
              </a:spcAft>
              <a:buSzPts val="1400"/>
              <a:buNone/>
            </a:pPr>
            <a:r>
              <a:rPr lang="de-DE" sz="800" b="1">
                <a:latin typeface="Arial"/>
                <a:ea typeface="Arial"/>
                <a:cs typeface="Arial"/>
                <a:sym typeface="Arial"/>
              </a:rPr>
              <a:t>Activism</a:t>
            </a:r>
            <a:r>
              <a:rPr lang="de-DE" sz="800">
                <a:latin typeface="Arial"/>
                <a:ea typeface="Arial"/>
                <a:cs typeface="Arial"/>
                <a:sym typeface="Arial"/>
              </a:rPr>
              <a:t>: prompted by shared values or common cause (e.g. disability sport, youth sport). HRM style and practice needs to be consistent with the organisation’s and the volunteer’s values. Volunteers get involved in order to support a cause in which they believe in or because are prompted by shared values</a:t>
            </a:r>
            <a:r>
              <a:rPr lang="de-DE" sz="800"/>
              <a:t>Personally affected by cause organization supports </a:t>
            </a:r>
            <a:endParaRPr sz="800">
              <a:latin typeface="Arial"/>
              <a:ea typeface="Arial"/>
              <a:cs typeface="Arial"/>
              <a:sym typeface="Arial"/>
            </a:endParaRPr>
          </a:p>
          <a:p>
            <a:pPr marL="914400" lvl="1" indent="-228600" algn="just" rtl="0">
              <a:lnSpc>
                <a:spcPct val="100000"/>
              </a:lnSpc>
              <a:spcBef>
                <a:spcPts val="0"/>
              </a:spcBef>
              <a:spcAft>
                <a:spcPts val="0"/>
              </a:spcAft>
              <a:buSzPts val="1400"/>
              <a:buNone/>
            </a:pPr>
            <a:endParaRPr sz="800">
              <a:latin typeface="Arial"/>
              <a:ea typeface="Arial"/>
              <a:cs typeface="Arial"/>
              <a:sym typeface="Arial"/>
            </a:endParaRPr>
          </a:p>
          <a:p>
            <a:pPr marL="914400" lvl="1" indent="-228600" algn="just" rtl="0">
              <a:lnSpc>
                <a:spcPct val="100000"/>
              </a:lnSpc>
              <a:spcBef>
                <a:spcPts val="0"/>
              </a:spcBef>
              <a:spcAft>
                <a:spcPts val="0"/>
              </a:spcAft>
              <a:buSzPts val="1400"/>
              <a:buNone/>
            </a:pPr>
            <a:r>
              <a:rPr lang="de-DE" sz="800" b="1">
                <a:latin typeface="Arial"/>
                <a:ea typeface="Arial"/>
                <a:cs typeface="Arial"/>
                <a:sym typeface="Arial"/>
              </a:rPr>
              <a:t>Serious leisure</a:t>
            </a:r>
            <a:r>
              <a:rPr lang="de-DE" sz="800">
                <a:latin typeface="Arial"/>
                <a:ea typeface="Arial"/>
                <a:cs typeface="Arial"/>
                <a:sym typeface="Arial"/>
              </a:rPr>
              <a:t>: volunteering as the pursuit of a hobby/passion; these volunteers are extremely loyal; may resist change; expect to be consulted</a:t>
            </a:r>
            <a:endParaRPr/>
          </a:p>
          <a:p>
            <a:pPr marL="381000" lvl="0" indent="-381000" algn="just" rtl="0">
              <a:lnSpc>
                <a:spcPct val="90000"/>
              </a:lnSpc>
              <a:spcBef>
                <a:spcPts val="0"/>
              </a:spcBef>
              <a:spcAft>
                <a:spcPts val="0"/>
              </a:spcAft>
              <a:buSzPts val="1400"/>
              <a:buNone/>
            </a:pPr>
            <a:r>
              <a:rPr lang="de-DE" sz="800"/>
              <a:t>Altruistic – pursuit of a better society</a:t>
            </a:r>
            <a:endParaRPr sz="800"/>
          </a:p>
          <a:p>
            <a:pPr marL="381000" lvl="0" indent="-381000" algn="just" rtl="0">
              <a:lnSpc>
                <a:spcPct val="90000"/>
              </a:lnSpc>
              <a:spcBef>
                <a:spcPts val="0"/>
              </a:spcBef>
              <a:spcAft>
                <a:spcPts val="0"/>
              </a:spcAft>
              <a:buSzPts val="1400"/>
              <a:buNone/>
            </a:pPr>
            <a:r>
              <a:rPr lang="de-DE" sz="800"/>
              <a:t>Conformist – associates do so</a:t>
            </a:r>
            <a:endParaRPr sz="800"/>
          </a:p>
          <a:p>
            <a:pPr marL="381000" lvl="0" indent="-381000" algn="just" rtl="0">
              <a:lnSpc>
                <a:spcPct val="90000"/>
              </a:lnSpc>
              <a:spcBef>
                <a:spcPts val="0"/>
              </a:spcBef>
              <a:spcAft>
                <a:spcPts val="0"/>
              </a:spcAft>
              <a:buSzPts val="1400"/>
              <a:buNone/>
            </a:pPr>
            <a:r>
              <a:rPr lang="de-DE" sz="800"/>
              <a:t>Personal growth </a:t>
            </a:r>
            <a:endParaRPr/>
          </a:p>
          <a:p>
            <a:pPr marL="381000" lvl="0" indent="-381000" algn="just" rtl="0">
              <a:lnSpc>
                <a:spcPct val="90000"/>
              </a:lnSpc>
              <a:spcBef>
                <a:spcPts val="0"/>
              </a:spcBef>
              <a:spcAft>
                <a:spcPts val="0"/>
              </a:spcAft>
              <a:buSzPts val="1400"/>
              <a:buNone/>
            </a:pPr>
            <a:r>
              <a:rPr lang="de-DE" sz="800"/>
              <a:t>Ways to use free time</a:t>
            </a:r>
            <a:endParaRPr/>
          </a:p>
          <a:p>
            <a:pPr marL="381000" lvl="0" indent="-381000" algn="just" rtl="0">
              <a:lnSpc>
                <a:spcPct val="90000"/>
              </a:lnSpc>
              <a:spcBef>
                <a:spcPts val="0"/>
              </a:spcBef>
              <a:spcAft>
                <a:spcPts val="0"/>
              </a:spcAft>
              <a:buSzPts val="1400"/>
              <a:buNone/>
            </a:pPr>
            <a:r>
              <a:rPr lang="de-DE" sz="800"/>
              <a:t>Avoid burn-out by providing:clear information on nature and purpose of volunteer work a realistic perspective</a:t>
            </a:r>
            <a:endParaRPr/>
          </a:p>
          <a:p>
            <a:pPr marL="381000" lvl="0" indent="-381000" algn="just" rtl="0">
              <a:lnSpc>
                <a:spcPct val="90000"/>
              </a:lnSpc>
              <a:spcBef>
                <a:spcPts val="0"/>
              </a:spcBef>
              <a:spcAft>
                <a:spcPts val="0"/>
              </a:spcAft>
              <a:buSzPts val="1400"/>
              <a:buNone/>
            </a:pPr>
            <a:r>
              <a:rPr lang="de-DE" sz="800"/>
              <a:t>training to strengthen skills</a:t>
            </a:r>
            <a:endParaRPr sz="800"/>
          </a:p>
          <a:p>
            <a:pPr marL="457200" lvl="0" indent="-228600" algn="just" rtl="0">
              <a:lnSpc>
                <a:spcPct val="100000"/>
              </a:lnSpc>
              <a:spcBef>
                <a:spcPts val="0"/>
              </a:spcBef>
              <a:spcAft>
                <a:spcPts val="0"/>
              </a:spcAft>
              <a:buSzPts val="1400"/>
              <a:buNone/>
            </a:pPr>
            <a:r>
              <a:rPr lang="de-DE" sz="800">
                <a:latin typeface="Gill Sans"/>
                <a:ea typeface="Gill Sans"/>
                <a:cs typeface="Gill Sans"/>
                <a:sym typeface="Gill Sans"/>
              </a:rPr>
              <a:t>Sources: </a:t>
            </a:r>
            <a:r>
              <a:rPr lang="de-DE" sz="800" i="1">
                <a:latin typeface="Gill Sans"/>
                <a:ea typeface="Gill Sans"/>
                <a:cs typeface="Gill Sans"/>
                <a:sym typeface="Gill Sans"/>
              </a:rPr>
              <a:t>Burnout Among Volunteers in the Social Services</a:t>
            </a:r>
            <a:r>
              <a:rPr lang="de-DE" sz="800">
                <a:latin typeface="Gill Sans"/>
                <a:ea typeface="Gill Sans"/>
                <a:cs typeface="Gill Sans"/>
                <a:sym typeface="Gill Sans"/>
              </a:rPr>
              <a:t>: </a:t>
            </a:r>
            <a:r>
              <a:rPr lang="de-DE" sz="800" i="1">
                <a:latin typeface="Gill Sans"/>
                <a:ea typeface="Gill Sans"/>
                <a:cs typeface="Gill Sans"/>
                <a:sym typeface="Gill Sans"/>
              </a:rPr>
              <a:t>The impact of Gender and Employment Status</a:t>
            </a:r>
            <a:r>
              <a:rPr lang="de-DE" sz="800">
                <a:latin typeface="Gill Sans"/>
                <a:ea typeface="Gill Sans"/>
                <a:cs typeface="Gill Sans"/>
                <a:sym typeface="Gill Sans"/>
              </a:rPr>
              <a:t>, Kulik L, 2006, Journal of Community Psychology, 35 (5) 541-561 / Basic and Applied Social Psychology, 27(4), 337 – 344</a:t>
            </a:r>
            <a:endParaRPr/>
          </a:p>
          <a:p>
            <a:pPr marL="457200" lvl="0" indent="-228600" algn="just" rtl="0">
              <a:lnSpc>
                <a:spcPct val="100000"/>
              </a:lnSpc>
              <a:spcBef>
                <a:spcPts val="0"/>
              </a:spcBef>
              <a:spcAft>
                <a:spcPts val="0"/>
              </a:spcAft>
              <a:buSzPts val="1400"/>
              <a:buNone/>
            </a:pPr>
            <a:endParaRPr sz="800">
              <a:latin typeface="Gill Sans"/>
              <a:ea typeface="Gill Sans"/>
              <a:cs typeface="Gill Sans"/>
              <a:sym typeface="Gill Sans"/>
            </a:endParaRPr>
          </a:p>
          <a:p>
            <a:pPr marL="457200" lvl="0" indent="-228600" algn="just" rtl="0">
              <a:lnSpc>
                <a:spcPct val="100000"/>
              </a:lnSpc>
              <a:spcBef>
                <a:spcPts val="0"/>
              </a:spcBef>
              <a:spcAft>
                <a:spcPts val="0"/>
              </a:spcAft>
              <a:buSzPts val="1400"/>
              <a:buNone/>
            </a:pPr>
            <a:r>
              <a:rPr lang="de-DE" sz="800"/>
              <a:t>Motivations to Volunteer: Immigrant versus Canadian born percentages % Immigrants % Canadian-born Helping cause in which you believe 93 95 Use your skills and experiences 76 82 Personally affected by cause organization supports 67 69 Explore your own strengths 54 58 Fulfill your religious obligations 35 25 Because your friends volunteer 28 30 Improve your job opportunities 17 24 Required to volunteer by school * 8 </a:t>
            </a:r>
            <a:endParaRPr sz="800">
              <a:latin typeface="Gill Sans"/>
              <a:ea typeface="Gill Sans"/>
              <a:cs typeface="Gill Sans"/>
              <a:sym typeface="Gill Sans"/>
            </a:endParaRPr>
          </a:p>
          <a:p>
            <a:pPr marL="457200" lvl="0" indent="-228600" algn="l" rtl="0">
              <a:lnSpc>
                <a:spcPct val="100000"/>
              </a:lnSpc>
              <a:spcBef>
                <a:spcPts val="0"/>
              </a:spcBef>
              <a:spcAft>
                <a:spcPts val="0"/>
              </a:spcAft>
              <a:buSzPts val="1400"/>
              <a:buNone/>
            </a:pPr>
            <a:endParaRPr/>
          </a:p>
        </p:txBody>
      </p:sp>
      <p:sp>
        <p:nvSpPr>
          <p:cNvPr id="293" name="Google Shape;29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4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1" name="Google Shape;3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football</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THEY ARE  ALL TEAM SPORTS </a:t>
            </a:r>
            <a:endParaRPr/>
          </a:p>
          <a:p>
            <a:pPr marL="457200" marR="0" lvl="0" indent="-228600" algn="l" rtl="0">
              <a:lnSpc>
                <a:spcPct val="100000"/>
              </a:lnSpc>
              <a:spcBef>
                <a:spcPts val="0"/>
              </a:spcBef>
              <a:spcAft>
                <a:spcPts val="0"/>
              </a:spcAft>
              <a:buSzPts val="1400"/>
              <a:buNone/>
            </a:pPr>
            <a:r>
              <a:rPr lang="de-DE"/>
              <a:t>Football is one of the most popular sports in the UK with a wider participation rate.Only in Kent there are approximately 850 grassroots football clubs wih approximately 20000 participants. This shows the scale of the sport and it provides a rationale why football needs more volunteers to run the clubs compared to non-popular/ non-olympic sports such as squash which does not require a large number of volunteers as there is a limited participation range and the facilities competitions are fairly easy to organise</a:t>
            </a:r>
            <a:endParaRPr/>
          </a:p>
        </p:txBody>
      </p:sp>
      <p:sp>
        <p:nvSpPr>
          <p:cNvPr id="302" name="Google Shape;30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9" name="Google Shape;30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de-DE" sz="800">
                <a:latin typeface="Arial"/>
                <a:ea typeface="Arial"/>
                <a:cs typeface="Arial"/>
                <a:sym typeface="Arial"/>
              </a:rPr>
              <a:t>In contrast, sport events account for much lower figures which is suggestive of their one-off occurrence. </a:t>
            </a:r>
            <a:endParaRPr/>
          </a:p>
          <a:p>
            <a:pPr marL="457200" lvl="0" indent="-228600" algn="just" rtl="0">
              <a:lnSpc>
                <a:spcPct val="100000"/>
              </a:lnSpc>
              <a:spcBef>
                <a:spcPts val="0"/>
              </a:spcBef>
              <a:spcAft>
                <a:spcPts val="0"/>
              </a:spcAft>
              <a:buSzPts val="1400"/>
              <a:buNone/>
            </a:pPr>
            <a:r>
              <a:rPr lang="de-DE" sz="800">
                <a:latin typeface="Arial"/>
                <a:ea typeface="Arial"/>
                <a:cs typeface="Arial"/>
                <a:sym typeface="Arial"/>
              </a:rPr>
              <a:t>Mega events delivery is very demanding are often demanded in out of hours times – evenings/weekends</a:t>
            </a:r>
            <a:endParaRPr/>
          </a:p>
          <a:p>
            <a:pPr marL="457200" lvl="0" indent="-228600" algn="just" rtl="0">
              <a:lnSpc>
                <a:spcPct val="100000"/>
              </a:lnSpc>
              <a:spcBef>
                <a:spcPts val="0"/>
              </a:spcBef>
              <a:spcAft>
                <a:spcPts val="0"/>
              </a:spcAft>
              <a:buSzPts val="1400"/>
              <a:buNone/>
            </a:pPr>
            <a:r>
              <a:rPr lang="de-DE" sz="800">
                <a:latin typeface="Arial"/>
                <a:ea typeface="Arial"/>
                <a:cs typeface="Arial"/>
                <a:sym typeface="Arial"/>
              </a:rPr>
              <a:t>Major events may increase staffing by 1000 times and then reduce very quickly </a:t>
            </a:r>
            <a:endParaRPr/>
          </a:p>
          <a:p>
            <a:pPr marL="457200" lvl="0" indent="-228600" algn="just" rtl="0">
              <a:lnSpc>
                <a:spcPct val="100000"/>
              </a:lnSpc>
              <a:spcBef>
                <a:spcPts val="0"/>
              </a:spcBef>
              <a:spcAft>
                <a:spcPts val="0"/>
              </a:spcAft>
              <a:buSzPts val="1400"/>
              <a:buNone/>
            </a:pPr>
            <a:r>
              <a:rPr lang="de-DE" sz="800">
                <a:latin typeface="Arial"/>
                <a:ea typeface="Arial"/>
                <a:cs typeface="Arial"/>
                <a:sym typeface="Arial"/>
              </a:rPr>
              <a:t>he viability of many sport events, either large or small, generally depends on the short-term or episodic volunteer. Not only is the involvement of these volunteers critical to underwriting the financial and logistical success of events but event volunteers are amongst the more conspicuous components of an event and are likely to have frequent interactions with participants and/or spectators (Auld et al. 2009). Therefore, stakeholder perceptions of event quality and success may be partially dependent on the nature of their experiences with event volunteers. Despite this apparent importance and while event volunteers feature prominently in the pre- event legacy rhetoric, this interest fades somewhat rapidly once the event is over (Auld et al. 2009).</a:t>
            </a:r>
            <a:endParaRPr/>
          </a:p>
          <a:p>
            <a:pPr marL="457200" lvl="0" indent="-228600" algn="just" rtl="0">
              <a:lnSpc>
                <a:spcPct val="100000"/>
              </a:lnSpc>
              <a:spcBef>
                <a:spcPts val="0"/>
              </a:spcBef>
              <a:spcAft>
                <a:spcPts val="0"/>
              </a:spcAft>
              <a:buSzPts val="1400"/>
              <a:buNone/>
            </a:pPr>
            <a:r>
              <a:rPr lang="de-DE" sz="800">
                <a:latin typeface="Arial"/>
                <a:ea typeface="Arial"/>
                <a:cs typeface="Arial"/>
                <a:sym typeface="Arial"/>
              </a:rPr>
              <a:t>Flexible contracts: </a:t>
            </a:r>
            <a:endParaRPr/>
          </a:p>
          <a:p>
            <a:pPr marL="1371600" lvl="2" indent="-228600" algn="just" rtl="0">
              <a:lnSpc>
                <a:spcPct val="100000"/>
              </a:lnSpc>
              <a:spcBef>
                <a:spcPts val="0"/>
              </a:spcBef>
              <a:spcAft>
                <a:spcPts val="0"/>
              </a:spcAft>
              <a:buSzPts val="1400"/>
              <a:buNone/>
            </a:pPr>
            <a:r>
              <a:rPr lang="de-DE" sz="800">
                <a:latin typeface="Arial"/>
                <a:ea typeface="Arial"/>
                <a:cs typeface="Arial"/>
                <a:sym typeface="Arial"/>
              </a:rPr>
              <a:t>Part-time</a:t>
            </a:r>
            <a:endParaRPr/>
          </a:p>
          <a:p>
            <a:pPr marL="1371600" lvl="2" indent="-228600" algn="just" rtl="0">
              <a:lnSpc>
                <a:spcPct val="100000"/>
              </a:lnSpc>
              <a:spcBef>
                <a:spcPts val="0"/>
              </a:spcBef>
              <a:spcAft>
                <a:spcPts val="0"/>
              </a:spcAft>
              <a:buSzPts val="1400"/>
              <a:buNone/>
            </a:pPr>
            <a:r>
              <a:rPr lang="de-DE" sz="800">
                <a:latin typeface="Arial"/>
                <a:ea typeface="Arial"/>
                <a:cs typeface="Arial"/>
                <a:sym typeface="Arial"/>
              </a:rPr>
              <a:t>Seasonal </a:t>
            </a:r>
            <a:endParaRPr/>
          </a:p>
          <a:p>
            <a:pPr marL="1371600" lvl="2" indent="-228600" algn="just" rtl="0">
              <a:lnSpc>
                <a:spcPct val="100000"/>
              </a:lnSpc>
              <a:spcBef>
                <a:spcPts val="0"/>
              </a:spcBef>
              <a:spcAft>
                <a:spcPts val="0"/>
              </a:spcAft>
              <a:buSzPts val="1400"/>
              <a:buNone/>
            </a:pPr>
            <a:r>
              <a:rPr lang="de-DE" sz="800">
                <a:latin typeface="Arial"/>
                <a:ea typeface="Arial"/>
                <a:cs typeface="Arial"/>
                <a:sym typeface="Arial"/>
              </a:rPr>
              <a:t>Internal flexibility</a:t>
            </a:r>
            <a:endParaRPr/>
          </a:p>
          <a:p>
            <a:pPr marL="1371600" lvl="2" indent="-228600" algn="just" rtl="0">
              <a:lnSpc>
                <a:spcPct val="100000"/>
              </a:lnSpc>
              <a:spcBef>
                <a:spcPts val="0"/>
              </a:spcBef>
              <a:spcAft>
                <a:spcPts val="0"/>
              </a:spcAft>
              <a:buSzPts val="1400"/>
              <a:buNone/>
            </a:pPr>
            <a:r>
              <a:rPr lang="de-DE" sz="800">
                <a:latin typeface="Arial"/>
                <a:ea typeface="Arial"/>
                <a:cs typeface="Arial"/>
                <a:sym typeface="Arial"/>
              </a:rPr>
              <a:t>Short term</a:t>
            </a:r>
            <a:endParaRPr/>
          </a:p>
          <a:p>
            <a:pPr marL="457200" lvl="0" indent="-228600" algn="just" rtl="0">
              <a:lnSpc>
                <a:spcPct val="100000"/>
              </a:lnSpc>
              <a:spcBef>
                <a:spcPts val="0"/>
              </a:spcBef>
              <a:spcAft>
                <a:spcPts val="0"/>
              </a:spcAft>
              <a:buSzPts val="1400"/>
              <a:buNone/>
            </a:pPr>
            <a:r>
              <a:rPr lang="de-DE" sz="800" b="1">
                <a:latin typeface="Arial"/>
                <a:ea typeface="Arial"/>
                <a:cs typeface="Arial"/>
                <a:sym typeface="Arial"/>
              </a:rPr>
              <a:t>What are the advantages and disadvantages of this?</a:t>
            </a:r>
            <a:endParaRPr sz="800">
              <a:latin typeface="Arial"/>
              <a:ea typeface="Arial"/>
              <a:cs typeface="Arial"/>
              <a:sym typeface="Arial"/>
            </a:endParaRPr>
          </a:p>
        </p:txBody>
      </p:sp>
      <p:sp>
        <p:nvSpPr>
          <p:cNvPr id="310" name="Google Shape;31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chemeClr val="dk1"/>
              </a:buClr>
              <a:buSzPts val="1200"/>
              <a:buFont typeface="Calibri"/>
              <a:buNone/>
            </a:pPr>
            <a:r>
              <a:rPr lang="de-DE"/>
              <a:t>Does any of you currently volunteer?If so, why do you volunteer?</a:t>
            </a:r>
            <a:endParaRPr/>
          </a:p>
          <a:p>
            <a:pPr marL="457200" marR="0" lvl="0" indent="-228600" algn="l" rtl="0">
              <a:lnSpc>
                <a:spcPct val="100000"/>
              </a:lnSpc>
              <a:spcBef>
                <a:spcPts val="0"/>
              </a:spcBef>
              <a:spcAft>
                <a:spcPts val="0"/>
              </a:spcAft>
              <a:buSzPts val="1400"/>
              <a:buNone/>
            </a:pPr>
            <a:endParaRPr/>
          </a:p>
        </p:txBody>
      </p:sp>
      <p:sp>
        <p:nvSpPr>
          <p:cNvPr id="135" name="Google Shape;13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7" name="Google Shape;31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de-DE" sz="900">
                <a:latin typeface="Arial"/>
                <a:ea typeface="Arial"/>
                <a:cs typeface="Arial"/>
                <a:sym typeface="Arial"/>
              </a:rPr>
              <a:t>Despite the large numbers of volunteers in most sports, this is not the case for disability sports which suffer from a lack of volunteers to support their services. There is a very low ratio of volunteers to participants.an average of 1 to 5 participants in some sports for example disabled horse riding</a:t>
            </a:r>
            <a:endParaRPr/>
          </a:p>
          <a:p>
            <a:pPr marL="457200" lvl="0" indent="-228600" algn="just" rtl="0">
              <a:lnSpc>
                <a:spcPct val="100000"/>
              </a:lnSpc>
              <a:spcBef>
                <a:spcPts val="0"/>
              </a:spcBef>
              <a:spcAft>
                <a:spcPts val="0"/>
              </a:spcAft>
              <a:buSzPts val="1400"/>
              <a:buNone/>
            </a:pPr>
            <a:endParaRPr sz="900">
              <a:latin typeface="Arial"/>
              <a:ea typeface="Arial"/>
              <a:cs typeface="Arial"/>
              <a:sym typeface="Arial"/>
            </a:endParaRPr>
          </a:p>
          <a:p>
            <a:pPr marL="457200" lvl="0" indent="-228600" algn="just" rtl="0">
              <a:lnSpc>
                <a:spcPct val="100000"/>
              </a:lnSpc>
              <a:spcBef>
                <a:spcPts val="0"/>
              </a:spcBef>
              <a:spcAft>
                <a:spcPts val="0"/>
              </a:spcAft>
              <a:buSzPts val="1400"/>
              <a:buNone/>
            </a:pPr>
            <a:r>
              <a:rPr lang="de-DE" sz="900" b="1">
                <a:latin typeface="Arial"/>
                <a:ea typeface="Arial"/>
                <a:cs typeface="Arial"/>
                <a:sym typeface="Arial"/>
              </a:rPr>
              <a:t>Why do you think is that</a:t>
            </a:r>
            <a:r>
              <a:rPr lang="de-DE" sz="900">
                <a:latin typeface="Arial"/>
                <a:ea typeface="Arial"/>
                <a:cs typeface="Arial"/>
                <a:sym typeface="Arial"/>
              </a:rPr>
              <a:t>?limited media representation of disability sports- sense of altruism</a:t>
            </a:r>
            <a:endParaRPr/>
          </a:p>
          <a:p>
            <a:pPr marL="457200" lvl="0" indent="-228600" algn="just" rtl="0">
              <a:lnSpc>
                <a:spcPct val="100000"/>
              </a:lnSpc>
              <a:spcBef>
                <a:spcPts val="0"/>
              </a:spcBef>
              <a:spcAft>
                <a:spcPts val="0"/>
              </a:spcAft>
              <a:buSzPts val="1400"/>
              <a:buNone/>
            </a:pPr>
            <a:endParaRPr sz="900">
              <a:latin typeface="Arial"/>
              <a:ea typeface="Arial"/>
              <a:cs typeface="Arial"/>
              <a:sym typeface="Arial"/>
            </a:endParaRPr>
          </a:p>
          <a:p>
            <a:pPr marL="457200" lvl="0" indent="-228600" algn="just" rtl="0">
              <a:lnSpc>
                <a:spcPct val="100000"/>
              </a:lnSpc>
              <a:spcBef>
                <a:spcPts val="0"/>
              </a:spcBef>
              <a:spcAft>
                <a:spcPts val="0"/>
              </a:spcAft>
              <a:buSzPts val="1400"/>
              <a:buNone/>
            </a:pPr>
            <a:r>
              <a:rPr lang="de-DE" sz="900">
                <a:latin typeface="Arial"/>
                <a:ea typeface="Arial"/>
                <a:cs typeface="Arial"/>
                <a:sym typeface="Arial"/>
              </a:rPr>
              <a:t>14 per cent of the British population has a disability, only 6 per cent of volunteers have disabilities. That same study found that most organizations indicated problems of </a:t>
            </a:r>
            <a:r>
              <a:rPr lang="de-DE" sz="900" b="1">
                <a:latin typeface="Arial"/>
                <a:ea typeface="Arial"/>
                <a:cs typeface="Arial"/>
                <a:sym typeface="Arial"/>
              </a:rPr>
              <a:t>access and attitude/acceptance as reasons why the participation </a:t>
            </a:r>
            <a:r>
              <a:rPr lang="de-DE" sz="900">
                <a:latin typeface="Arial"/>
                <a:ea typeface="Arial"/>
                <a:cs typeface="Arial"/>
                <a:sym typeface="Arial"/>
              </a:rPr>
              <a:t>by volunteers with disabilities was low (www.cybervpm.com). While similar statistics are not available for Canada, anecdotal evidence suggests a similar trend. When persons with disabilities are involved as volunteers, it is often assumed that they want to be involved in ‘</a:t>
            </a:r>
            <a:r>
              <a:rPr lang="de-DE" sz="900" b="1">
                <a:latin typeface="Arial"/>
                <a:ea typeface="Arial"/>
                <a:cs typeface="Arial"/>
                <a:sym typeface="Arial"/>
              </a:rPr>
              <a:t>their’ causes—for example</a:t>
            </a:r>
            <a:r>
              <a:rPr lang="de-DE" sz="900">
                <a:latin typeface="Arial"/>
                <a:ea typeface="Arial"/>
                <a:cs typeface="Arial"/>
                <a:sym typeface="Arial"/>
              </a:rPr>
              <a:t>, it might be taken for granted that a person who is blind would be likely to volunteer with an organization serving the blind community. Some people may indeed prefer to work as volunteers on issues of particular personal relevance to them. For others, however, evidence suggests that they may be </a:t>
            </a:r>
            <a:r>
              <a:rPr lang="de-DE" sz="900" b="1">
                <a:latin typeface="Arial"/>
                <a:ea typeface="Arial"/>
                <a:cs typeface="Arial"/>
                <a:sym typeface="Arial"/>
              </a:rPr>
              <a:t>working on ‘their’ issues because they experience barriers to volunteering elsewhere. There may be a perception that all volunteers who use wheelchairs should want to volunteer to improve building accessibility or otherwise enhance quality of life for </a:t>
            </a:r>
            <a:r>
              <a:rPr lang="de-DE" sz="900">
                <a:latin typeface="Arial"/>
                <a:ea typeface="Arial"/>
                <a:cs typeface="Arial"/>
                <a:sym typeface="Arial"/>
              </a:rPr>
              <a:t>persons with mobility disabilities such as their own. Of course, this is not true. Just as not all women want to do volunteer work related to women’s issues, and not everyone from a given ethnic community wants to work on cultural issues, not all persons with disabilities want to volunteer with the </a:t>
            </a:r>
            <a:r>
              <a:rPr lang="de-DE" sz="900" b="1">
                <a:latin typeface="Arial"/>
                <a:ea typeface="Arial"/>
                <a:cs typeface="Arial"/>
                <a:sym typeface="Arial"/>
              </a:rPr>
              <a:t>groups that serve their needs directly</a:t>
            </a:r>
            <a:r>
              <a:rPr lang="de-DE" sz="900">
                <a:latin typeface="Arial"/>
                <a:ea typeface="Arial"/>
                <a:cs typeface="Arial"/>
                <a:sym typeface="Arial"/>
              </a:rPr>
              <a:t>. With over 178,000 charities and not-for-profit organizations in Canada, there is a multitude of issues on which persons with disabilities can volunteer.</a:t>
            </a:r>
            <a:endParaRPr/>
          </a:p>
          <a:p>
            <a:pPr marL="457200" lvl="0" indent="-228600" algn="just" rtl="0">
              <a:lnSpc>
                <a:spcPct val="100000"/>
              </a:lnSpc>
              <a:spcBef>
                <a:spcPts val="0"/>
              </a:spcBef>
              <a:spcAft>
                <a:spcPts val="0"/>
              </a:spcAft>
              <a:buSzPts val="1400"/>
              <a:buNone/>
            </a:pPr>
            <a:endParaRPr sz="900">
              <a:latin typeface="Arial"/>
              <a:ea typeface="Arial"/>
              <a:cs typeface="Arial"/>
              <a:sym typeface="Arial"/>
            </a:endParaRPr>
          </a:p>
          <a:p>
            <a:pPr marL="457200" lvl="0" indent="-228600" algn="just" rtl="0">
              <a:lnSpc>
                <a:spcPct val="100000"/>
              </a:lnSpc>
              <a:spcBef>
                <a:spcPts val="0"/>
              </a:spcBef>
              <a:spcAft>
                <a:spcPts val="0"/>
              </a:spcAft>
              <a:buSzPts val="1400"/>
              <a:buNone/>
            </a:pPr>
            <a:r>
              <a:rPr lang="de-DE" sz="900">
                <a:latin typeface="Arial"/>
                <a:ea typeface="Arial"/>
                <a:cs typeface="Arial"/>
                <a:sym typeface="Arial"/>
              </a:rPr>
              <a:t>it need not be an overwhelming task to involve persons with disabilities as volunteers. It involves taking an honest look at your current accessibility and diversity, and </a:t>
            </a:r>
            <a:r>
              <a:rPr lang="de-DE" sz="900" b="1">
                <a:latin typeface="Arial"/>
                <a:ea typeface="Arial"/>
                <a:cs typeface="Arial"/>
                <a:sym typeface="Arial"/>
              </a:rPr>
              <a:t>systematically eliminating barriers to participation</a:t>
            </a:r>
            <a:r>
              <a:rPr lang="de-DE" sz="900">
                <a:latin typeface="Arial"/>
                <a:ea typeface="Arial"/>
                <a:cs typeface="Arial"/>
                <a:sym typeface="Arial"/>
              </a:rPr>
              <a:t>. In doing so, you’ll find your whole organization becomes more accessible. For example, by installing a wheelchair ramp so that volunteers who have a physical disability can enter, you’ve just increased your accessibility to potential staff and clients, as well. You’ve also made a positive statement about your commitment to serving the community. Take one step at a time; don’t feel you need to have all the answers before putting these suggestions into practice. The most important requirements </a:t>
            </a:r>
            <a:r>
              <a:rPr lang="de-DE" sz="900" b="1">
                <a:latin typeface="Arial"/>
                <a:ea typeface="Arial"/>
                <a:cs typeface="Arial"/>
                <a:sym typeface="Arial"/>
              </a:rPr>
              <a:t>are flexibility, a positive attitude, and the organization’s comm</a:t>
            </a:r>
            <a:r>
              <a:rPr lang="de-DE" sz="900">
                <a:latin typeface="Arial"/>
                <a:ea typeface="Arial"/>
                <a:cs typeface="Arial"/>
                <a:sym typeface="Arial"/>
              </a:rPr>
              <a:t>itment to involve and support persons with disabilities in our volunteer programs (Pyle, 1997)</a:t>
            </a:r>
            <a:endParaRPr/>
          </a:p>
          <a:p>
            <a:pPr marL="457200" lvl="0" indent="-228600" algn="just" rtl="0">
              <a:lnSpc>
                <a:spcPct val="100000"/>
              </a:lnSpc>
              <a:spcBef>
                <a:spcPts val="0"/>
              </a:spcBef>
              <a:spcAft>
                <a:spcPts val="0"/>
              </a:spcAft>
              <a:buSzPts val="1400"/>
              <a:buNone/>
            </a:pPr>
            <a:endParaRPr sz="900">
              <a:latin typeface="Arial"/>
              <a:ea typeface="Arial"/>
              <a:cs typeface="Arial"/>
              <a:sym typeface="Arial"/>
            </a:endParaRPr>
          </a:p>
          <a:p>
            <a:pPr marL="457200" lvl="0" indent="-228600" algn="just" rtl="0">
              <a:lnSpc>
                <a:spcPct val="100000"/>
              </a:lnSpc>
              <a:spcBef>
                <a:spcPts val="0"/>
              </a:spcBef>
              <a:spcAft>
                <a:spcPts val="0"/>
              </a:spcAft>
              <a:buSzPts val="1400"/>
              <a:buNone/>
            </a:pPr>
            <a:r>
              <a:rPr lang="de-DE" sz="900"/>
              <a:t>Disability Those with a disability or limiting, long-term illness are less likely to volunteer than those who do not. In 2005, 65% of those without a disability volunteered at least once a year and 42% did so regularly, while 42% of those with a disability or limiting, long-term illness did so at least annually and 28% did so regularly (Low, Butt et al., 2007). By 2015, and with new survey methodology, the Community Life Survey found that 36% of those with a disability or limiting, long-term illness volunteered at least once a year compared to 44% of those without (Cabinet Office, 2015). In sport, the APS survey finds that 12.5% of adults without a disability or limiting, long-term illness volunteered in sport in 2012–13 compared to 9.16% of adults who do have a disability or limiting, long-term illness.</a:t>
            </a:r>
            <a:endParaRPr sz="900">
              <a:latin typeface="Arial"/>
              <a:ea typeface="Arial"/>
              <a:cs typeface="Arial"/>
              <a:sym typeface="Arial"/>
            </a:endParaRPr>
          </a:p>
        </p:txBody>
      </p:sp>
      <p:sp>
        <p:nvSpPr>
          <p:cNvPr id="318" name="Google Shape;31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43:notes"/>
          <p:cNvSpPr txBox="1">
            <a:spLocks noGrp="1"/>
          </p:cNvSpPr>
          <p:nvPr>
            <p:ph type="body" idx="1"/>
          </p:nvPr>
        </p:nvSpPr>
        <p:spPr>
          <a:xfrm>
            <a:off x="666750" y="4705350"/>
            <a:ext cx="5335588" cy="3848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ACTIVITY: think about the four aspects of Communication with the target groups.</a:t>
            </a:r>
            <a:endParaRPr/>
          </a:p>
        </p:txBody>
      </p:sp>
      <p:sp>
        <p:nvSpPr>
          <p:cNvPr id="327" name="Google Shape;32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45:notes"/>
          <p:cNvSpPr txBox="1">
            <a:spLocks noGrp="1"/>
          </p:cNvSpPr>
          <p:nvPr>
            <p:ph type="body" idx="1"/>
          </p:nvPr>
        </p:nvSpPr>
        <p:spPr>
          <a:xfrm>
            <a:off x="666750" y="4705350"/>
            <a:ext cx="5335588" cy="3848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ACTIVITY: think about the four aspects of Communication with the target groups.</a:t>
            </a:r>
            <a:endParaRPr/>
          </a:p>
        </p:txBody>
      </p:sp>
      <p:sp>
        <p:nvSpPr>
          <p:cNvPr id="344" name="Google Shape;34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1" name="Google Shape;35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de-DE" sz="1000"/>
              <a:t>The sport volunteering literature suggests that volunteers involved in clubs or events have different characteristics, driving forces and behaviour which depends on their actual volunteering experience. For instance, club volunteers tend to reflect the participant profile of the sports concerned.However, the larger the event the broader their demographic profile..One important feature of the literature on volunteering motivations is the possibility that motivations may change over time and across settings (Slaughter, 2002). For instance, it is argued that long-term volunteers are more likely to volunteer in order to give something back to the community rather than to experience being part of a unique event, or the seeking of social interaction and networking (Cuskelly et al. 2006). The latter reasons might be much more likely at a sports event given its relatively unique nature. Thus, as Cuskelly et al. (2002) identifies, experiences may influence volunteers’ levels of commitment to an organization or a voluntary cause. It is argued that this issue needs to be considered more closely by researchers, in order to evaluate the impact of such changes in time and context on future volunteering behaviour (Bang et al, 2009).Same people but different way to exhibit their behaviour. They have different motives and seek satisfaction from other factors.</a:t>
            </a:r>
            <a:endParaRPr/>
          </a:p>
          <a:p>
            <a:pPr marL="457200" lvl="0" indent="-228600" algn="just" rtl="0">
              <a:lnSpc>
                <a:spcPct val="100000"/>
              </a:lnSpc>
              <a:spcBef>
                <a:spcPts val="0"/>
              </a:spcBef>
              <a:spcAft>
                <a:spcPts val="0"/>
              </a:spcAft>
              <a:buSzPts val="1400"/>
              <a:buNone/>
            </a:pPr>
            <a:r>
              <a:rPr lang="de-DE" sz="1000"/>
              <a:t>The nature of, as well as involvement in the event appear to be important antecedent factors that inﬂuence event volunteer satisfaction (Elstad 1997; Farrell et al.1998; Kemp 2002). Other factors include the opportunity to develop networks, experience feelings of job competence, recognition and the nature and amount of communication between volunteers (Elstad 1997; Farrell et al. 1998). Moreover, a number of authors have emphasized the importance of eﬀective management to volunteer satisfaction</a:t>
            </a:r>
            <a:endParaRPr/>
          </a:p>
          <a:p>
            <a:pPr marL="457200" marR="0" lvl="0" indent="-228600" algn="l" rtl="0">
              <a:lnSpc>
                <a:spcPct val="100000"/>
              </a:lnSpc>
              <a:spcBef>
                <a:spcPts val="0"/>
              </a:spcBef>
              <a:spcAft>
                <a:spcPts val="0"/>
              </a:spcAft>
              <a:buSzPts val="1400"/>
              <a:buNone/>
            </a:pPr>
            <a:endParaRPr sz="1000"/>
          </a:p>
        </p:txBody>
      </p:sp>
      <p:sp>
        <p:nvSpPr>
          <p:cNvPr id="352" name="Google Shape;35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0" name="Google Shape;36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de-DE"/>
              <a:t> </a:t>
            </a:r>
            <a:r>
              <a:rPr lang="de-DE" sz="1000"/>
              <a:t>Therefore, event managers should concentrate their e ﬀ orts to increase event volunteer satisfaction on those event elements over which they have some degree of control, </a:t>
            </a:r>
            <a:r>
              <a:rPr lang="de-DE" sz="1000" b="1"/>
              <a:t>especially the nature of the work itself and management practices such as: communication</a:t>
            </a:r>
            <a:r>
              <a:rPr lang="de-DE" sz="1000"/>
              <a:t>; </a:t>
            </a:r>
            <a:r>
              <a:rPr lang="de-DE" sz="1000" b="1"/>
              <a:t>matching roles and expectations; mentoring; and, workloads and rosters</a:t>
            </a:r>
            <a:r>
              <a:rPr lang="de-DE" sz="1000"/>
              <a:t>. These issues are likely to be especially critical in the event context due to the elevated levels of work pressure associated with in ﬂ exible deadlines and the overall highly stressful nature of event management. E ﬀective event volunteer management does not just focus on the event implementation phase but begins with the pre-recruitment and orientation phases and extends right through to the post-event (and between events) periods. Thus event managers need to adopt an ‘event volunteer lifecycle’ approach to ensuring their volunteers are managed in a manner conducive to inﬂuencing satisfaction, commitment and retention. Furthermore, although the external factors ‘unique’ to the nature of the event itself are important, as argued by Cuskelly et al. (2004) and Rundle-Thiele and Auld (2009), managers should not </a:t>
            </a:r>
            <a:r>
              <a:rPr lang="de-DE" sz="1000" b="1"/>
              <a:t>ignore the intrinsic appeal of event volunteering and hence the importance of good management practices. Consequently, man- agers should focus on enhancing the feelings by event volunteers that they: have the freedom to use their skills; can develop their skills further if required through e ﬀective orientation and training opportunities; are able to make a meaningful contribution; can interact with other volunteers, participants and spectators; and, are highly valued for their contributions.</a:t>
            </a:r>
            <a:endParaRPr/>
          </a:p>
          <a:p>
            <a:pPr marL="457200" lvl="0" indent="-228600" algn="just" rtl="0">
              <a:lnSpc>
                <a:spcPct val="100000"/>
              </a:lnSpc>
              <a:spcBef>
                <a:spcPts val="0"/>
              </a:spcBef>
              <a:spcAft>
                <a:spcPts val="0"/>
              </a:spcAft>
              <a:buSzPts val="1400"/>
              <a:buNone/>
            </a:pPr>
            <a:endParaRPr sz="1000" b="1"/>
          </a:p>
        </p:txBody>
      </p:sp>
      <p:sp>
        <p:nvSpPr>
          <p:cNvPr id="361" name="Google Shape;361;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8" name="Google Shape;36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000"/>
          </a:p>
        </p:txBody>
      </p:sp>
      <p:sp>
        <p:nvSpPr>
          <p:cNvPr id="369" name="Google Shape;369;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
        <p:nvSpPr>
          <p:cNvPr id="377" name="Google Shape;377;p4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8" name="Google Shape;37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de-DE" sz="1000"/>
              <a:t>Have 3 common featuresThey are membership based organizations and therefore they are responsible to satisfy their members interests. They are managed by an elected board which normally comes from their membership base and they are nominated by the members and they are governed by a constitution. So that means they have a clear policy and strategy to implement and a clear organizational culture. With the term culture we refer to the values that our organization and its members aim to represent. For example, if the organization and its members value sports  free of performance enhancing drugs use sport then they promote drug testing of their athletes.</a:t>
            </a:r>
            <a:endParaRPr/>
          </a:p>
          <a:p>
            <a:pPr marL="457200" lvl="0" indent="-228600" algn="just" rtl="0">
              <a:lnSpc>
                <a:spcPct val="100000"/>
              </a:lnSpc>
              <a:spcBef>
                <a:spcPts val="0"/>
              </a:spcBef>
              <a:spcAft>
                <a:spcPts val="0"/>
              </a:spcAft>
              <a:buSzPts val="1400"/>
              <a:buNone/>
            </a:pPr>
            <a:endParaRPr sz="1000" b="1"/>
          </a:p>
          <a:p>
            <a:pPr marL="0" lvl="1" indent="0" algn="just" rtl="0">
              <a:lnSpc>
                <a:spcPct val="100000"/>
              </a:lnSpc>
              <a:spcBef>
                <a:spcPts val="0"/>
              </a:spcBef>
              <a:spcAft>
                <a:spcPts val="0"/>
              </a:spcAft>
              <a:buSzPts val="1400"/>
              <a:buNone/>
            </a:pPr>
            <a:r>
              <a:rPr lang="de-DE" sz="1000" b="1">
                <a:latin typeface="Aparajita"/>
                <a:ea typeface="Aparajita"/>
                <a:cs typeface="Aparajita"/>
                <a:sym typeface="Aparajita"/>
              </a:rPr>
              <a:t>For many voluntary positions in sport organizations the recruitment process is somewhat different.It is typically informal (through friends, family or individuals already involved in the organization) and attracting a sufficient number of qualified applicants is difficult. In some other non-profit sport voluntary positions such as board members may be elected or appointed on an exofficio basis.In the latter situation recruitment is via nomination and selection via election</a:t>
            </a:r>
            <a:br>
              <a:rPr lang="de-DE" sz="1000" b="1">
                <a:latin typeface="Aparajita"/>
                <a:ea typeface="Aparajita"/>
                <a:cs typeface="Aparajita"/>
                <a:sym typeface="Aparajita"/>
              </a:rPr>
            </a:br>
            <a:r>
              <a:rPr lang="de-DE" sz="1000" b="1">
                <a:latin typeface="Aparajita"/>
                <a:ea typeface="Aparajita"/>
                <a:cs typeface="Aparajita"/>
                <a:sym typeface="Aparajita"/>
              </a:rPr>
              <a:t>when recruiting volunteers is important to emphasise the benefits to the volunteer rather than the organization.Volunteers should be recognised and valued and not feel as though being recruited for a position that noone else would want to do or that they are not being paid just to save the organizations money</a:t>
            </a:r>
            <a:endParaRPr/>
          </a:p>
          <a:p>
            <a:pPr marL="457200" marR="0" lvl="0" indent="-228600" algn="l" rtl="0">
              <a:lnSpc>
                <a:spcPct val="100000"/>
              </a:lnSpc>
              <a:spcBef>
                <a:spcPts val="0"/>
              </a:spcBef>
              <a:spcAft>
                <a:spcPts val="0"/>
              </a:spcAft>
              <a:buSzPts val="1400"/>
              <a:buNone/>
            </a:pPr>
            <a:endParaRPr sz="1000"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5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5" name="Google Shape;38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b="1">
                <a:latin typeface="Aparajita"/>
                <a:ea typeface="Aparajita"/>
                <a:cs typeface="Aparajita"/>
                <a:sym typeface="Aparajita"/>
              </a:rPr>
              <a:t>For many voluntary positions in sport organizations the recruitment process is somewhat different.It is typically informal (through friends, family or individuals already involved in the organization) and attracting a sufficient number of qualified applicants is difficult. In some other non-profit sport voluntary positions such as board members may be elected or appointed on an exofficio basis.In the latter situation recruitment is via nomination and selection via election</a:t>
            </a:r>
            <a:br>
              <a:rPr lang="de-DE" b="1">
                <a:latin typeface="Aparajita"/>
                <a:ea typeface="Aparajita"/>
                <a:cs typeface="Aparajita"/>
                <a:sym typeface="Aparajita"/>
              </a:rPr>
            </a:br>
            <a:r>
              <a:rPr lang="de-DE" b="1">
                <a:latin typeface="Aparajita"/>
                <a:ea typeface="Aparajita"/>
                <a:cs typeface="Aparajita"/>
                <a:sym typeface="Aparajita"/>
              </a:rPr>
              <a:t>when recruiting volunteers is important to emphasise the benefits to the volunteer rather than the organization.Volunteers should be recognised and valued and not feel as though being recruited for a position that noone else would want to do or that they are not being paid just to save the organizations money</a:t>
            </a:r>
            <a:endParaRPr/>
          </a:p>
          <a:p>
            <a:pPr marL="457200" marR="0" lvl="0" indent="-228600" algn="l" rtl="0">
              <a:lnSpc>
                <a:spcPct val="100000"/>
              </a:lnSpc>
              <a:spcBef>
                <a:spcPts val="0"/>
              </a:spcBef>
              <a:spcAft>
                <a:spcPts val="0"/>
              </a:spcAft>
              <a:buSzPts val="1400"/>
              <a:buNone/>
            </a:pPr>
            <a:endParaRPr/>
          </a:p>
        </p:txBody>
      </p:sp>
      <p:sp>
        <p:nvSpPr>
          <p:cNvPr id="386" name="Google Shape;386;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sz="1400" b="0" i="0" u="none" strike="noStrike" cap="none">
                <a:solidFill>
                  <a:schemeClr val="dk1"/>
                </a:solidFill>
                <a:latin typeface="Arial"/>
                <a:ea typeface="Arial"/>
                <a:cs typeface="Arial"/>
                <a:sym typeface="Arial"/>
              </a:rPr>
              <a:t>28</a:t>
            </a:fld>
            <a:endParaRPr sz="14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3" name="Google Shape;39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endParaRPr sz="1000">
              <a:latin typeface="Arial"/>
              <a:ea typeface="Arial"/>
              <a:cs typeface="Arial"/>
              <a:sym typeface="Arial"/>
            </a:endParaRPr>
          </a:p>
        </p:txBody>
      </p:sp>
      <p:sp>
        <p:nvSpPr>
          <p:cNvPr id="394" name="Google Shape;394;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This slide mainly serves to build up a little bit of drama, to raise awareness for the following stats and the issue that only 6 % in Europe volunteer.</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Current status is dark: only 6 % (2013 it was 7%)</a:t>
            </a:r>
            <a:endParaRPr/>
          </a:p>
        </p:txBody>
      </p:sp>
      <p:sp>
        <p:nvSpPr>
          <p:cNvPr id="145" name="Google Shape;14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52:notes"/>
          <p:cNvSpPr txBox="1">
            <a:spLocks noGrp="1"/>
          </p:cNvSpPr>
          <p:nvPr>
            <p:ph type="body" idx="1"/>
          </p:nvPr>
        </p:nvSpPr>
        <p:spPr>
          <a:xfrm>
            <a:off x="666750" y="4705350"/>
            <a:ext cx="5335588" cy="3848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ACTIVITY: think about the four aspects of Communication with the target groups.</a:t>
            </a:r>
            <a:endParaRPr/>
          </a:p>
        </p:txBody>
      </p:sp>
      <p:sp>
        <p:nvSpPr>
          <p:cNvPr id="402" name="Google Shape;402;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5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09" name="Google Shape;40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54:notes"/>
          <p:cNvSpPr txBox="1">
            <a:spLocks noGrp="1"/>
          </p:cNvSpPr>
          <p:nvPr>
            <p:ph type="body" idx="1"/>
          </p:nvPr>
        </p:nvSpPr>
        <p:spPr>
          <a:xfrm>
            <a:off x="666750" y="4705350"/>
            <a:ext cx="5335588" cy="3848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ACTIVITY: think about the four aspects of Communication with the target groups.</a:t>
            </a:r>
            <a:endParaRPr/>
          </a:p>
        </p:txBody>
      </p:sp>
      <p:sp>
        <p:nvSpPr>
          <p:cNvPr id="417" name="Google Shape;417;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24" name="Google Shape;42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1" name="Google Shape;43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432" name="Google Shape;432;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40" name="Google Shape;440;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2" name="Google Shape;15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1" name="Google Shape;16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8" name="Google Shape;1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29:notes"/>
          <p:cNvSpPr txBox="1">
            <a:spLocks noGrp="1"/>
          </p:cNvSpPr>
          <p:nvPr>
            <p:ph type="body" idx="1"/>
          </p:nvPr>
        </p:nvSpPr>
        <p:spPr>
          <a:xfrm>
            <a:off x="666750" y="4705350"/>
            <a:ext cx="5335588" cy="384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C74"/>
              </a:buClr>
              <a:buSzPts val="1200"/>
              <a:buFont typeface="Calibri"/>
              <a:buNone/>
            </a:pPr>
            <a:r>
              <a:rPr lang="de-DE" sz="1200">
                <a:solidFill>
                  <a:srgbClr val="002C74"/>
                </a:solidFill>
              </a:rPr>
              <a:t>8% of men say they volunteer, compared with 4% of women. </a:t>
            </a:r>
            <a:endParaRPr/>
          </a:p>
          <a:p>
            <a:pPr marL="0" marR="0" lvl="0" indent="0" algn="l" rtl="0">
              <a:lnSpc>
                <a:spcPct val="100000"/>
              </a:lnSpc>
              <a:spcBef>
                <a:spcPts val="0"/>
              </a:spcBef>
              <a:spcAft>
                <a:spcPts val="0"/>
              </a:spcAft>
              <a:buClr>
                <a:srgbClr val="002C74"/>
              </a:buClr>
              <a:buSzPts val="1200"/>
              <a:buFont typeface="Calibri"/>
              <a:buNone/>
            </a:pPr>
            <a:r>
              <a:rPr lang="de-DE" sz="1200">
                <a:solidFill>
                  <a:srgbClr val="002C74"/>
                </a:solidFill>
              </a:rPr>
              <a:t>12% of people who exercise or play sport regularly and 11% of those who do so with some regularity volunteer in sport, compared with 4% of people who seldom do so and 2% of those who never exercise or play sport. </a:t>
            </a:r>
            <a:endParaRPr/>
          </a:p>
          <a:p>
            <a:pPr marL="457200" marR="0" lvl="0" indent="-228600" algn="l" rtl="0">
              <a:lnSpc>
                <a:spcPct val="100000"/>
              </a:lnSpc>
              <a:spcBef>
                <a:spcPts val="0"/>
              </a:spcBef>
              <a:spcAft>
                <a:spcPts val="0"/>
              </a:spcAft>
              <a:buSzPts val="1400"/>
              <a:buNone/>
            </a:pPr>
            <a:endParaRPr/>
          </a:p>
        </p:txBody>
      </p:sp>
      <p:sp>
        <p:nvSpPr>
          <p:cNvPr id="191" name="Google Shape;19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6" name="Google Shape;21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9"/>
          <p:cNvPicPr preferRelativeResize="0"/>
          <p:nvPr/>
        </p:nvPicPr>
        <p:blipFill rotWithShape="1">
          <a:blip r:embed="rId2">
            <a:alphaModFix/>
          </a:blip>
          <a:srcRect l="20168" t="54626" r="31485" b="31360"/>
          <a:stretch/>
        </p:blipFill>
        <p:spPr>
          <a:xfrm>
            <a:off x="1257300" y="1990311"/>
            <a:ext cx="9467850" cy="2058228"/>
          </a:xfrm>
          <a:prstGeom prst="rect">
            <a:avLst/>
          </a:prstGeom>
          <a:noFill/>
          <a:ln>
            <a:noFill/>
          </a:ln>
        </p:spPr>
      </p:pic>
      <p:pic>
        <p:nvPicPr>
          <p:cNvPr id="17" name="Google Shape;17;p9"/>
          <p:cNvPicPr preferRelativeResize="0"/>
          <p:nvPr/>
        </p:nvPicPr>
        <p:blipFill rotWithShape="1">
          <a:blip r:embed="rId3">
            <a:alphaModFix/>
          </a:blip>
          <a:srcRect l="19871" b="-3485"/>
          <a:stretch/>
        </p:blipFill>
        <p:spPr>
          <a:xfrm>
            <a:off x="0" y="4304377"/>
            <a:ext cx="12192000" cy="2234535"/>
          </a:xfrm>
          <a:prstGeom prst="rect">
            <a:avLst/>
          </a:prstGeom>
          <a:noFill/>
          <a:ln>
            <a:noFill/>
          </a:ln>
        </p:spPr>
      </p:pic>
      <p:sp>
        <p:nvSpPr>
          <p:cNvPr id="18" name="Google Shape;18;p9"/>
          <p:cNvSpPr txBox="1">
            <a:spLocks noGrp="1"/>
          </p:cNvSpPr>
          <p:nvPr>
            <p:ph type="subTitle" idx="1"/>
          </p:nvPr>
        </p:nvSpPr>
        <p:spPr>
          <a:xfrm>
            <a:off x="1524000" y="4331007"/>
            <a:ext cx="9144000" cy="9582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71BE44"/>
              </a:buClr>
              <a:buSzPts val="2800"/>
              <a:buNone/>
              <a:defRPr sz="2800"/>
            </a:lvl1pPr>
            <a:lvl2pPr lvl="1" algn="ctr">
              <a:lnSpc>
                <a:spcPct val="90000"/>
              </a:lnSpc>
              <a:spcBef>
                <a:spcPts val="500"/>
              </a:spcBef>
              <a:spcAft>
                <a:spcPts val="0"/>
              </a:spcAft>
              <a:buClr>
                <a:srgbClr val="7F7F7F"/>
              </a:buClr>
              <a:buSzPts val="2000"/>
              <a:buNone/>
              <a:defRPr sz="2000"/>
            </a:lvl2pPr>
            <a:lvl3pPr lvl="2" algn="ctr">
              <a:lnSpc>
                <a:spcPct val="90000"/>
              </a:lnSpc>
              <a:spcBef>
                <a:spcPts val="500"/>
              </a:spcBef>
              <a:spcAft>
                <a:spcPts val="0"/>
              </a:spcAft>
              <a:buClr>
                <a:srgbClr val="7F7F7F"/>
              </a:buClr>
              <a:buSzPts val="1800"/>
              <a:buNone/>
              <a:defRPr sz="1800"/>
            </a:lvl3pPr>
            <a:lvl4pPr lvl="3" algn="ctr">
              <a:lnSpc>
                <a:spcPct val="90000"/>
              </a:lnSpc>
              <a:spcBef>
                <a:spcPts val="500"/>
              </a:spcBef>
              <a:spcAft>
                <a:spcPts val="0"/>
              </a:spcAft>
              <a:buClr>
                <a:srgbClr val="7F7F7F"/>
              </a:buClr>
              <a:buSzPts val="1600"/>
              <a:buNone/>
              <a:defRPr sz="1600"/>
            </a:lvl4pPr>
            <a:lvl5pPr lvl="4" algn="ctr">
              <a:lnSpc>
                <a:spcPct val="90000"/>
              </a:lnSpc>
              <a:spcBef>
                <a:spcPts val="500"/>
              </a:spcBef>
              <a:spcAft>
                <a:spcPts val="0"/>
              </a:spcAft>
              <a:buClr>
                <a:srgbClr val="7F7F7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pic>
        <p:nvPicPr>
          <p:cNvPr id="22" name="Google Shape;22;p9"/>
          <p:cNvPicPr preferRelativeResize="0"/>
          <p:nvPr/>
        </p:nvPicPr>
        <p:blipFill rotWithShape="1">
          <a:blip r:embed="rId4">
            <a:alphaModFix amt="50000"/>
          </a:blip>
          <a:srcRect r="22645"/>
          <a:stretch/>
        </p:blipFill>
        <p:spPr>
          <a:xfrm>
            <a:off x="4868150" y="136525"/>
            <a:ext cx="7323850" cy="281278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5"/>
        <p:cNvGrpSpPr/>
        <p:nvPr/>
      </p:nvGrpSpPr>
      <p:grpSpPr>
        <a:xfrm>
          <a:off x="0" y="0"/>
          <a:ext cx="0" cy="0"/>
          <a:chOff x="0" y="0"/>
          <a:chExt cx="0" cy="0"/>
        </a:xfrm>
      </p:grpSpPr>
      <p:sp>
        <p:nvSpPr>
          <p:cNvPr id="86" name="Google Shape;86;p17"/>
          <p:cNvSpPr txBox="1">
            <a:spLocks noGrp="1"/>
          </p:cNvSpPr>
          <p:nvPr>
            <p:ph type="body" idx="1"/>
          </p:nvPr>
        </p:nvSpPr>
        <p:spPr>
          <a:xfrm>
            <a:off x="1166004" y="1825625"/>
            <a:ext cx="5181600" cy="435133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71BE44"/>
              </a:buClr>
              <a:buSzPts val="3200"/>
              <a:buChar char="•"/>
              <a:defRPr>
                <a:solidFill>
                  <a:srgbClr val="71BE44"/>
                </a:solidFill>
              </a:defRPr>
            </a:lvl1pPr>
            <a:lvl2pPr marL="914400" lvl="1" indent="-381000" algn="l">
              <a:lnSpc>
                <a:spcPct val="90000"/>
              </a:lnSpc>
              <a:spcBef>
                <a:spcPts val="500"/>
              </a:spcBef>
              <a:spcAft>
                <a:spcPts val="0"/>
              </a:spcAft>
              <a:buClr>
                <a:srgbClr val="7F7F7F"/>
              </a:buClr>
              <a:buSzPts val="2400"/>
              <a:buChar char="•"/>
              <a:defRPr>
                <a:solidFill>
                  <a:srgbClr val="7F7F7F"/>
                </a:solidFill>
              </a:defRPr>
            </a:lvl2pPr>
            <a:lvl3pPr marL="1371600" lvl="2" indent="-381000" algn="l">
              <a:lnSpc>
                <a:spcPct val="90000"/>
              </a:lnSpc>
              <a:spcBef>
                <a:spcPts val="500"/>
              </a:spcBef>
              <a:spcAft>
                <a:spcPts val="0"/>
              </a:spcAft>
              <a:buClr>
                <a:srgbClr val="7F7F7F"/>
              </a:buClr>
              <a:buSzPts val="2400"/>
              <a:buChar char="•"/>
              <a:defRPr>
                <a:solidFill>
                  <a:srgbClr val="7F7F7F"/>
                </a:solidFill>
              </a:defRPr>
            </a:lvl3pPr>
            <a:lvl4pPr marL="1828800" lvl="3" indent="-381000" algn="l">
              <a:lnSpc>
                <a:spcPct val="90000"/>
              </a:lnSpc>
              <a:spcBef>
                <a:spcPts val="500"/>
              </a:spcBef>
              <a:spcAft>
                <a:spcPts val="0"/>
              </a:spcAft>
              <a:buClr>
                <a:srgbClr val="7F7F7F"/>
              </a:buClr>
              <a:buSzPts val="2400"/>
              <a:buChar char="•"/>
              <a:defRPr>
                <a:solidFill>
                  <a:srgbClr val="7F7F7F"/>
                </a:solidFill>
              </a:defRPr>
            </a:lvl4pPr>
            <a:lvl5pPr marL="2286000" lvl="4" indent="-381000" algn="l">
              <a:lnSpc>
                <a:spcPct val="90000"/>
              </a:lnSpc>
              <a:spcBef>
                <a:spcPts val="500"/>
              </a:spcBef>
              <a:spcAft>
                <a:spcPts val="0"/>
              </a:spcAft>
              <a:buClr>
                <a:srgbClr val="7F7F7F"/>
              </a:buClr>
              <a:buSzPts val="2400"/>
              <a:buChar char="•"/>
              <a:defRPr>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7"/>
          <p:cNvSpPr txBox="1">
            <a:spLocks noGrp="1"/>
          </p:cNvSpPr>
          <p:nvPr>
            <p:ph type="body" idx="2"/>
          </p:nvPr>
        </p:nvSpPr>
        <p:spPr>
          <a:xfrm>
            <a:off x="6500004" y="1825625"/>
            <a:ext cx="5181600" cy="435133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71BE44"/>
              </a:buClr>
              <a:buSzPts val="3200"/>
              <a:buChar char="•"/>
              <a:defRPr>
                <a:solidFill>
                  <a:srgbClr val="71BE44"/>
                </a:solidFill>
              </a:defRPr>
            </a:lvl1pPr>
            <a:lvl2pPr marL="914400" lvl="1" indent="-381000" algn="l">
              <a:lnSpc>
                <a:spcPct val="90000"/>
              </a:lnSpc>
              <a:spcBef>
                <a:spcPts val="500"/>
              </a:spcBef>
              <a:spcAft>
                <a:spcPts val="0"/>
              </a:spcAft>
              <a:buClr>
                <a:srgbClr val="7F7F7F"/>
              </a:buClr>
              <a:buSzPts val="2400"/>
              <a:buChar char="•"/>
              <a:defRPr>
                <a:solidFill>
                  <a:srgbClr val="7F7F7F"/>
                </a:solidFill>
              </a:defRPr>
            </a:lvl2pPr>
            <a:lvl3pPr marL="1371600" lvl="2" indent="-381000" algn="l">
              <a:lnSpc>
                <a:spcPct val="90000"/>
              </a:lnSpc>
              <a:spcBef>
                <a:spcPts val="500"/>
              </a:spcBef>
              <a:spcAft>
                <a:spcPts val="0"/>
              </a:spcAft>
              <a:buClr>
                <a:srgbClr val="7F7F7F"/>
              </a:buClr>
              <a:buSzPts val="2400"/>
              <a:buChar char="•"/>
              <a:defRPr>
                <a:solidFill>
                  <a:srgbClr val="7F7F7F"/>
                </a:solidFill>
              </a:defRPr>
            </a:lvl3pPr>
            <a:lvl4pPr marL="1828800" lvl="3" indent="-381000" algn="l">
              <a:lnSpc>
                <a:spcPct val="90000"/>
              </a:lnSpc>
              <a:spcBef>
                <a:spcPts val="500"/>
              </a:spcBef>
              <a:spcAft>
                <a:spcPts val="0"/>
              </a:spcAft>
              <a:buClr>
                <a:srgbClr val="7F7F7F"/>
              </a:buClr>
              <a:buSzPts val="2400"/>
              <a:buChar char="•"/>
              <a:defRPr>
                <a:solidFill>
                  <a:srgbClr val="7F7F7F"/>
                </a:solidFill>
              </a:defRPr>
            </a:lvl4pPr>
            <a:lvl5pPr marL="2286000" lvl="4" indent="-381000" algn="l">
              <a:lnSpc>
                <a:spcPct val="90000"/>
              </a:lnSpc>
              <a:spcBef>
                <a:spcPts val="500"/>
              </a:spcBef>
              <a:spcAft>
                <a:spcPts val="0"/>
              </a:spcAft>
              <a:buClr>
                <a:srgbClr val="7F7F7F"/>
              </a:buClr>
              <a:buSzPts val="2400"/>
              <a:buChar char="•"/>
              <a:defRPr>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pic>
        <p:nvPicPr>
          <p:cNvPr id="91" name="Google Shape;91;p17"/>
          <p:cNvPicPr preferRelativeResize="0"/>
          <p:nvPr/>
        </p:nvPicPr>
        <p:blipFill rotWithShape="1">
          <a:blip r:embed="rId2">
            <a:alphaModFix/>
          </a:blip>
          <a:srcRect r="19546"/>
          <a:stretch/>
        </p:blipFill>
        <p:spPr>
          <a:xfrm>
            <a:off x="4754881" y="1"/>
            <a:ext cx="7451090" cy="699655"/>
          </a:xfrm>
          <a:prstGeom prst="rect">
            <a:avLst/>
          </a:prstGeom>
          <a:noFill/>
          <a:ln>
            <a:noFill/>
          </a:ln>
        </p:spPr>
      </p:pic>
      <p:pic>
        <p:nvPicPr>
          <p:cNvPr id="92" name="Google Shape;92;p17"/>
          <p:cNvPicPr preferRelativeResize="0"/>
          <p:nvPr/>
        </p:nvPicPr>
        <p:blipFill rotWithShape="1">
          <a:blip r:embed="rId3">
            <a:alphaModFix/>
          </a:blip>
          <a:srcRect/>
          <a:stretch/>
        </p:blipFill>
        <p:spPr>
          <a:xfrm>
            <a:off x="0" y="298865"/>
            <a:ext cx="1073728" cy="805296"/>
          </a:xfrm>
          <a:prstGeom prst="rect">
            <a:avLst/>
          </a:prstGeom>
          <a:noFill/>
          <a:ln>
            <a:noFill/>
          </a:ln>
        </p:spPr>
      </p:pic>
      <p:sp>
        <p:nvSpPr>
          <p:cNvPr id="93" name="Google Shape;93;p17"/>
          <p:cNvSpPr txBox="1">
            <a:spLocks noGrp="1"/>
          </p:cNvSpPr>
          <p:nvPr>
            <p:ph type="title"/>
          </p:nvPr>
        </p:nvSpPr>
        <p:spPr>
          <a:xfrm>
            <a:off x="1188720" y="298865"/>
            <a:ext cx="10515600" cy="10220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D944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17"/>
          <p:cNvPicPr preferRelativeResize="0"/>
          <p:nvPr/>
        </p:nvPicPr>
        <p:blipFill rotWithShape="1">
          <a:blip r:embed="rId2">
            <a:alphaModFix/>
          </a:blip>
          <a:srcRect r="19546"/>
          <a:stretch/>
        </p:blipFill>
        <p:spPr>
          <a:xfrm rot="10800000">
            <a:off x="0" y="5148262"/>
            <a:ext cx="10921583" cy="1745688"/>
          </a:xfrm>
          <a:prstGeom prst="rect">
            <a:avLst/>
          </a:prstGeom>
          <a:noFill/>
          <a:ln>
            <a:noFill/>
          </a:ln>
        </p:spPr>
      </p:pic>
      <p:pic>
        <p:nvPicPr>
          <p:cNvPr id="95" name="Google Shape;95;p17"/>
          <p:cNvPicPr preferRelativeResize="0"/>
          <p:nvPr/>
        </p:nvPicPr>
        <p:blipFill rotWithShape="1">
          <a:blip r:embed="rId3">
            <a:alphaModFix amt="3000"/>
          </a:blip>
          <a:srcRect l="28125" t="21628" r="35586" b="30060"/>
          <a:stretch/>
        </p:blipFill>
        <p:spPr>
          <a:xfrm>
            <a:off x="2110094" y="1"/>
            <a:ext cx="6868579"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96"/>
        <p:cNvGrpSpPr/>
        <p:nvPr/>
      </p:nvGrpSpPr>
      <p:grpSpPr>
        <a:xfrm>
          <a:off x="0" y="0"/>
          <a:ext cx="0" cy="0"/>
          <a:chOff x="0" y="0"/>
          <a:chExt cx="0" cy="0"/>
        </a:xfrm>
      </p:grpSpPr>
      <p:sp>
        <p:nvSpPr>
          <p:cNvPr id="97" name="Google Shape;9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pic>
        <p:nvPicPr>
          <p:cNvPr id="100" name="Google Shape;100;p20"/>
          <p:cNvPicPr preferRelativeResize="0"/>
          <p:nvPr/>
        </p:nvPicPr>
        <p:blipFill rotWithShape="1">
          <a:blip r:embed="rId2">
            <a:alphaModFix/>
          </a:blip>
          <a:srcRect l="7095" t="-2514" r="77095" b="77395"/>
          <a:stretch/>
        </p:blipFill>
        <p:spPr>
          <a:xfrm>
            <a:off x="1129800" y="1097279"/>
            <a:ext cx="1080000" cy="941539"/>
          </a:xfrm>
          <a:prstGeom prst="rect">
            <a:avLst/>
          </a:prstGeom>
          <a:noFill/>
          <a:ln>
            <a:noFill/>
          </a:ln>
        </p:spPr>
      </p:pic>
      <p:pic>
        <p:nvPicPr>
          <p:cNvPr id="101" name="Google Shape;101;p20"/>
          <p:cNvPicPr preferRelativeResize="0"/>
          <p:nvPr/>
        </p:nvPicPr>
        <p:blipFill rotWithShape="1">
          <a:blip r:embed="rId2">
            <a:alphaModFix/>
          </a:blip>
          <a:srcRect l="7095" t="-2514" r="77095" b="77395"/>
          <a:stretch/>
        </p:blipFill>
        <p:spPr>
          <a:xfrm rot="10800000">
            <a:off x="9841583" y="4206723"/>
            <a:ext cx="1080000" cy="941539"/>
          </a:xfrm>
          <a:prstGeom prst="rect">
            <a:avLst/>
          </a:prstGeom>
          <a:noFill/>
          <a:ln>
            <a:noFill/>
          </a:ln>
        </p:spPr>
      </p:pic>
      <p:pic>
        <p:nvPicPr>
          <p:cNvPr id="102" name="Google Shape;102;p20"/>
          <p:cNvPicPr preferRelativeResize="0"/>
          <p:nvPr/>
        </p:nvPicPr>
        <p:blipFill rotWithShape="1">
          <a:blip r:embed="rId3">
            <a:alphaModFix/>
          </a:blip>
          <a:srcRect r="19546"/>
          <a:stretch/>
        </p:blipFill>
        <p:spPr>
          <a:xfrm>
            <a:off x="4754881" y="1"/>
            <a:ext cx="7451090" cy="699655"/>
          </a:xfrm>
          <a:prstGeom prst="rect">
            <a:avLst/>
          </a:prstGeom>
          <a:noFill/>
          <a:ln>
            <a:noFill/>
          </a:ln>
        </p:spPr>
      </p:pic>
      <p:pic>
        <p:nvPicPr>
          <p:cNvPr id="103" name="Google Shape;103;p20"/>
          <p:cNvPicPr preferRelativeResize="0"/>
          <p:nvPr/>
        </p:nvPicPr>
        <p:blipFill rotWithShape="1">
          <a:blip r:embed="rId4">
            <a:alphaModFix/>
          </a:blip>
          <a:srcRect/>
          <a:stretch/>
        </p:blipFill>
        <p:spPr>
          <a:xfrm>
            <a:off x="198165" y="171551"/>
            <a:ext cx="1073728" cy="805296"/>
          </a:xfrm>
          <a:prstGeom prst="rect">
            <a:avLst/>
          </a:prstGeom>
          <a:noFill/>
          <a:ln>
            <a:noFill/>
          </a:ln>
        </p:spPr>
      </p:pic>
      <p:pic>
        <p:nvPicPr>
          <p:cNvPr id="104" name="Google Shape;104;p20"/>
          <p:cNvPicPr preferRelativeResize="0"/>
          <p:nvPr/>
        </p:nvPicPr>
        <p:blipFill rotWithShape="1">
          <a:blip r:embed="rId5">
            <a:alphaModFix/>
          </a:blip>
          <a:srcRect l="19390" b="9377"/>
          <a:stretch/>
        </p:blipFill>
        <p:spPr>
          <a:xfrm>
            <a:off x="-19050" y="5167312"/>
            <a:ext cx="11704320" cy="1745688"/>
          </a:xfrm>
          <a:prstGeom prst="rect">
            <a:avLst/>
          </a:prstGeom>
          <a:noFill/>
          <a:ln>
            <a:noFill/>
          </a:ln>
        </p:spPr>
      </p:pic>
      <p:pic>
        <p:nvPicPr>
          <p:cNvPr id="105" name="Google Shape;105;p20"/>
          <p:cNvPicPr preferRelativeResize="0"/>
          <p:nvPr/>
        </p:nvPicPr>
        <p:blipFill rotWithShape="1">
          <a:blip r:embed="rId4">
            <a:alphaModFix amt="5000"/>
          </a:blip>
          <a:srcRect l="28125" t="21628" r="35586" b="30060"/>
          <a:stretch/>
        </p:blipFill>
        <p:spPr>
          <a:xfrm>
            <a:off x="2110094" y="1"/>
            <a:ext cx="6868579"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6"/>
        <p:cNvGrpSpPr/>
        <p:nvPr/>
      </p:nvGrpSpPr>
      <p:grpSpPr>
        <a:xfrm>
          <a:off x="0" y="0"/>
          <a:ext cx="0" cy="0"/>
          <a:chOff x="0" y="0"/>
          <a:chExt cx="0" cy="0"/>
        </a:xfrm>
      </p:grpSpPr>
      <p:pic>
        <p:nvPicPr>
          <p:cNvPr id="107" name="Google Shape;107;p21"/>
          <p:cNvPicPr preferRelativeResize="0"/>
          <p:nvPr/>
        </p:nvPicPr>
        <p:blipFill rotWithShape="1">
          <a:blip r:embed="rId2">
            <a:alphaModFix/>
          </a:blip>
          <a:srcRect/>
          <a:stretch/>
        </p:blipFill>
        <p:spPr>
          <a:xfrm>
            <a:off x="2034746" y="1397327"/>
            <a:ext cx="8122508" cy="4195452"/>
          </a:xfrm>
          <a:prstGeom prst="rect">
            <a:avLst/>
          </a:prstGeom>
          <a:noFill/>
          <a:ln>
            <a:noFill/>
          </a:ln>
        </p:spPr>
      </p:pic>
      <p:pic>
        <p:nvPicPr>
          <p:cNvPr id="108" name="Google Shape;108;p21"/>
          <p:cNvPicPr preferRelativeResize="0"/>
          <p:nvPr/>
        </p:nvPicPr>
        <p:blipFill rotWithShape="1">
          <a:blip r:embed="rId3">
            <a:alphaModFix/>
          </a:blip>
          <a:srcRect l="19390" b="9377"/>
          <a:stretch/>
        </p:blipFill>
        <p:spPr>
          <a:xfrm>
            <a:off x="-19050" y="5167312"/>
            <a:ext cx="11704320" cy="1745688"/>
          </a:xfrm>
          <a:prstGeom prst="rect">
            <a:avLst/>
          </a:prstGeom>
          <a:noFill/>
          <a:ln>
            <a:noFill/>
          </a:ln>
        </p:spPr>
      </p:pic>
      <p:pic>
        <p:nvPicPr>
          <p:cNvPr id="109" name="Google Shape;109;p21"/>
          <p:cNvPicPr preferRelativeResize="0"/>
          <p:nvPr/>
        </p:nvPicPr>
        <p:blipFill rotWithShape="1">
          <a:blip r:embed="rId4">
            <a:alphaModFix/>
          </a:blip>
          <a:srcRect r="19546"/>
          <a:stretch/>
        </p:blipFill>
        <p:spPr>
          <a:xfrm>
            <a:off x="4754881" y="1"/>
            <a:ext cx="7451090" cy="699655"/>
          </a:xfrm>
          <a:prstGeom prst="rect">
            <a:avLst/>
          </a:prstGeom>
          <a:noFill/>
          <a:ln>
            <a:noFill/>
          </a:ln>
        </p:spPr>
      </p:pic>
      <p:pic>
        <p:nvPicPr>
          <p:cNvPr id="110" name="Google Shape;110;p21"/>
          <p:cNvPicPr preferRelativeResize="0"/>
          <p:nvPr/>
        </p:nvPicPr>
        <p:blipFill rotWithShape="1">
          <a:blip r:embed="rId5">
            <a:alphaModFix/>
          </a:blip>
          <a:srcRect/>
          <a:stretch/>
        </p:blipFill>
        <p:spPr>
          <a:xfrm>
            <a:off x="198165" y="171551"/>
            <a:ext cx="1073728" cy="80529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1"/>
        <p:cNvGrpSpPr/>
        <p:nvPr/>
      </p:nvGrpSpPr>
      <p:grpSpPr>
        <a:xfrm>
          <a:off x="0" y="0"/>
          <a:ext cx="0" cy="0"/>
          <a:chOff x="0" y="0"/>
          <a:chExt cx="0" cy="0"/>
        </a:xfrm>
      </p:grpSpPr>
      <p:pic>
        <p:nvPicPr>
          <p:cNvPr id="112" name="Google Shape;112;p58"/>
          <p:cNvPicPr preferRelativeResize="0"/>
          <p:nvPr/>
        </p:nvPicPr>
        <p:blipFill rotWithShape="1">
          <a:blip r:embed="rId2">
            <a:alphaModFix/>
          </a:blip>
          <a:srcRect/>
          <a:stretch/>
        </p:blipFill>
        <p:spPr>
          <a:xfrm>
            <a:off x="0" y="-1"/>
            <a:ext cx="12192000" cy="6858001"/>
          </a:xfrm>
          <a:prstGeom prst="rect">
            <a:avLst/>
          </a:prstGeom>
          <a:noFill/>
          <a:ln>
            <a:noFill/>
          </a:ln>
        </p:spPr>
      </p:pic>
      <p:pic>
        <p:nvPicPr>
          <p:cNvPr id="113" name="Google Shape;113;p58"/>
          <p:cNvPicPr preferRelativeResize="0"/>
          <p:nvPr/>
        </p:nvPicPr>
        <p:blipFill rotWithShape="1">
          <a:blip r:embed="rId3">
            <a:alphaModFix/>
          </a:blip>
          <a:srcRect/>
          <a:stretch/>
        </p:blipFill>
        <p:spPr>
          <a:xfrm>
            <a:off x="925660" y="1045527"/>
            <a:ext cx="1284140" cy="1726415"/>
          </a:xfrm>
          <a:prstGeom prst="rect">
            <a:avLst/>
          </a:prstGeom>
          <a:noFill/>
          <a:ln>
            <a:noFill/>
          </a:ln>
        </p:spPr>
      </p:pic>
      <p:sp>
        <p:nvSpPr>
          <p:cNvPr id="114" name="Google Shape;114;p58"/>
          <p:cNvSpPr txBox="1">
            <a:spLocks noGrp="1"/>
          </p:cNvSpPr>
          <p:nvPr>
            <p:ph type="ctrTitle"/>
          </p:nvPr>
        </p:nvSpPr>
        <p:spPr>
          <a:xfrm>
            <a:off x="838200" y="2771941"/>
            <a:ext cx="10515600" cy="7380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0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8"/>
          <p:cNvSpPr txBox="1">
            <a:spLocks noGrp="1"/>
          </p:cNvSpPr>
          <p:nvPr>
            <p:ph type="subTitle" idx="1"/>
          </p:nvPr>
        </p:nvSpPr>
        <p:spPr>
          <a:xfrm>
            <a:off x="838200" y="3509962"/>
            <a:ext cx="10515600" cy="7172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200"/>
              <a:buNone/>
              <a:defRPr sz="2000">
                <a:latin typeface="Arial"/>
                <a:ea typeface="Arial"/>
                <a:cs typeface="Arial"/>
                <a:sym typeface="Aria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400"/>
              <a:buNone/>
              <a:defRPr sz="1800"/>
            </a:lvl3pPr>
            <a:lvl4pPr lvl="3" algn="ctr">
              <a:lnSpc>
                <a:spcPct val="90000"/>
              </a:lnSpc>
              <a:spcBef>
                <a:spcPts val="500"/>
              </a:spcBef>
              <a:spcAft>
                <a:spcPts val="0"/>
              </a:spcAft>
              <a:buSzPts val="2400"/>
              <a:buNone/>
              <a:defRPr sz="1600"/>
            </a:lvl4pPr>
            <a:lvl5pPr lvl="4" algn="ctr">
              <a:lnSpc>
                <a:spcPct val="90000"/>
              </a:lnSpc>
              <a:spcBef>
                <a:spcPts val="500"/>
              </a:spcBef>
              <a:spcAft>
                <a:spcPts val="0"/>
              </a:spcAft>
              <a:buSzPts val="24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16" name="Google Shape;11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accent2"/>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chemeClr val="accent2"/>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chemeClr val="accent2"/>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chemeClr val="accent2"/>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chemeClr val="accent2"/>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chemeClr val="accent2"/>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chemeClr val="accent2"/>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chemeClr val="accent2"/>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
        <p:nvSpPr>
          <p:cNvPr id="119" name="Google Shape;119;p58"/>
          <p:cNvSpPr txBox="1">
            <a:spLocks noGrp="1"/>
          </p:cNvSpPr>
          <p:nvPr>
            <p:ph type="body" idx="2"/>
          </p:nvPr>
        </p:nvSpPr>
        <p:spPr>
          <a:xfrm>
            <a:off x="4038600" y="4437089"/>
            <a:ext cx="7315200" cy="1708124"/>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3200"/>
              <a:buNone/>
              <a:defRPr sz="2000">
                <a:solidFill>
                  <a:srgbClr val="4A4A4A"/>
                </a:solidFill>
              </a:defRPr>
            </a:lvl1pPr>
            <a:lvl2pPr marL="914400" lvl="1" indent="-381000" algn="r">
              <a:lnSpc>
                <a:spcPct val="90000"/>
              </a:lnSpc>
              <a:spcBef>
                <a:spcPts val="500"/>
              </a:spcBef>
              <a:spcAft>
                <a:spcPts val="0"/>
              </a:spcAft>
              <a:buSzPts val="2400"/>
              <a:buChar char="•"/>
              <a:defRPr>
                <a:solidFill>
                  <a:srgbClr val="4A4A4A"/>
                </a:solidFill>
              </a:defRPr>
            </a:lvl2pPr>
            <a:lvl3pPr marL="1371600" lvl="2" indent="-381000" algn="r">
              <a:lnSpc>
                <a:spcPct val="90000"/>
              </a:lnSpc>
              <a:spcBef>
                <a:spcPts val="500"/>
              </a:spcBef>
              <a:spcAft>
                <a:spcPts val="0"/>
              </a:spcAft>
              <a:buSzPts val="2400"/>
              <a:buChar char="•"/>
              <a:defRPr>
                <a:solidFill>
                  <a:srgbClr val="4A4A4A"/>
                </a:solidFill>
              </a:defRPr>
            </a:lvl3pPr>
            <a:lvl4pPr marL="1828800" lvl="3" indent="-381000" algn="r">
              <a:lnSpc>
                <a:spcPct val="90000"/>
              </a:lnSpc>
              <a:spcBef>
                <a:spcPts val="500"/>
              </a:spcBef>
              <a:spcAft>
                <a:spcPts val="0"/>
              </a:spcAft>
              <a:buSzPts val="2400"/>
              <a:buChar char="•"/>
              <a:defRPr>
                <a:solidFill>
                  <a:srgbClr val="4A4A4A"/>
                </a:solidFill>
              </a:defRPr>
            </a:lvl4pPr>
            <a:lvl5pPr marL="2286000" lvl="4" indent="-381000" algn="r">
              <a:lnSpc>
                <a:spcPct val="90000"/>
              </a:lnSpc>
              <a:spcBef>
                <a:spcPts val="500"/>
              </a:spcBef>
              <a:spcAft>
                <a:spcPts val="0"/>
              </a:spcAft>
              <a:buSzPts val="2400"/>
              <a:buChar char="•"/>
              <a:defRPr>
                <a:solidFill>
                  <a:srgbClr val="4A4A4A"/>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
        <p:nvSpPr>
          <p:cNvPr id="121" name="Google Shape;121;p59"/>
          <p:cNvSpPr txBox="1">
            <a:spLocks noGrp="1"/>
          </p:cNvSpPr>
          <p:nvPr>
            <p:ph type="title"/>
          </p:nvPr>
        </p:nvSpPr>
        <p:spPr>
          <a:xfrm>
            <a:off x="833120" y="37750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3"/>
        <p:cNvGrpSpPr/>
        <p:nvPr/>
      </p:nvGrpSpPr>
      <p:grpSpPr>
        <a:xfrm>
          <a:off x="0" y="0"/>
          <a:ext cx="0" cy="0"/>
          <a:chOff x="0" y="0"/>
          <a:chExt cx="0" cy="0"/>
        </a:xfrm>
      </p:grpSpPr>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pic>
        <p:nvPicPr>
          <p:cNvPr id="27" name="Google Shape;27;p22"/>
          <p:cNvPicPr preferRelativeResize="0"/>
          <p:nvPr/>
        </p:nvPicPr>
        <p:blipFill rotWithShape="1">
          <a:blip r:embed="rId2">
            <a:alphaModFix/>
          </a:blip>
          <a:srcRect/>
          <a:stretch/>
        </p:blipFill>
        <p:spPr>
          <a:xfrm>
            <a:off x="198165" y="171551"/>
            <a:ext cx="1073728" cy="805296"/>
          </a:xfrm>
          <a:prstGeom prst="rect">
            <a:avLst/>
          </a:prstGeom>
          <a:noFill/>
          <a:ln>
            <a:noFill/>
          </a:ln>
        </p:spPr>
      </p:pic>
      <p:pic>
        <p:nvPicPr>
          <p:cNvPr id="28" name="Google Shape;28;p22"/>
          <p:cNvPicPr preferRelativeResize="0"/>
          <p:nvPr/>
        </p:nvPicPr>
        <p:blipFill rotWithShape="1">
          <a:blip r:embed="rId2">
            <a:alphaModFix amt="5000"/>
          </a:blip>
          <a:srcRect l="28125" t="21628" r="35586" b="30060"/>
          <a:stretch/>
        </p:blipFill>
        <p:spPr>
          <a:xfrm>
            <a:off x="2110094" y="1"/>
            <a:ext cx="6868579" cy="6858000"/>
          </a:xfrm>
          <a:prstGeom prst="rect">
            <a:avLst/>
          </a:prstGeom>
          <a:noFill/>
          <a:ln>
            <a:noFill/>
          </a:ln>
        </p:spPr>
      </p:pic>
      <p:pic>
        <p:nvPicPr>
          <p:cNvPr id="29" name="Google Shape;29;p22"/>
          <p:cNvPicPr preferRelativeResize="0"/>
          <p:nvPr/>
        </p:nvPicPr>
        <p:blipFill rotWithShape="1">
          <a:blip r:embed="rId3">
            <a:alphaModFix/>
          </a:blip>
          <a:srcRect l="19389" r="14412" b="9377"/>
          <a:stretch/>
        </p:blipFill>
        <p:spPr>
          <a:xfrm>
            <a:off x="-1" y="3429000"/>
            <a:ext cx="12192001" cy="34649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0"/>
          <p:cNvSpPr txBox="1">
            <a:spLocks noGrp="1"/>
          </p:cNvSpPr>
          <p:nvPr>
            <p:ph type="title"/>
          </p:nvPr>
        </p:nvSpPr>
        <p:spPr>
          <a:xfrm>
            <a:off x="1188720" y="298865"/>
            <a:ext cx="10515600" cy="10220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D944B"/>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
          <p:cNvSpPr txBox="1">
            <a:spLocks noGrp="1"/>
          </p:cNvSpPr>
          <p:nvPr>
            <p:ph type="body" idx="1"/>
          </p:nvPr>
        </p:nvSpPr>
        <p:spPr>
          <a:xfrm>
            <a:off x="1200509"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71BE44"/>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pic>
        <p:nvPicPr>
          <p:cNvPr id="36" name="Google Shape;36;p10"/>
          <p:cNvPicPr preferRelativeResize="0"/>
          <p:nvPr/>
        </p:nvPicPr>
        <p:blipFill rotWithShape="1">
          <a:blip r:embed="rId2">
            <a:alphaModFix/>
          </a:blip>
          <a:srcRect r="19546"/>
          <a:stretch/>
        </p:blipFill>
        <p:spPr>
          <a:xfrm>
            <a:off x="4754881" y="1"/>
            <a:ext cx="7451090" cy="699655"/>
          </a:xfrm>
          <a:prstGeom prst="rect">
            <a:avLst/>
          </a:prstGeom>
          <a:noFill/>
          <a:ln>
            <a:noFill/>
          </a:ln>
        </p:spPr>
      </p:pic>
      <p:pic>
        <p:nvPicPr>
          <p:cNvPr id="37" name="Google Shape;37;p10"/>
          <p:cNvPicPr preferRelativeResize="0"/>
          <p:nvPr/>
        </p:nvPicPr>
        <p:blipFill rotWithShape="1">
          <a:blip r:embed="rId3">
            <a:alphaModFix/>
          </a:blip>
          <a:srcRect/>
          <a:stretch/>
        </p:blipFill>
        <p:spPr>
          <a:xfrm>
            <a:off x="0" y="298865"/>
            <a:ext cx="1073728" cy="805296"/>
          </a:xfrm>
          <a:prstGeom prst="rect">
            <a:avLst/>
          </a:prstGeom>
          <a:noFill/>
          <a:ln>
            <a:noFill/>
          </a:ln>
        </p:spPr>
      </p:pic>
      <p:pic>
        <p:nvPicPr>
          <p:cNvPr id="38" name="Google Shape;38;p10"/>
          <p:cNvPicPr preferRelativeResize="0"/>
          <p:nvPr/>
        </p:nvPicPr>
        <p:blipFill rotWithShape="1">
          <a:blip r:embed="rId2">
            <a:alphaModFix/>
          </a:blip>
          <a:srcRect r="19546"/>
          <a:stretch/>
        </p:blipFill>
        <p:spPr>
          <a:xfrm rot="10800000">
            <a:off x="0" y="5148262"/>
            <a:ext cx="10921583" cy="1745688"/>
          </a:xfrm>
          <a:prstGeom prst="rect">
            <a:avLst/>
          </a:prstGeom>
          <a:noFill/>
          <a:ln>
            <a:noFill/>
          </a:ln>
        </p:spPr>
      </p:pic>
      <p:pic>
        <p:nvPicPr>
          <p:cNvPr id="39" name="Google Shape;39;p10"/>
          <p:cNvPicPr preferRelativeResize="0"/>
          <p:nvPr/>
        </p:nvPicPr>
        <p:blipFill rotWithShape="1">
          <a:blip r:embed="rId3">
            <a:alphaModFix amt="3000"/>
          </a:blip>
          <a:srcRect l="28125" t="21628" r="35586" b="30060"/>
          <a:stretch/>
        </p:blipFill>
        <p:spPr>
          <a:xfrm>
            <a:off x="2110094" y="1"/>
            <a:ext cx="6868579"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40"/>
        <p:cNvGrpSpPr/>
        <p:nvPr/>
      </p:nvGrpSpPr>
      <p:grpSpPr>
        <a:xfrm>
          <a:off x="0" y="0"/>
          <a:ext cx="0" cy="0"/>
          <a:chOff x="0" y="0"/>
          <a:chExt cx="0" cy="0"/>
        </a:xfrm>
      </p:grpSpPr>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grpSp>
        <p:nvGrpSpPr>
          <p:cNvPr id="44" name="Google Shape;44;p14"/>
          <p:cNvGrpSpPr/>
          <p:nvPr/>
        </p:nvGrpSpPr>
        <p:grpSpPr>
          <a:xfrm>
            <a:off x="-914399" y="-216131"/>
            <a:ext cx="13106399" cy="7074131"/>
            <a:chOff x="1679168" y="1750569"/>
            <a:chExt cx="7371023" cy="3858524"/>
          </a:xfrm>
        </p:grpSpPr>
        <p:pic>
          <p:nvPicPr>
            <p:cNvPr id="45" name="Google Shape;45;p14"/>
            <p:cNvPicPr preferRelativeResize="0"/>
            <p:nvPr/>
          </p:nvPicPr>
          <p:blipFill rotWithShape="1">
            <a:blip r:embed="rId2">
              <a:alphaModFix/>
            </a:blip>
            <a:srcRect l="11814" t="20493" r="69820" b="43142"/>
            <a:stretch/>
          </p:blipFill>
          <p:spPr>
            <a:xfrm>
              <a:off x="1679168" y="1750569"/>
              <a:ext cx="1928553" cy="2863868"/>
            </a:xfrm>
            <a:prstGeom prst="rect">
              <a:avLst/>
            </a:prstGeom>
            <a:noFill/>
            <a:ln>
              <a:noFill/>
            </a:ln>
          </p:spPr>
        </p:pic>
        <p:pic>
          <p:nvPicPr>
            <p:cNvPr id="46" name="Google Shape;46;p14"/>
            <p:cNvPicPr preferRelativeResize="0"/>
            <p:nvPr/>
          </p:nvPicPr>
          <p:blipFill rotWithShape="1">
            <a:blip r:embed="rId2">
              <a:alphaModFix/>
            </a:blip>
            <a:srcRect l="62583" t="32744" r="18359" b="30231"/>
            <a:stretch/>
          </p:blipFill>
          <p:spPr>
            <a:xfrm>
              <a:off x="7049193" y="2693321"/>
              <a:ext cx="2000998" cy="2915772"/>
            </a:xfrm>
            <a:prstGeom prst="rect">
              <a:avLst/>
            </a:prstGeom>
            <a:noFill/>
            <a:ln>
              <a:noFill/>
            </a:ln>
          </p:spPr>
        </p:pic>
      </p:grpSp>
      <p:pic>
        <p:nvPicPr>
          <p:cNvPr id="47" name="Google Shape;47;p14"/>
          <p:cNvPicPr preferRelativeResize="0"/>
          <p:nvPr/>
        </p:nvPicPr>
        <p:blipFill rotWithShape="1">
          <a:blip r:embed="rId2">
            <a:alphaModFix amt="3000"/>
          </a:blip>
          <a:srcRect l="28125" t="21628" r="35586" b="30060"/>
          <a:stretch/>
        </p:blipFill>
        <p:spPr>
          <a:xfrm>
            <a:off x="2110094" y="1"/>
            <a:ext cx="6868579"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8"/>
        <p:cNvGrpSpPr/>
        <p:nvPr/>
      </p:nvGrpSpPr>
      <p:grpSpPr>
        <a:xfrm>
          <a:off x="0" y="0"/>
          <a:ext cx="0" cy="0"/>
          <a:chOff x="0" y="0"/>
          <a:chExt cx="0" cy="0"/>
        </a:xfrm>
      </p:grpSpPr>
      <p:sp>
        <p:nvSpPr>
          <p:cNvPr id="49" name="Google Shape;49;p18"/>
          <p:cNvSpPr txBox="1">
            <a:spLocks noGrp="1"/>
          </p:cNvSpPr>
          <p:nvPr>
            <p:ph type="body" idx="1"/>
          </p:nvPr>
        </p:nvSpPr>
        <p:spPr>
          <a:xfrm>
            <a:off x="1166004" y="1825625"/>
            <a:ext cx="5181600" cy="435133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71BE44"/>
              </a:buClr>
              <a:buSzPts val="3200"/>
              <a:buChar char="•"/>
              <a:defRPr>
                <a:solidFill>
                  <a:srgbClr val="71BE44"/>
                </a:solidFill>
              </a:defRPr>
            </a:lvl1pPr>
            <a:lvl2pPr marL="914400" lvl="1" indent="-381000" algn="l">
              <a:lnSpc>
                <a:spcPct val="90000"/>
              </a:lnSpc>
              <a:spcBef>
                <a:spcPts val="500"/>
              </a:spcBef>
              <a:spcAft>
                <a:spcPts val="0"/>
              </a:spcAft>
              <a:buClr>
                <a:srgbClr val="7F7F7F"/>
              </a:buClr>
              <a:buSzPts val="2400"/>
              <a:buChar char="•"/>
              <a:defRPr>
                <a:solidFill>
                  <a:srgbClr val="7F7F7F"/>
                </a:solidFill>
              </a:defRPr>
            </a:lvl2pPr>
            <a:lvl3pPr marL="1371600" lvl="2" indent="-381000" algn="l">
              <a:lnSpc>
                <a:spcPct val="90000"/>
              </a:lnSpc>
              <a:spcBef>
                <a:spcPts val="500"/>
              </a:spcBef>
              <a:spcAft>
                <a:spcPts val="0"/>
              </a:spcAft>
              <a:buClr>
                <a:srgbClr val="7F7F7F"/>
              </a:buClr>
              <a:buSzPts val="2400"/>
              <a:buChar char="•"/>
              <a:defRPr>
                <a:solidFill>
                  <a:srgbClr val="7F7F7F"/>
                </a:solidFill>
              </a:defRPr>
            </a:lvl3pPr>
            <a:lvl4pPr marL="1828800" lvl="3" indent="-381000" algn="l">
              <a:lnSpc>
                <a:spcPct val="90000"/>
              </a:lnSpc>
              <a:spcBef>
                <a:spcPts val="500"/>
              </a:spcBef>
              <a:spcAft>
                <a:spcPts val="0"/>
              </a:spcAft>
              <a:buClr>
                <a:srgbClr val="7F7F7F"/>
              </a:buClr>
              <a:buSzPts val="2400"/>
              <a:buChar char="•"/>
              <a:defRPr>
                <a:solidFill>
                  <a:srgbClr val="7F7F7F"/>
                </a:solidFill>
              </a:defRPr>
            </a:lvl4pPr>
            <a:lvl5pPr marL="2286000" lvl="4" indent="-381000" algn="l">
              <a:lnSpc>
                <a:spcPct val="90000"/>
              </a:lnSpc>
              <a:spcBef>
                <a:spcPts val="500"/>
              </a:spcBef>
              <a:spcAft>
                <a:spcPts val="0"/>
              </a:spcAft>
              <a:buClr>
                <a:srgbClr val="7F7F7F"/>
              </a:buClr>
              <a:buSzPts val="2400"/>
              <a:buChar char="•"/>
              <a:defRPr>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8"/>
          <p:cNvSpPr txBox="1">
            <a:spLocks noGrp="1"/>
          </p:cNvSpPr>
          <p:nvPr>
            <p:ph type="body" idx="2"/>
          </p:nvPr>
        </p:nvSpPr>
        <p:spPr>
          <a:xfrm>
            <a:off x="6500004" y="1825625"/>
            <a:ext cx="5181600" cy="435133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71BE44"/>
              </a:buClr>
              <a:buSzPts val="3200"/>
              <a:buChar char="•"/>
              <a:defRPr>
                <a:solidFill>
                  <a:srgbClr val="71BE44"/>
                </a:solidFill>
              </a:defRPr>
            </a:lvl1pPr>
            <a:lvl2pPr marL="914400" lvl="1" indent="-381000" algn="l">
              <a:lnSpc>
                <a:spcPct val="90000"/>
              </a:lnSpc>
              <a:spcBef>
                <a:spcPts val="500"/>
              </a:spcBef>
              <a:spcAft>
                <a:spcPts val="0"/>
              </a:spcAft>
              <a:buClr>
                <a:srgbClr val="7F7F7F"/>
              </a:buClr>
              <a:buSzPts val="2400"/>
              <a:buChar char="•"/>
              <a:defRPr>
                <a:solidFill>
                  <a:srgbClr val="7F7F7F"/>
                </a:solidFill>
              </a:defRPr>
            </a:lvl2pPr>
            <a:lvl3pPr marL="1371600" lvl="2" indent="-381000" algn="l">
              <a:lnSpc>
                <a:spcPct val="90000"/>
              </a:lnSpc>
              <a:spcBef>
                <a:spcPts val="500"/>
              </a:spcBef>
              <a:spcAft>
                <a:spcPts val="0"/>
              </a:spcAft>
              <a:buClr>
                <a:srgbClr val="7F7F7F"/>
              </a:buClr>
              <a:buSzPts val="2400"/>
              <a:buChar char="•"/>
              <a:defRPr>
                <a:solidFill>
                  <a:srgbClr val="7F7F7F"/>
                </a:solidFill>
              </a:defRPr>
            </a:lvl3pPr>
            <a:lvl4pPr marL="1828800" lvl="3" indent="-381000" algn="l">
              <a:lnSpc>
                <a:spcPct val="90000"/>
              </a:lnSpc>
              <a:spcBef>
                <a:spcPts val="500"/>
              </a:spcBef>
              <a:spcAft>
                <a:spcPts val="0"/>
              </a:spcAft>
              <a:buClr>
                <a:srgbClr val="7F7F7F"/>
              </a:buClr>
              <a:buSzPts val="2400"/>
              <a:buChar char="•"/>
              <a:defRPr>
                <a:solidFill>
                  <a:srgbClr val="7F7F7F"/>
                </a:solidFill>
              </a:defRPr>
            </a:lvl4pPr>
            <a:lvl5pPr marL="2286000" lvl="4" indent="-381000" algn="l">
              <a:lnSpc>
                <a:spcPct val="90000"/>
              </a:lnSpc>
              <a:spcBef>
                <a:spcPts val="500"/>
              </a:spcBef>
              <a:spcAft>
                <a:spcPts val="0"/>
              </a:spcAft>
              <a:buClr>
                <a:srgbClr val="7F7F7F"/>
              </a:buClr>
              <a:buSzPts val="2400"/>
              <a:buChar char="•"/>
              <a:defRPr>
                <a:solidFill>
                  <a:srgbClr val="7F7F7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pic>
        <p:nvPicPr>
          <p:cNvPr id="54" name="Google Shape;54;p18"/>
          <p:cNvPicPr preferRelativeResize="0"/>
          <p:nvPr/>
        </p:nvPicPr>
        <p:blipFill rotWithShape="1">
          <a:blip r:embed="rId2">
            <a:alphaModFix/>
          </a:blip>
          <a:srcRect l="19390" b="9377"/>
          <a:stretch/>
        </p:blipFill>
        <p:spPr>
          <a:xfrm>
            <a:off x="0" y="5148262"/>
            <a:ext cx="11704320" cy="1745688"/>
          </a:xfrm>
          <a:prstGeom prst="rect">
            <a:avLst/>
          </a:prstGeom>
          <a:noFill/>
          <a:ln>
            <a:noFill/>
          </a:ln>
        </p:spPr>
      </p:pic>
      <p:pic>
        <p:nvPicPr>
          <p:cNvPr id="55" name="Google Shape;55;p18"/>
          <p:cNvPicPr preferRelativeResize="0"/>
          <p:nvPr/>
        </p:nvPicPr>
        <p:blipFill rotWithShape="1">
          <a:blip r:embed="rId3">
            <a:alphaModFix/>
          </a:blip>
          <a:srcRect r="19546"/>
          <a:stretch/>
        </p:blipFill>
        <p:spPr>
          <a:xfrm>
            <a:off x="4754881" y="1"/>
            <a:ext cx="7451090" cy="699655"/>
          </a:xfrm>
          <a:prstGeom prst="rect">
            <a:avLst/>
          </a:prstGeom>
          <a:noFill/>
          <a:ln>
            <a:noFill/>
          </a:ln>
        </p:spPr>
      </p:pic>
      <p:pic>
        <p:nvPicPr>
          <p:cNvPr id="56" name="Google Shape;56;p18"/>
          <p:cNvPicPr preferRelativeResize="0"/>
          <p:nvPr/>
        </p:nvPicPr>
        <p:blipFill rotWithShape="1">
          <a:blip r:embed="rId4">
            <a:alphaModFix/>
          </a:blip>
          <a:srcRect/>
          <a:stretch/>
        </p:blipFill>
        <p:spPr>
          <a:xfrm>
            <a:off x="0" y="298865"/>
            <a:ext cx="1073728" cy="805296"/>
          </a:xfrm>
          <a:prstGeom prst="rect">
            <a:avLst/>
          </a:prstGeom>
          <a:noFill/>
          <a:ln>
            <a:noFill/>
          </a:ln>
        </p:spPr>
      </p:pic>
      <p:sp>
        <p:nvSpPr>
          <p:cNvPr id="57" name="Google Shape;57;p18"/>
          <p:cNvSpPr txBox="1">
            <a:spLocks noGrp="1"/>
          </p:cNvSpPr>
          <p:nvPr>
            <p:ph type="title"/>
          </p:nvPr>
        </p:nvSpPr>
        <p:spPr>
          <a:xfrm>
            <a:off x="1188720" y="298865"/>
            <a:ext cx="10515600" cy="10220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D944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 name="Google Shape;58;p18"/>
          <p:cNvPicPr preferRelativeResize="0"/>
          <p:nvPr/>
        </p:nvPicPr>
        <p:blipFill rotWithShape="1">
          <a:blip r:embed="rId4">
            <a:alphaModFix amt="3000"/>
          </a:blip>
          <a:srcRect l="28125" t="21628" r="35586" b="30060"/>
          <a:stretch/>
        </p:blipFill>
        <p:spPr>
          <a:xfrm>
            <a:off x="2110094" y="1"/>
            <a:ext cx="6868579"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9"/>
        <p:cNvGrpSpPr/>
        <p:nvPr/>
      </p:nvGrpSpPr>
      <p:grpSpPr>
        <a:xfrm>
          <a:off x="0" y="0"/>
          <a:ext cx="0" cy="0"/>
          <a:chOff x="0" y="0"/>
          <a:chExt cx="0" cy="0"/>
        </a:xfrm>
      </p:grpSpPr>
      <p:sp>
        <p:nvSpPr>
          <p:cNvPr id="60" name="Google Shape;60;p19"/>
          <p:cNvSpPr txBox="1">
            <a:spLocks noGrp="1"/>
          </p:cNvSpPr>
          <p:nvPr>
            <p:ph type="title"/>
          </p:nvPr>
        </p:nvSpPr>
        <p:spPr>
          <a:xfrm>
            <a:off x="1188720" y="298865"/>
            <a:ext cx="10515600" cy="10220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D944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9"/>
          <p:cNvSpPr txBox="1">
            <a:spLocks noGrp="1"/>
          </p:cNvSpPr>
          <p:nvPr>
            <p:ph type="body" idx="1"/>
          </p:nvPr>
        </p:nvSpPr>
        <p:spPr>
          <a:xfrm>
            <a:off x="1200509"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71BE44"/>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pic>
        <p:nvPicPr>
          <p:cNvPr id="65" name="Google Shape;65;p19"/>
          <p:cNvPicPr preferRelativeResize="0"/>
          <p:nvPr/>
        </p:nvPicPr>
        <p:blipFill rotWithShape="1">
          <a:blip r:embed="rId2">
            <a:alphaModFix/>
          </a:blip>
          <a:srcRect r="19546"/>
          <a:stretch/>
        </p:blipFill>
        <p:spPr>
          <a:xfrm>
            <a:off x="4754881" y="1"/>
            <a:ext cx="7451090" cy="699655"/>
          </a:xfrm>
          <a:prstGeom prst="rect">
            <a:avLst/>
          </a:prstGeom>
          <a:noFill/>
          <a:ln>
            <a:noFill/>
          </a:ln>
        </p:spPr>
      </p:pic>
      <p:pic>
        <p:nvPicPr>
          <p:cNvPr id="66" name="Google Shape;66;p19"/>
          <p:cNvPicPr preferRelativeResize="0"/>
          <p:nvPr/>
        </p:nvPicPr>
        <p:blipFill rotWithShape="1">
          <a:blip r:embed="rId3">
            <a:alphaModFix/>
          </a:blip>
          <a:srcRect/>
          <a:stretch/>
        </p:blipFill>
        <p:spPr>
          <a:xfrm>
            <a:off x="0" y="298865"/>
            <a:ext cx="1073728" cy="805296"/>
          </a:xfrm>
          <a:prstGeom prst="rect">
            <a:avLst/>
          </a:prstGeom>
          <a:noFill/>
          <a:ln>
            <a:noFill/>
          </a:ln>
        </p:spPr>
      </p:pic>
      <p:pic>
        <p:nvPicPr>
          <p:cNvPr id="67" name="Google Shape;67;p19"/>
          <p:cNvPicPr preferRelativeResize="0"/>
          <p:nvPr/>
        </p:nvPicPr>
        <p:blipFill rotWithShape="1">
          <a:blip r:embed="rId4">
            <a:alphaModFix/>
          </a:blip>
          <a:srcRect l="19390" b="9377"/>
          <a:stretch/>
        </p:blipFill>
        <p:spPr>
          <a:xfrm>
            <a:off x="0" y="5148262"/>
            <a:ext cx="11704320" cy="1745688"/>
          </a:xfrm>
          <a:prstGeom prst="rect">
            <a:avLst/>
          </a:prstGeom>
          <a:noFill/>
          <a:ln>
            <a:noFill/>
          </a:ln>
        </p:spPr>
      </p:pic>
      <p:pic>
        <p:nvPicPr>
          <p:cNvPr id="68" name="Google Shape;68;p19"/>
          <p:cNvPicPr preferRelativeResize="0"/>
          <p:nvPr/>
        </p:nvPicPr>
        <p:blipFill rotWithShape="1">
          <a:blip r:embed="rId3">
            <a:alphaModFix amt="3000"/>
          </a:blip>
          <a:srcRect l="28125" t="21628" r="35586" b="30060"/>
          <a:stretch/>
        </p:blipFill>
        <p:spPr>
          <a:xfrm>
            <a:off x="2110094" y="1"/>
            <a:ext cx="6868579"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9"/>
        <p:cNvGrpSpPr/>
        <p:nvPr/>
      </p:nvGrpSpPr>
      <p:grpSpPr>
        <a:xfrm>
          <a:off x="0" y="0"/>
          <a:ext cx="0" cy="0"/>
          <a:chOff x="0" y="0"/>
          <a:chExt cx="0" cy="0"/>
        </a:xfrm>
      </p:grpSpPr>
      <p:sp>
        <p:nvSpPr>
          <p:cNvPr id="70" name="Google Shape;70;p11"/>
          <p:cNvSpPr txBox="1"/>
          <p:nvPr/>
        </p:nvSpPr>
        <p:spPr>
          <a:xfrm>
            <a:off x="3235075" y="659218"/>
            <a:ext cx="570058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de-DE" sz="6000" b="0" i="0" u="none" strike="noStrike" cap="none">
                <a:solidFill>
                  <a:srgbClr val="4D944B"/>
                </a:solidFill>
                <a:latin typeface="Arial"/>
                <a:ea typeface="Arial"/>
                <a:cs typeface="Arial"/>
                <a:sym typeface="Arial"/>
              </a:rPr>
              <a:t>ACTIVITY</a:t>
            </a:r>
            <a:endParaRPr sz="1400" b="0" i="0" u="none" strike="noStrike" cap="none">
              <a:solidFill>
                <a:srgbClr val="000000"/>
              </a:solidFill>
              <a:latin typeface="Arial"/>
              <a:ea typeface="Arial"/>
              <a:cs typeface="Arial"/>
              <a:sym typeface="Arial"/>
            </a:endParaRPr>
          </a:p>
        </p:txBody>
      </p:sp>
      <p:grpSp>
        <p:nvGrpSpPr>
          <p:cNvPr id="71" name="Google Shape;71;p11"/>
          <p:cNvGrpSpPr/>
          <p:nvPr/>
        </p:nvGrpSpPr>
        <p:grpSpPr>
          <a:xfrm>
            <a:off x="1" y="-2"/>
            <a:ext cx="12191999" cy="6858001"/>
            <a:chOff x="2584448" y="2136809"/>
            <a:chExt cx="6113681" cy="3086043"/>
          </a:xfrm>
        </p:grpSpPr>
        <p:pic>
          <p:nvPicPr>
            <p:cNvPr id="72" name="Google Shape;72;p11"/>
            <p:cNvPicPr preferRelativeResize="0"/>
            <p:nvPr/>
          </p:nvPicPr>
          <p:blipFill rotWithShape="1">
            <a:blip r:embed="rId2">
              <a:alphaModFix/>
            </a:blip>
            <a:srcRect l="20435" t="25397" r="69820" b="43141"/>
            <a:stretch/>
          </p:blipFill>
          <p:spPr>
            <a:xfrm>
              <a:off x="2584448" y="2136809"/>
              <a:ext cx="1023273" cy="2477627"/>
            </a:xfrm>
            <a:prstGeom prst="rect">
              <a:avLst/>
            </a:prstGeom>
            <a:noFill/>
            <a:ln>
              <a:noFill/>
            </a:ln>
          </p:spPr>
        </p:pic>
        <p:pic>
          <p:nvPicPr>
            <p:cNvPr id="73" name="Google Shape;73;p11"/>
            <p:cNvPicPr preferRelativeResize="0"/>
            <p:nvPr/>
          </p:nvPicPr>
          <p:blipFill rotWithShape="1">
            <a:blip r:embed="rId2">
              <a:alphaModFix/>
            </a:blip>
            <a:srcRect l="62584" t="32744" r="21713" b="35135"/>
            <a:stretch/>
          </p:blipFill>
          <p:spPr>
            <a:xfrm>
              <a:off x="7049193" y="2693321"/>
              <a:ext cx="1648936" cy="2529531"/>
            </a:xfrm>
            <a:prstGeom prst="rect">
              <a:avLst/>
            </a:prstGeom>
            <a:noFill/>
            <a:ln>
              <a:noFill/>
            </a:ln>
          </p:spPr>
        </p:pic>
      </p:grpSp>
      <p:pic>
        <p:nvPicPr>
          <p:cNvPr id="74" name="Google Shape;74;p11"/>
          <p:cNvPicPr preferRelativeResize="0"/>
          <p:nvPr/>
        </p:nvPicPr>
        <p:blipFill rotWithShape="1">
          <a:blip r:embed="rId2">
            <a:alphaModFix amt="3000"/>
          </a:blip>
          <a:srcRect l="28125" t="21628" r="35586" b="30060"/>
          <a:stretch/>
        </p:blipFill>
        <p:spPr>
          <a:xfrm>
            <a:off x="2298353" y="-2"/>
            <a:ext cx="6868579"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75"/>
        <p:cNvGrpSpPr/>
        <p:nvPr/>
      </p:nvGrpSpPr>
      <p:grpSpPr>
        <a:xfrm>
          <a:off x="0" y="0"/>
          <a:ext cx="0" cy="0"/>
          <a:chOff x="0" y="0"/>
          <a:chExt cx="0" cy="0"/>
        </a:xfrm>
      </p:grpSpPr>
      <p:pic>
        <p:nvPicPr>
          <p:cNvPr id="76" name="Google Shape;76;p15"/>
          <p:cNvPicPr preferRelativeResize="0"/>
          <p:nvPr/>
        </p:nvPicPr>
        <p:blipFill rotWithShape="1">
          <a:blip r:embed="rId2">
            <a:alphaModFix/>
          </a:blip>
          <a:srcRect/>
          <a:stretch/>
        </p:blipFill>
        <p:spPr>
          <a:xfrm>
            <a:off x="2034746" y="1397327"/>
            <a:ext cx="8122508" cy="4195452"/>
          </a:xfrm>
          <a:prstGeom prst="rect">
            <a:avLst/>
          </a:prstGeom>
          <a:noFill/>
          <a:ln>
            <a:noFill/>
          </a:ln>
        </p:spPr>
      </p:pic>
      <p:pic>
        <p:nvPicPr>
          <p:cNvPr id="77" name="Google Shape;77;p15"/>
          <p:cNvPicPr preferRelativeResize="0"/>
          <p:nvPr/>
        </p:nvPicPr>
        <p:blipFill rotWithShape="1">
          <a:blip r:embed="rId3">
            <a:alphaModFix/>
          </a:blip>
          <a:srcRect r="19546"/>
          <a:stretch/>
        </p:blipFill>
        <p:spPr>
          <a:xfrm>
            <a:off x="4754881" y="1"/>
            <a:ext cx="7451090" cy="699655"/>
          </a:xfrm>
          <a:prstGeom prst="rect">
            <a:avLst/>
          </a:prstGeom>
          <a:noFill/>
          <a:ln>
            <a:noFill/>
          </a:ln>
        </p:spPr>
      </p:pic>
      <p:pic>
        <p:nvPicPr>
          <p:cNvPr id="78" name="Google Shape;78;p15"/>
          <p:cNvPicPr preferRelativeResize="0"/>
          <p:nvPr/>
        </p:nvPicPr>
        <p:blipFill rotWithShape="1">
          <a:blip r:embed="rId3">
            <a:alphaModFix/>
          </a:blip>
          <a:srcRect r="19546"/>
          <a:stretch/>
        </p:blipFill>
        <p:spPr>
          <a:xfrm rot="10800000">
            <a:off x="0" y="5148262"/>
            <a:ext cx="10921583" cy="1745688"/>
          </a:xfrm>
          <a:prstGeom prst="rect">
            <a:avLst/>
          </a:prstGeom>
          <a:noFill/>
          <a:ln>
            <a:noFill/>
          </a:ln>
        </p:spPr>
      </p:pic>
      <p:pic>
        <p:nvPicPr>
          <p:cNvPr id="79" name="Google Shape;79;p15"/>
          <p:cNvPicPr preferRelativeResize="0"/>
          <p:nvPr/>
        </p:nvPicPr>
        <p:blipFill rotWithShape="1">
          <a:blip r:embed="rId4">
            <a:alphaModFix/>
          </a:blip>
          <a:srcRect/>
          <a:stretch/>
        </p:blipFill>
        <p:spPr>
          <a:xfrm>
            <a:off x="198165" y="171551"/>
            <a:ext cx="1073728" cy="80529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80"/>
        <p:cNvGrpSpPr/>
        <p:nvPr/>
      </p:nvGrpSpPr>
      <p:grpSpPr>
        <a:xfrm>
          <a:off x="0" y="0"/>
          <a:ext cx="0" cy="0"/>
          <a:chOff x="0" y="0"/>
          <a:chExt cx="0" cy="0"/>
        </a:xfrm>
      </p:grpSpPr>
      <p:pic>
        <p:nvPicPr>
          <p:cNvPr id="81" name="Google Shape;81;p16"/>
          <p:cNvPicPr preferRelativeResize="0"/>
          <p:nvPr/>
        </p:nvPicPr>
        <p:blipFill rotWithShape="1">
          <a:blip r:embed="rId2">
            <a:alphaModFix/>
          </a:blip>
          <a:srcRect/>
          <a:stretch/>
        </p:blipFill>
        <p:spPr>
          <a:xfrm>
            <a:off x="2026508" y="1130034"/>
            <a:ext cx="8138984" cy="4465826"/>
          </a:xfrm>
          <a:prstGeom prst="rect">
            <a:avLst/>
          </a:prstGeom>
          <a:noFill/>
          <a:ln>
            <a:noFill/>
          </a:ln>
        </p:spPr>
      </p:pic>
      <p:pic>
        <p:nvPicPr>
          <p:cNvPr id="82" name="Google Shape;82;p16"/>
          <p:cNvPicPr preferRelativeResize="0"/>
          <p:nvPr/>
        </p:nvPicPr>
        <p:blipFill rotWithShape="1">
          <a:blip r:embed="rId3">
            <a:alphaModFix/>
          </a:blip>
          <a:srcRect r="19546"/>
          <a:stretch/>
        </p:blipFill>
        <p:spPr>
          <a:xfrm>
            <a:off x="4754881" y="1"/>
            <a:ext cx="7451090" cy="699655"/>
          </a:xfrm>
          <a:prstGeom prst="rect">
            <a:avLst/>
          </a:prstGeom>
          <a:noFill/>
          <a:ln>
            <a:noFill/>
          </a:ln>
        </p:spPr>
      </p:pic>
      <p:pic>
        <p:nvPicPr>
          <p:cNvPr id="83" name="Google Shape;83;p16"/>
          <p:cNvPicPr preferRelativeResize="0"/>
          <p:nvPr/>
        </p:nvPicPr>
        <p:blipFill rotWithShape="1">
          <a:blip r:embed="rId4">
            <a:alphaModFix/>
          </a:blip>
          <a:srcRect/>
          <a:stretch/>
        </p:blipFill>
        <p:spPr>
          <a:xfrm>
            <a:off x="198165" y="171551"/>
            <a:ext cx="1073728" cy="805296"/>
          </a:xfrm>
          <a:prstGeom prst="rect">
            <a:avLst/>
          </a:prstGeom>
          <a:noFill/>
          <a:ln>
            <a:noFill/>
          </a:ln>
        </p:spPr>
      </p:pic>
      <p:pic>
        <p:nvPicPr>
          <p:cNvPr id="84" name="Google Shape;84;p16"/>
          <p:cNvPicPr preferRelativeResize="0"/>
          <p:nvPr/>
        </p:nvPicPr>
        <p:blipFill rotWithShape="1">
          <a:blip r:embed="rId3">
            <a:alphaModFix/>
          </a:blip>
          <a:srcRect r="19546"/>
          <a:stretch/>
        </p:blipFill>
        <p:spPr>
          <a:xfrm rot="10800000">
            <a:off x="0" y="5148262"/>
            <a:ext cx="10921583" cy="174568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3120" y="37750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D944B"/>
              </a:buClr>
              <a:buSzPts val="4000"/>
              <a:buFont typeface="Arial"/>
              <a:buNone/>
              <a:defRPr sz="4000" b="0" i="0" u="none" strike="noStrike" cap="none">
                <a:solidFill>
                  <a:srgbClr val="4D944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rgbClr val="71BE44"/>
              </a:buClr>
              <a:buSzPts val="3200"/>
              <a:buFont typeface="Arial"/>
              <a:buChar char="•"/>
              <a:defRPr sz="3200" b="0" i="0" u="none" strike="noStrike" cap="none">
                <a:solidFill>
                  <a:srgbClr val="71BE44"/>
                </a:solidFill>
                <a:latin typeface="Arial"/>
                <a:ea typeface="Arial"/>
                <a:cs typeface="Arial"/>
                <a:sym typeface="Arial"/>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alibri"/>
                <a:ea typeface="Calibri"/>
                <a:cs typeface="Calibri"/>
                <a:sym typeface="Calibri"/>
              </a:defRPr>
            </a:lvl2pPr>
            <a:lvl3pPr marL="1371600" marR="0" lvl="2"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alibri"/>
                <a:ea typeface="Calibri"/>
                <a:cs typeface="Calibri"/>
                <a:sym typeface="Calibri"/>
              </a:defRPr>
            </a:lvl3pPr>
            <a:lvl4pPr marL="1828800" marR="0" lvl="3"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alibri"/>
                <a:ea typeface="Calibri"/>
                <a:cs typeface="Calibri"/>
                <a:sym typeface="Calibri"/>
              </a:defRPr>
            </a:lvl4pPr>
            <a:lvl5pPr marL="2286000" marR="0" lvl="4"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portengland.org/research/active_people_survey/active_people_survey_51.aspx?sortBy=alpha&amp;pageNum=2"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hyperlink" Target="http://www.ncvo-vol.org.uk/almanac2010" TargetMode="External"/><Relationship Id="rId4" Type="http://schemas.openxmlformats.org/officeDocument/2006/relationships/hyperlink" Target="http://www.ons.gov.uk/ons/rel/wellbeing/measuring-national-well-being/what-we-do/art-what-we-do.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12.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whpJ19RJ4JY"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london2012.com/get-involved/volunteering/thevolunteer-programme.php"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hyperlink" Target="http://www.shef.ac.uk/polopoly_fs/1.227269!/file/MEV_2012_with_cover.pdf" TargetMode="External"/><Relationship Id="rId4" Type="http://schemas.openxmlformats.org/officeDocument/2006/relationships/hyperlink" Target="http://www.tandfonline.com/doi/full/10.1080/02614367.2014.923495"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sport/get-inspired/2842709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s://doit.life/join-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subTitle" idx="1"/>
          </p:nvPr>
        </p:nvSpPr>
        <p:spPr>
          <a:xfrm>
            <a:off x="1524000" y="3861107"/>
            <a:ext cx="9144000" cy="958277"/>
          </a:xfrm>
          <a:prstGeom prst="rect">
            <a:avLst/>
          </a:prstGeom>
          <a:noFill/>
          <a:ln>
            <a:noFill/>
          </a:ln>
        </p:spPr>
        <p:txBody>
          <a:bodyPr spcFirstLastPara="1" wrap="square" lIns="91425" tIns="45700" rIns="91425" bIns="45700" anchor="t" anchorCtr="0">
            <a:noAutofit/>
          </a:bodyPr>
          <a:lstStyle/>
          <a:p>
            <a:pPr marL="457200" lvl="0" indent="-431800" algn="ctr" rtl="0">
              <a:lnSpc>
                <a:spcPct val="90000"/>
              </a:lnSpc>
              <a:spcBef>
                <a:spcPts val="1000"/>
              </a:spcBef>
              <a:spcAft>
                <a:spcPts val="0"/>
              </a:spcAft>
              <a:buClr>
                <a:srgbClr val="71BE44"/>
              </a:buClr>
              <a:buSzPts val="2800"/>
              <a:buNone/>
            </a:pPr>
            <a:r>
              <a:rPr lang="de-DE" sz="3000" b="1">
                <a:solidFill>
                  <a:srgbClr val="287D26"/>
                </a:solidFill>
              </a:rPr>
              <a:t>Vabatahtlik töö</a:t>
            </a:r>
            <a:r>
              <a:rPr lang="de-DE" sz="3000" b="1">
                <a:solidFill>
                  <a:srgbClr val="287D26"/>
                </a:solidFill>
                <a:latin typeface="Arial"/>
                <a:ea typeface="Arial"/>
                <a:cs typeface="Arial"/>
                <a:sym typeface="Arial"/>
              </a:rPr>
              <a:t> </a:t>
            </a:r>
            <a:r>
              <a:rPr lang="de-DE" sz="3000" b="1">
                <a:solidFill>
                  <a:srgbClr val="287D26"/>
                </a:solidFill>
              </a:rPr>
              <a:t>ja</a:t>
            </a:r>
            <a:r>
              <a:rPr lang="de-DE" sz="3000" b="1">
                <a:solidFill>
                  <a:srgbClr val="287D26"/>
                </a:solidFill>
                <a:latin typeface="Arial"/>
                <a:ea typeface="Arial"/>
                <a:cs typeface="Arial"/>
                <a:sym typeface="Arial"/>
              </a:rPr>
              <a:t> </a:t>
            </a:r>
            <a:r>
              <a:rPr lang="de-DE" sz="3000" b="1">
                <a:solidFill>
                  <a:srgbClr val="287D26"/>
                </a:solidFill>
              </a:rPr>
              <a:t>s</a:t>
            </a:r>
            <a:r>
              <a:rPr lang="de-DE" sz="3000" b="1">
                <a:solidFill>
                  <a:srgbClr val="287D26"/>
                </a:solidFill>
                <a:latin typeface="Arial"/>
                <a:ea typeface="Arial"/>
                <a:cs typeface="Arial"/>
                <a:sym typeface="Arial"/>
              </a:rPr>
              <a:t>port</a:t>
            </a:r>
            <a:endParaRPr sz="1800" b="1">
              <a:latin typeface="Arial"/>
              <a:ea typeface="Arial"/>
              <a:cs typeface="Arial"/>
              <a:sym typeface="Arial"/>
            </a:endParaRPr>
          </a:p>
        </p:txBody>
      </p:sp>
      <p:pic>
        <p:nvPicPr>
          <p:cNvPr id="131" name="Google Shape;131;p23"/>
          <p:cNvPicPr preferRelativeResize="0"/>
          <p:nvPr/>
        </p:nvPicPr>
        <p:blipFill rotWithShape="1">
          <a:blip r:embed="rId3">
            <a:alphaModFix/>
          </a:blip>
          <a:srcRect/>
          <a:stretch/>
        </p:blipFill>
        <p:spPr>
          <a:xfrm>
            <a:off x="8997696" y="5899723"/>
            <a:ext cx="2889504" cy="8229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title"/>
          </p:nvPr>
        </p:nvSpPr>
        <p:spPr>
          <a:xfrm>
            <a:off x="1188720" y="298865"/>
            <a:ext cx="10515600" cy="10220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1800"/>
              <a:buNone/>
            </a:pPr>
            <a:r>
              <a:rPr lang="de-DE" b="1">
                <a:solidFill>
                  <a:srgbClr val="287D26"/>
                </a:solidFill>
                <a:latin typeface="Arial"/>
                <a:ea typeface="Arial"/>
                <a:cs typeface="Arial"/>
                <a:sym typeface="Arial"/>
              </a:rPr>
              <a:t>V</a:t>
            </a:r>
            <a:r>
              <a:rPr lang="de-DE" b="1">
                <a:solidFill>
                  <a:srgbClr val="287D26"/>
                </a:solidFill>
              </a:rPr>
              <a:t>abatahtlik töö tänapäeval</a:t>
            </a:r>
            <a:r>
              <a:rPr lang="de-DE" b="1">
                <a:solidFill>
                  <a:srgbClr val="287D26"/>
                </a:solidFill>
                <a:latin typeface="Arial"/>
                <a:ea typeface="Arial"/>
                <a:cs typeface="Arial"/>
                <a:sym typeface="Arial"/>
              </a:rPr>
              <a:t>?</a:t>
            </a:r>
            <a:endParaRPr/>
          </a:p>
        </p:txBody>
      </p:sp>
      <p:sp>
        <p:nvSpPr>
          <p:cNvPr id="235" name="Google Shape;235;p32"/>
          <p:cNvSpPr txBox="1">
            <a:spLocks noGrp="1"/>
          </p:cNvSpPr>
          <p:nvPr>
            <p:ph type="body" idx="1"/>
          </p:nvPr>
        </p:nvSpPr>
        <p:spPr>
          <a:xfrm>
            <a:off x="1200509" y="1825625"/>
            <a:ext cx="10515600" cy="4351338"/>
          </a:xfrm>
          <a:prstGeom prst="rect">
            <a:avLst/>
          </a:prstGeom>
          <a:noFill/>
          <a:ln>
            <a:noFill/>
          </a:ln>
        </p:spPr>
        <p:txBody>
          <a:bodyPr spcFirstLastPara="1" wrap="square" lIns="88875" tIns="50775" rIns="88875" bIns="50775" anchor="t" anchorCtr="0">
            <a:normAutofit/>
          </a:bodyPr>
          <a:lstStyle/>
          <a:p>
            <a:pPr marL="341313" lvl="0" indent="-341313" algn="l" rtl="0">
              <a:lnSpc>
                <a:spcPct val="90000"/>
              </a:lnSpc>
              <a:spcBef>
                <a:spcPts val="425"/>
              </a:spcBef>
              <a:spcAft>
                <a:spcPts val="0"/>
              </a:spcAft>
              <a:buClr>
                <a:srgbClr val="000000"/>
              </a:buClr>
              <a:buSzPts val="1800"/>
              <a:buFont typeface="Arial"/>
              <a:buChar char="•"/>
            </a:pPr>
            <a:r>
              <a:rPr lang="de-DE" sz="1800">
                <a:solidFill>
                  <a:srgbClr val="3F3F3F"/>
                </a:solidFill>
                <a:latin typeface="Calibri"/>
                <a:ea typeface="Calibri"/>
                <a:cs typeface="Calibri"/>
                <a:sym typeface="Calibri"/>
              </a:rPr>
              <a:t>Inglismaal kulutavad vähemalt ühe tunni nädalas vabatahtlikule tööle spordis 3 miljonit täiskasvanut (3,078,900) – see võrdub 7.3% täiskasvanute populatsioonist. </a:t>
            </a:r>
            <a:r>
              <a:rPr lang="de-DE" sz="1200" i="1">
                <a:solidFill>
                  <a:srgbClr val="3F3F3F"/>
                </a:solidFill>
                <a:latin typeface="Calibri"/>
                <a:ea typeface="Calibri"/>
                <a:cs typeface="Calibri"/>
                <a:sym typeface="Calibri"/>
              </a:rPr>
              <a:t> Reference: </a:t>
            </a:r>
            <a:r>
              <a:rPr lang="de-DE" sz="1200" i="1" u="sng">
                <a:solidFill>
                  <a:srgbClr val="3F3F3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Sport England (2011) Active People Survey, 5 London, Sport England</a:t>
            </a:r>
            <a:br>
              <a:rPr lang="de-DE" sz="1800">
                <a:solidFill>
                  <a:srgbClr val="3F3F3F"/>
                </a:solidFill>
                <a:latin typeface="Calibri"/>
                <a:ea typeface="Calibri"/>
                <a:cs typeface="Calibri"/>
                <a:sym typeface="Calibri"/>
              </a:rPr>
            </a:br>
            <a:endParaRPr sz="1200" i="1">
              <a:solidFill>
                <a:srgbClr val="3F3F3F"/>
              </a:solidFill>
              <a:latin typeface="Calibri"/>
              <a:ea typeface="Calibri"/>
              <a:cs typeface="Calibri"/>
              <a:sym typeface="Calibri"/>
            </a:endParaRPr>
          </a:p>
          <a:p>
            <a:pPr marL="341313" lvl="0" indent="-341313" algn="l" rtl="0">
              <a:lnSpc>
                <a:spcPct val="90000"/>
              </a:lnSpc>
              <a:spcBef>
                <a:spcPts val="425"/>
              </a:spcBef>
              <a:spcAft>
                <a:spcPts val="0"/>
              </a:spcAft>
              <a:buClr>
                <a:srgbClr val="000000"/>
              </a:buClr>
              <a:buSzPts val="1800"/>
              <a:buFont typeface="Arial"/>
              <a:buChar char="•"/>
            </a:pPr>
            <a:r>
              <a:rPr lang="de-DE" sz="1800">
                <a:solidFill>
                  <a:srgbClr val="3F3F3F"/>
                </a:solidFill>
                <a:latin typeface="Calibri"/>
                <a:ea typeface="Calibri"/>
                <a:cs typeface="Calibri"/>
                <a:sym typeface="Calibri"/>
              </a:rPr>
              <a:t>Osalemine formaalses vabatahtlikus töös (tasustamata abistamine läbi klubi või mõne muu organiseeritud mooduse) on aeglaselt ajapikku vähenemas. Aastal 2005, 29% inimestest Inglismaal tegid formaalset vabatahtliku tööd vähemalt ühe korra kuus, 2010/2011 oli see number 25%. </a:t>
            </a:r>
            <a:r>
              <a:rPr lang="de-DE" sz="1200" i="1">
                <a:solidFill>
                  <a:srgbClr val="3F3F3F"/>
                </a:solidFill>
                <a:latin typeface="Calibri"/>
                <a:ea typeface="Calibri"/>
                <a:cs typeface="Calibri"/>
                <a:sym typeface="Calibri"/>
              </a:rPr>
              <a:t>Reference:</a:t>
            </a:r>
            <a:r>
              <a:rPr lang="de-DE" sz="1200" b="1" i="1">
                <a:solidFill>
                  <a:srgbClr val="3F3F3F"/>
                </a:solidFill>
                <a:latin typeface="Calibri"/>
                <a:ea typeface="Calibri"/>
                <a:cs typeface="Calibri"/>
                <a:sym typeface="Calibri"/>
              </a:rPr>
              <a:t> </a:t>
            </a:r>
            <a:r>
              <a:rPr lang="de-DE" sz="1200" i="1" u="sng">
                <a:solidFill>
                  <a:srgbClr val="3F3F3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Department for Communities and Local Government (2011) Citizenship Survey</a:t>
            </a:r>
            <a:r>
              <a:rPr lang="de-DE" sz="1200" i="1">
                <a:solidFill>
                  <a:srgbClr val="3F3F3F"/>
                </a:solidFill>
                <a:latin typeface="Calibri"/>
                <a:ea typeface="Calibri"/>
                <a:cs typeface="Calibri"/>
                <a:sym typeface="Calibri"/>
              </a:rPr>
              <a:t> </a:t>
            </a:r>
            <a:br>
              <a:rPr lang="de-DE" sz="1200" i="1">
                <a:solidFill>
                  <a:srgbClr val="3F3F3F"/>
                </a:solidFill>
                <a:latin typeface="Calibri"/>
                <a:ea typeface="Calibri"/>
                <a:cs typeface="Calibri"/>
                <a:sym typeface="Calibri"/>
              </a:rPr>
            </a:br>
            <a:endParaRPr sz="1500" i="1">
              <a:solidFill>
                <a:srgbClr val="3F3F3F"/>
              </a:solidFill>
              <a:latin typeface="Calibri"/>
              <a:ea typeface="Calibri"/>
              <a:cs typeface="Calibri"/>
              <a:sym typeface="Calibri"/>
            </a:endParaRPr>
          </a:p>
          <a:p>
            <a:pPr marL="341313" lvl="0" indent="-341313" algn="l" rtl="0">
              <a:lnSpc>
                <a:spcPct val="90000"/>
              </a:lnSpc>
              <a:spcBef>
                <a:spcPts val="425"/>
              </a:spcBef>
              <a:spcAft>
                <a:spcPts val="0"/>
              </a:spcAft>
              <a:buClr>
                <a:srgbClr val="000000"/>
              </a:buClr>
              <a:buSzPts val="1800"/>
              <a:buFont typeface="Arial"/>
              <a:buChar char="•"/>
            </a:pPr>
            <a:r>
              <a:rPr lang="de-DE" sz="1800">
                <a:solidFill>
                  <a:srgbClr val="3F3F3F"/>
                </a:solidFill>
                <a:latin typeface="Calibri"/>
                <a:ea typeface="Calibri"/>
                <a:cs typeface="Calibri"/>
                <a:sym typeface="Calibri"/>
              </a:rPr>
              <a:t>Inglismaa spordivabatahtlike majanduslik väärtus on hinnatud natuke alla £2 miljardi aastas – see on summa, mida oleks vaja, et palgata täiskohaga töötajad tegema seda tööd, mida spordivabathatlikud teevad, põhineb see mediaan tunnipalgale. </a:t>
            </a:r>
            <a:r>
              <a:rPr lang="de-DE" sz="1200" i="1">
                <a:solidFill>
                  <a:srgbClr val="3F3F3F"/>
                </a:solidFill>
                <a:latin typeface="Calibri"/>
                <a:ea typeface="Calibri"/>
                <a:cs typeface="Calibri"/>
                <a:sym typeface="Calibri"/>
              </a:rPr>
              <a:t>Reference:</a:t>
            </a:r>
            <a:r>
              <a:rPr lang="de-DE" sz="1200" b="1" i="1">
                <a:solidFill>
                  <a:srgbClr val="3F3F3F"/>
                </a:solidFill>
                <a:latin typeface="Calibri"/>
                <a:ea typeface="Calibri"/>
                <a:cs typeface="Calibri"/>
                <a:sym typeface="Calibri"/>
              </a:rPr>
              <a:t> </a:t>
            </a:r>
            <a:r>
              <a:rPr lang="de-DE" sz="1200" i="1">
                <a:solidFill>
                  <a:srgbClr val="3F3F3F"/>
                </a:solidFill>
                <a:latin typeface="Calibri"/>
                <a:ea typeface="Calibri"/>
                <a:cs typeface="Calibri"/>
                <a:sym typeface="Calibri"/>
              </a:rPr>
              <a:t>Based on calculations from data within </a:t>
            </a:r>
            <a:r>
              <a:rPr lang="de-DE" sz="1200" i="1" u="sng">
                <a:solidFill>
                  <a:srgbClr val="3F3F3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NCVO (2010) The UK Civil Society Almanac 2010</a:t>
            </a:r>
            <a:endParaRPr sz="1200" i="1">
              <a:solidFill>
                <a:srgbClr val="3F3F3F"/>
              </a:solidFill>
              <a:latin typeface="Calibri"/>
              <a:ea typeface="Calibri"/>
              <a:cs typeface="Calibri"/>
              <a:sym typeface="Calibri"/>
            </a:endParaRPr>
          </a:p>
        </p:txBody>
      </p:sp>
      <p:pic>
        <p:nvPicPr>
          <p:cNvPr id="236" name="Google Shape;236;p32"/>
          <p:cNvPicPr preferRelativeResize="0"/>
          <p:nvPr/>
        </p:nvPicPr>
        <p:blipFill rotWithShape="1">
          <a:blip r:embed="rId6">
            <a:alphaModFix/>
          </a:blip>
          <a:srcRect/>
          <a:stretch/>
        </p:blipFill>
        <p:spPr>
          <a:xfrm>
            <a:off x="9704832" y="5839431"/>
            <a:ext cx="2427530" cy="7125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body" idx="1"/>
          </p:nvPr>
        </p:nvSpPr>
        <p:spPr>
          <a:xfrm>
            <a:off x="838200" y="1342975"/>
            <a:ext cx="6473700" cy="4667100"/>
          </a:xfrm>
          <a:prstGeom prst="rect">
            <a:avLst/>
          </a:prstGeom>
          <a:noFill/>
          <a:ln>
            <a:noFill/>
          </a:ln>
        </p:spPr>
        <p:txBody>
          <a:bodyPr spcFirstLastPara="1" wrap="square" lIns="91425" tIns="45700" rIns="91425" bIns="45700" anchor="t" anchorCtr="0">
            <a:normAutofit/>
          </a:bodyPr>
          <a:lstStyle/>
          <a:p>
            <a:pPr marL="457200" lvl="0" indent="-342900" algn="l" rtl="0">
              <a:lnSpc>
                <a:spcPct val="70000"/>
              </a:lnSpc>
              <a:spcBef>
                <a:spcPts val="1000"/>
              </a:spcBef>
              <a:spcAft>
                <a:spcPts val="0"/>
              </a:spcAft>
              <a:buClr>
                <a:srgbClr val="71BE44"/>
              </a:buClr>
              <a:buSzPts val="1800"/>
              <a:buChar char="•"/>
            </a:pPr>
            <a:r>
              <a:rPr lang="de-DE" sz="1295" b="1" dirty="0">
                <a:solidFill>
                  <a:srgbClr val="287D26"/>
                </a:solidFill>
                <a:latin typeface="Calibri"/>
                <a:ea typeface="Calibri"/>
                <a:cs typeface="Calibri"/>
                <a:sym typeface="Calibri"/>
              </a:rPr>
              <a:t>5.3milj. Kanadalast teeb spordis vabatahtliku tööd (28% kogu vabatahtlikust tööst) ja panustavad 0.4 miljardit tundi aastas; 1.7milj. Austraallast teeb vabatahtlikku tööd</a:t>
            </a:r>
            <a:endParaRPr dirty="0"/>
          </a:p>
          <a:p>
            <a:pPr marL="457200" lvl="0" indent="-342900" algn="l" rtl="0">
              <a:lnSpc>
                <a:spcPct val="70000"/>
              </a:lnSpc>
              <a:spcBef>
                <a:spcPts val="1000"/>
              </a:spcBef>
              <a:spcAft>
                <a:spcPts val="0"/>
              </a:spcAft>
              <a:buClr>
                <a:srgbClr val="71BE44"/>
              </a:buClr>
              <a:buSzPts val="1800"/>
              <a:buChar char="•"/>
            </a:pPr>
            <a:r>
              <a:rPr lang="de-DE" sz="1110" b="1" dirty="0">
                <a:solidFill>
                  <a:srgbClr val="287D26"/>
                </a:solidFill>
                <a:latin typeface="Calibri"/>
                <a:ea typeface="Calibri"/>
                <a:cs typeface="Calibri"/>
                <a:sym typeface="Calibri"/>
              </a:rPr>
              <a:t>Palgalise tööjõu ja vabatahtliku töö suhe</a:t>
            </a:r>
            <a:endParaRPr dirty="0"/>
          </a:p>
          <a:p>
            <a:pPr marL="914400" lvl="1" indent="-342900" algn="just" rtl="0">
              <a:lnSpc>
                <a:spcPct val="70000"/>
              </a:lnSpc>
              <a:spcBef>
                <a:spcPts val="500"/>
              </a:spcBef>
              <a:spcAft>
                <a:spcPts val="0"/>
              </a:spcAft>
              <a:buSzPts val="1800"/>
              <a:buFont typeface="Calibri"/>
              <a:buChar char="•"/>
            </a:pPr>
            <a:r>
              <a:rPr lang="de-DE" sz="1110" dirty="0">
                <a:solidFill>
                  <a:srgbClr val="3F3F3F"/>
                </a:solidFill>
                <a:latin typeface="Calibri"/>
                <a:ea typeface="Calibri"/>
                <a:cs typeface="Calibri"/>
                <a:sym typeface="Calibri"/>
              </a:rPr>
              <a:t>Austria - 14% </a:t>
            </a:r>
            <a:r>
              <a:rPr lang="de-DE" sz="1110" dirty="0">
                <a:solidFill>
                  <a:srgbClr val="3F3F3F"/>
                </a:solidFill>
              </a:rPr>
              <a:t>palgaline tööjõud</a:t>
            </a:r>
            <a:r>
              <a:rPr lang="de-DE" sz="1110" dirty="0">
                <a:solidFill>
                  <a:srgbClr val="3F3F3F"/>
                </a:solidFill>
                <a:latin typeface="Calibri"/>
                <a:ea typeface="Calibri"/>
                <a:cs typeface="Calibri"/>
                <a:sym typeface="Calibri"/>
              </a:rPr>
              <a:t> </a:t>
            </a:r>
            <a:r>
              <a:rPr lang="de-DE" sz="1110" dirty="0">
                <a:solidFill>
                  <a:srgbClr val="3F3F3F"/>
                </a:solidFill>
              </a:rPr>
              <a:t>ja</a:t>
            </a:r>
            <a:r>
              <a:rPr lang="de-DE" sz="1110" dirty="0">
                <a:solidFill>
                  <a:srgbClr val="3F3F3F"/>
                </a:solidFill>
                <a:latin typeface="Calibri"/>
                <a:ea typeface="Calibri"/>
                <a:cs typeface="Calibri"/>
                <a:sym typeface="Calibri"/>
              </a:rPr>
              <a:t> 86% v</a:t>
            </a:r>
            <a:r>
              <a:rPr lang="de-DE" sz="1110" dirty="0">
                <a:solidFill>
                  <a:srgbClr val="3F3F3F"/>
                </a:solidFill>
              </a:rPr>
              <a:t>abatahtlikke</a:t>
            </a:r>
            <a:endParaRPr dirty="0"/>
          </a:p>
          <a:p>
            <a:pPr marL="914400" lvl="1" indent="-342900" algn="just" rtl="0">
              <a:lnSpc>
                <a:spcPct val="70000"/>
              </a:lnSpc>
              <a:spcBef>
                <a:spcPts val="500"/>
              </a:spcBef>
              <a:spcAft>
                <a:spcPts val="0"/>
              </a:spcAft>
              <a:buSzPts val="1800"/>
              <a:buFont typeface="Calibri"/>
              <a:buChar char="•"/>
            </a:pPr>
            <a:r>
              <a:rPr lang="de-DE" sz="1110" dirty="0">
                <a:solidFill>
                  <a:srgbClr val="3F3F3F"/>
                </a:solidFill>
              </a:rPr>
              <a:t>Prantsusmaa</a:t>
            </a:r>
            <a:r>
              <a:rPr lang="de-DE" sz="1110" dirty="0">
                <a:solidFill>
                  <a:srgbClr val="3F3F3F"/>
                </a:solidFill>
                <a:latin typeface="Calibri"/>
                <a:ea typeface="Calibri"/>
                <a:cs typeface="Calibri"/>
                <a:sym typeface="Calibri"/>
              </a:rPr>
              <a:t> - </a:t>
            </a:r>
            <a:r>
              <a:rPr lang="de-DE" sz="1110" dirty="0">
                <a:solidFill>
                  <a:srgbClr val="3F3F3F"/>
                </a:solidFill>
              </a:rPr>
              <a:t>peaaegu</a:t>
            </a:r>
            <a:r>
              <a:rPr lang="de-DE" sz="1110" dirty="0">
                <a:solidFill>
                  <a:srgbClr val="3F3F3F"/>
                </a:solidFill>
                <a:latin typeface="Calibri"/>
                <a:ea typeface="Calibri"/>
                <a:cs typeface="Calibri"/>
                <a:sym typeface="Calibri"/>
              </a:rPr>
              <a:t> 80% v</a:t>
            </a:r>
            <a:r>
              <a:rPr lang="de-DE" sz="1110" dirty="0">
                <a:solidFill>
                  <a:srgbClr val="3F3F3F"/>
                </a:solidFill>
              </a:rPr>
              <a:t>abatahtlikke</a:t>
            </a:r>
            <a:endParaRPr dirty="0"/>
          </a:p>
          <a:p>
            <a:pPr marL="914400" lvl="1" indent="-342900" algn="just" rtl="0">
              <a:lnSpc>
                <a:spcPct val="70000"/>
              </a:lnSpc>
              <a:spcBef>
                <a:spcPts val="500"/>
              </a:spcBef>
              <a:spcAft>
                <a:spcPts val="0"/>
              </a:spcAft>
              <a:buSzPts val="1800"/>
              <a:buFont typeface="Calibri"/>
              <a:buChar char="•"/>
            </a:pPr>
            <a:r>
              <a:rPr lang="de-DE" sz="1110" dirty="0">
                <a:solidFill>
                  <a:srgbClr val="3F3F3F"/>
                </a:solidFill>
                <a:latin typeface="Calibri"/>
                <a:ea typeface="Calibri"/>
                <a:cs typeface="Calibri"/>
                <a:sym typeface="Calibri"/>
              </a:rPr>
              <a:t>Portugal - 90% v</a:t>
            </a:r>
            <a:r>
              <a:rPr lang="de-DE" sz="1110" dirty="0">
                <a:solidFill>
                  <a:srgbClr val="3F3F3F"/>
                </a:solidFill>
              </a:rPr>
              <a:t>abatahtlikke</a:t>
            </a:r>
            <a:endParaRPr dirty="0"/>
          </a:p>
          <a:p>
            <a:pPr marL="914400" lvl="1" indent="-342900" algn="just" rtl="0">
              <a:lnSpc>
                <a:spcPct val="70000"/>
              </a:lnSpc>
              <a:spcBef>
                <a:spcPts val="500"/>
              </a:spcBef>
              <a:spcAft>
                <a:spcPts val="0"/>
              </a:spcAft>
              <a:buSzPts val="1800"/>
              <a:buFont typeface="Calibri"/>
              <a:buChar char="•"/>
            </a:pPr>
            <a:r>
              <a:rPr lang="de-DE" sz="1110" dirty="0">
                <a:solidFill>
                  <a:srgbClr val="3F3F3F"/>
                </a:solidFill>
              </a:rPr>
              <a:t>Holland</a:t>
            </a:r>
            <a:r>
              <a:rPr lang="de-DE" sz="1110" dirty="0">
                <a:solidFill>
                  <a:srgbClr val="3F3F3F"/>
                </a:solidFill>
                <a:latin typeface="Calibri"/>
                <a:ea typeface="Calibri"/>
                <a:cs typeface="Calibri"/>
                <a:sym typeface="Calibri"/>
              </a:rPr>
              <a:t> - 13% </a:t>
            </a:r>
            <a:r>
              <a:rPr lang="de-DE" sz="1110" dirty="0">
                <a:solidFill>
                  <a:srgbClr val="3F3F3F"/>
                </a:solidFill>
              </a:rPr>
              <a:t>palgaline tööjõud ja</a:t>
            </a:r>
            <a:r>
              <a:rPr lang="de-DE" sz="1110" dirty="0">
                <a:solidFill>
                  <a:srgbClr val="3F3F3F"/>
                </a:solidFill>
                <a:latin typeface="Calibri"/>
                <a:ea typeface="Calibri"/>
                <a:cs typeface="Calibri"/>
                <a:sym typeface="Calibri"/>
              </a:rPr>
              <a:t> 87% </a:t>
            </a:r>
            <a:r>
              <a:rPr lang="de-DE" sz="1110" dirty="0">
                <a:solidFill>
                  <a:srgbClr val="3F3F3F"/>
                </a:solidFill>
              </a:rPr>
              <a:t>vabatahtlikke</a:t>
            </a:r>
            <a:r>
              <a:rPr lang="de-DE" sz="1110" dirty="0">
                <a:solidFill>
                  <a:srgbClr val="3F3F3F"/>
                </a:solidFill>
                <a:latin typeface="Calibri"/>
                <a:ea typeface="Calibri"/>
                <a:cs typeface="Calibri"/>
                <a:sym typeface="Calibri"/>
              </a:rPr>
              <a:t>  VS</a:t>
            </a:r>
            <a:endParaRPr dirty="0"/>
          </a:p>
          <a:p>
            <a:pPr marL="914400" lvl="1" indent="-342900" algn="just" rtl="0">
              <a:lnSpc>
                <a:spcPct val="70000"/>
              </a:lnSpc>
              <a:spcBef>
                <a:spcPts val="500"/>
              </a:spcBef>
              <a:spcAft>
                <a:spcPts val="0"/>
              </a:spcAft>
              <a:buSzPts val="1800"/>
              <a:buFont typeface="Calibri"/>
              <a:buChar char="•"/>
            </a:pPr>
            <a:r>
              <a:rPr lang="de-DE" sz="1110" dirty="0">
                <a:solidFill>
                  <a:srgbClr val="3F3F3F"/>
                </a:solidFill>
                <a:latin typeface="Calibri"/>
                <a:ea typeface="Calibri"/>
                <a:cs typeface="Calibri"/>
                <a:sym typeface="Calibri"/>
              </a:rPr>
              <a:t>I</a:t>
            </a:r>
            <a:r>
              <a:rPr lang="de-DE" sz="1110" dirty="0">
                <a:solidFill>
                  <a:srgbClr val="3F3F3F"/>
                </a:solidFill>
              </a:rPr>
              <a:t>irimaa</a:t>
            </a:r>
            <a:r>
              <a:rPr lang="de-DE" sz="1110" dirty="0">
                <a:solidFill>
                  <a:srgbClr val="3F3F3F"/>
                </a:solidFill>
                <a:latin typeface="Calibri"/>
                <a:ea typeface="Calibri"/>
                <a:cs typeface="Calibri"/>
                <a:sym typeface="Calibri"/>
              </a:rPr>
              <a:t> </a:t>
            </a:r>
            <a:r>
              <a:rPr lang="de-DE" sz="1110" dirty="0">
                <a:solidFill>
                  <a:srgbClr val="3F3F3F"/>
                </a:solidFill>
              </a:rPr>
              <a:t>ja</a:t>
            </a:r>
            <a:r>
              <a:rPr lang="de-DE" sz="1110" dirty="0">
                <a:solidFill>
                  <a:srgbClr val="3F3F3F"/>
                </a:solidFill>
                <a:latin typeface="Calibri"/>
                <a:ea typeface="Calibri"/>
                <a:cs typeface="Calibri"/>
                <a:sym typeface="Calibri"/>
              </a:rPr>
              <a:t> E</a:t>
            </a:r>
            <a:r>
              <a:rPr lang="de-DE" sz="1110" dirty="0">
                <a:solidFill>
                  <a:srgbClr val="3F3F3F"/>
                </a:solidFill>
              </a:rPr>
              <a:t>esti</a:t>
            </a:r>
            <a:r>
              <a:rPr lang="de-DE" sz="1110" dirty="0">
                <a:solidFill>
                  <a:srgbClr val="3F3F3F"/>
                </a:solidFill>
                <a:latin typeface="Calibri"/>
                <a:ea typeface="Calibri"/>
                <a:cs typeface="Calibri"/>
                <a:sym typeface="Calibri"/>
              </a:rPr>
              <a:t> 42% </a:t>
            </a:r>
            <a:r>
              <a:rPr lang="de-DE" sz="1110" dirty="0">
                <a:solidFill>
                  <a:srgbClr val="3F3F3F"/>
                </a:solidFill>
              </a:rPr>
              <a:t>palgaliste tööjõudu</a:t>
            </a:r>
            <a:r>
              <a:rPr lang="de-DE" sz="1110" dirty="0">
                <a:solidFill>
                  <a:srgbClr val="3F3F3F"/>
                </a:solidFill>
                <a:latin typeface="Calibri"/>
                <a:ea typeface="Calibri"/>
                <a:cs typeface="Calibri"/>
                <a:sym typeface="Calibri"/>
              </a:rPr>
              <a:t>, 68% </a:t>
            </a:r>
            <a:r>
              <a:rPr lang="de-DE" sz="1110" dirty="0">
                <a:solidFill>
                  <a:srgbClr val="3F3F3F"/>
                </a:solidFill>
              </a:rPr>
              <a:t>vabatahtlikke</a:t>
            </a:r>
            <a:r>
              <a:rPr lang="de-DE" sz="1110" dirty="0">
                <a:solidFill>
                  <a:srgbClr val="3F3F3F"/>
                </a:solidFill>
                <a:latin typeface="Calibri"/>
                <a:ea typeface="Calibri"/>
                <a:cs typeface="Calibri"/>
                <a:sym typeface="Calibri"/>
              </a:rPr>
              <a:t> </a:t>
            </a:r>
            <a:endParaRPr dirty="0"/>
          </a:p>
          <a:p>
            <a:pPr marL="914400" lvl="1" indent="-342900" algn="just" rtl="0">
              <a:lnSpc>
                <a:spcPct val="70000"/>
              </a:lnSpc>
              <a:spcBef>
                <a:spcPts val="500"/>
              </a:spcBef>
              <a:spcAft>
                <a:spcPts val="0"/>
              </a:spcAft>
              <a:buSzPts val="1800"/>
              <a:buFont typeface="Calibri"/>
              <a:buChar char="•"/>
            </a:pPr>
            <a:r>
              <a:rPr lang="de-DE" sz="1110" dirty="0">
                <a:solidFill>
                  <a:srgbClr val="3F3F3F"/>
                </a:solidFill>
              </a:rPr>
              <a:t>Saksamaa</a:t>
            </a:r>
            <a:r>
              <a:rPr lang="de-DE" sz="1110" dirty="0">
                <a:solidFill>
                  <a:srgbClr val="3F3F3F"/>
                </a:solidFill>
                <a:latin typeface="Calibri"/>
                <a:ea typeface="Calibri"/>
                <a:cs typeface="Calibri"/>
                <a:sym typeface="Calibri"/>
              </a:rPr>
              <a:t> </a:t>
            </a:r>
            <a:r>
              <a:rPr lang="de-DE" sz="1110" dirty="0">
                <a:solidFill>
                  <a:srgbClr val="3F3F3F"/>
                </a:solidFill>
              </a:rPr>
              <a:t>kõrgem</a:t>
            </a:r>
            <a:r>
              <a:rPr lang="de-DE" sz="1110" dirty="0">
                <a:solidFill>
                  <a:srgbClr val="3F3F3F"/>
                </a:solidFill>
                <a:latin typeface="Calibri"/>
                <a:ea typeface="Calibri"/>
                <a:cs typeface="Calibri"/>
                <a:sym typeface="Calibri"/>
              </a:rPr>
              <a:t> </a:t>
            </a:r>
            <a:r>
              <a:rPr lang="de-DE" sz="1110" dirty="0">
                <a:solidFill>
                  <a:srgbClr val="3F3F3F"/>
                </a:solidFill>
              </a:rPr>
              <a:t>jaotus -</a:t>
            </a:r>
            <a:r>
              <a:rPr lang="de-DE" sz="1110" dirty="0">
                <a:solidFill>
                  <a:srgbClr val="3F3F3F"/>
                </a:solidFill>
                <a:latin typeface="Calibri"/>
                <a:ea typeface="Calibri"/>
                <a:cs typeface="Calibri"/>
                <a:sym typeface="Calibri"/>
              </a:rPr>
              <a:t> </a:t>
            </a:r>
            <a:r>
              <a:rPr lang="de-DE" sz="1110" dirty="0">
                <a:solidFill>
                  <a:srgbClr val="3F3F3F"/>
                </a:solidFill>
              </a:rPr>
              <a:t>palgaline tööjõud võrreldes</a:t>
            </a:r>
            <a:r>
              <a:rPr lang="de-DE" sz="1110" dirty="0">
                <a:solidFill>
                  <a:srgbClr val="3F3F3F"/>
                </a:solidFill>
                <a:latin typeface="Calibri"/>
                <a:ea typeface="Calibri"/>
                <a:cs typeface="Calibri"/>
                <a:sym typeface="Calibri"/>
              </a:rPr>
              <a:t> </a:t>
            </a:r>
            <a:endParaRPr sz="1110" dirty="0">
              <a:solidFill>
                <a:srgbClr val="3F3F3F"/>
              </a:solidFill>
              <a:latin typeface="Calibri"/>
              <a:ea typeface="Calibri"/>
              <a:cs typeface="Calibri"/>
              <a:sym typeface="Calibri"/>
            </a:endParaRPr>
          </a:p>
          <a:p>
            <a:pPr marL="914400" lvl="0" indent="0" algn="just" rtl="0">
              <a:lnSpc>
                <a:spcPct val="70000"/>
              </a:lnSpc>
              <a:spcBef>
                <a:spcPts val="500"/>
              </a:spcBef>
              <a:spcAft>
                <a:spcPts val="0"/>
              </a:spcAft>
              <a:buNone/>
            </a:pPr>
            <a:r>
              <a:rPr lang="de-DE" sz="1110" dirty="0">
                <a:solidFill>
                  <a:srgbClr val="3F3F3F"/>
                </a:solidFill>
              </a:rPr>
              <a:t>vabatahtlikega</a:t>
            </a:r>
            <a:r>
              <a:rPr lang="de-DE" sz="1110" dirty="0">
                <a:solidFill>
                  <a:srgbClr val="3F3F3F"/>
                </a:solidFill>
                <a:latin typeface="Calibri"/>
                <a:ea typeface="Calibri"/>
                <a:cs typeface="Calibri"/>
                <a:sym typeface="Calibri"/>
              </a:rPr>
              <a:t> (69.7% vs. 30.3%)</a:t>
            </a:r>
            <a:endParaRPr dirty="0"/>
          </a:p>
          <a:p>
            <a:pPr marL="457200" lvl="0" indent="-342900" algn="l" rtl="0">
              <a:lnSpc>
                <a:spcPct val="70000"/>
              </a:lnSpc>
              <a:spcBef>
                <a:spcPts val="1000"/>
              </a:spcBef>
              <a:spcAft>
                <a:spcPts val="0"/>
              </a:spcAft>
              <a:buClr>
                <a:srgbClr val="71BE44"/>
              </a:buClr>
              <a:buSzPts val="1800"/>
              <a:buChar char="•"/>
            </a:pPr>
            <a:r>
              <a:rPr lang="de-DE" sz="1110" b="1" dirty="0">
                <a:solidFill>
                  <a:srgbClr val="287D26"/>
                </a:solidFill>
                <a:latin typeface="Calibri"/>
                <a:ea typeface="Calibri"/>
                <a:cs typeface="Calibri"/>
                <a:sym typeface="Calibri"/>
              </a:rPr>
              <a:t>Spordivabatahtlike panus on võrreldav:</a:t>
            </a:r>
            <a:endParaRPr dirty="0"/>
          </a:p>
          <a:p>
            <a:pPr marL="914400" lvl="1" indent="-342900" algn="l" rtl="0">
              <a:lnSpc>
                <a:spcPct val="70000"/>
              </a:lnSpc>
              <a:spcBef>
                <a:spcPts val="500"/>
              </a:spcBef>
              <a:spcAft>
                <a:spcPts val="0"/>
              </a:spcAft>
              <a:buSzPts val="1800"/>
              <a:buChar char="•"/>
            </a:pPr>
            <a:r>
              <a:rPr lang="de-DE" sz="1110" dirty="0">
                <a:solidFill>
                  <a:srgbClr val="3F3F3F"/>
                </a:solidFill>
                <a:latin typeface="Calibri"/>
                <a:ea typeface="Calibri"/>
                <a:cs typeface="Calibri"/>
                <a:sym typeface="Calibri"/>
              </a:rPr>
              <a:t>42,000 täis-ajaga samaväärset töökohta</a:t>
            </a:r>
            <a:r>
              <a:rPr lang="de-DE" sz="1110" dirty="0">
                <a:solidFill>
                  <a:srgbClr val="3F3F3F"/>
                </a:solidFill>
              </a:rPr>
              <a:t> Taanis</a:t>
            </a:r>
            <a:endParaRPr dirty="0"/>
          </a:p>
          <a:p>
            <a:pPr marL="914400" lvl="1" indent="-342900" algn="l" rtl="0">
              <a:lnSpc>
                <a:spcPct val="70000"/>
              </a:lnSpc>
              <a:spcBef>
                <a:spcPts val="500"/>
              </a:spcBef>
              <a:spcAft>
                <a:spcPts val="0"/>
              </a:spcAft>
              <a:buSzPts val="1800"/>
              <a:buChar char="•"/>
            </a:pPr>
            <a:r>
              <a:rPr lang="de-DE" sz="1110" dirty="0">
                <a:solidFill>
                  <a:srgbClr val="3F3F3F"/>
                </a:solidFill>
                <a:latin typeface="Calibri"/>
                <a:ea typeface="Calibri"/>
                <a:cs typeface="Calibri"/>
                <a:sym typeface="Calibri"/>
              </a:rPr>
              <a:t>210,000 Saksamaal</a:t>
            </a:r>
            <a:endParaRPr dirty="0"/>
          </a:p>
          <a:p>
            <a:pPr marL="914400" lvl="1" indent="-342900" algn="l" rtl="0">
              <a:lnSpc>
                <a:spcPct val="70000"/>
              </a:lnSpc>
              <a:spcBef>
                <a:spcPts val="500"/>
              </a:spcBef>
              <a:spcAft>
                <a:spcPts val="0"/>
              </a:spcAft>
              <a:buSzPts val="1800"/>
              <a:buChar char="•"/>
            </a:pPr>
            <a:r>
              <a:rPr lang="de-DE" sz="1110" dirty="0">
                <a:solidFill>
                  <a:srgbClr val="3F3F3F"/>
                </a:solidFill>
                <a:latin typeface="Calibri"/>
                <a:ea typeface="Calibri"/>
                <a:cs typeface="Calibri"/>
                <a:sym typeface="Calibri"/>
              </a:rPr>
              <a:t>30,590 </a:t>
            </a:r>
            <a:r>
              <a:rPr lang="de-DE" sz="1110" dirty="0">
                <a:solidFill>
                  <a:srgbClr val="3F3F3F"/>
                </a:solidFill>
              </a:rPr>
              <a:t>Soomes</a:t>
            </a:r>
            <a:endParaRPr dirty="0"/>
          </a:p>
          <a:p>
            <a:pPr marL="914400" lvl="1" indent="-342900" algn="l" rtl="0">
              <a:lnSpc>
                <a:spcPct val="70000"/>
              </a:lnSpc>
              <a:spcBef>
                <a:spcPts val="500"/>
              </a:spcBef>
              <a:spcAft>
                <a:spcPts val="0"/>
              </a:spcAft>
              <a:buSzPts val="1800"/>
              <a:buChar char="•"/>
            </a:pPr>
            <a:r>
              <a:rPr lang="de-DE" sz="1110" dirty="0">
                <a:solidFill>
                  <a:srgbClr val="3F3F3F"/>
                </a:solidFill>
                <a:latin typeface="Calibri"/>
                <a:ea typeface="Calibri"/>
                <a:cs typeface="Calibri"/>
                <a:sym typeface="Calibri"/>
              </a:rPr>
              <a:t>271,000 </a:t>
            </a:r>
            <a:r>
              <a:rPr lang="de-DE" sz="1110" dirty="0">
                <a:solidFill>
                  <a:srgbClr val="3F3F3F"/>
                </a:solidFill>
              </a:rPr>
              <a:t>Prantsusmaal</a:t>
            </a:r>
            <a:endParaRPr dirty="0"/>
          </a:p>
          <a:p>
            <a:pPr marL="914400" lvl="1" indent="-342900" algn="l" rtl="0">
              <a:lnSpc>
                <a:spcPct val="70000"/>
              </a:lnSpc>
              <a:spcBef>
                <a:spcPts val="500"/>
              </a:spcBef>
              <a:spcAft>
                <a:spcPts val="0"/>
              </a:spcAft>
              <a:buSzPts val="1800"/>
              <a:buChar char="•"/>
            </a:pPr>
            <a:r>
              <a:rPr lang="de-DE" sz="1110" dirty="0">
                <a:solidFill>
                  <a:srgbClr val="3F3F3F"/>
                </a:solidFill>
                <a:latin typeface="Calibri"/>
                <a:ea typeface="Calibri"/>
                <a:cs typeface="Calibri"/>
                <a:sym typeface="Calibri"/>
              </a:rPr>
              <a:t>178,500 </a:t>
            </a:r>
            <a:r>
              <a:rPr lang="de-DE" sz="1110" dirty="0">
                <a:solidFill>
                  <a:srgbClr val="3F3F3F"/>
                </a:solidFill>
              </a:rPr>
              <a:t>Kanadas</a:t>
            </a:r>
            <a:endParaRPr dirty="0"/>
          </a:p>
          <a:p>
            <a:pPr marL="914400" lvl="1" indent="-342900" algn="l" rtl="0">
              <a:lnSpc>
                <a:spcPct val="70000"/>
              </a:lnSpc>
              <a:spcBef>
                <a:spcPts val="500"/>
              </a:spcBef>
              <a:spcAft>
                <a:spcPts val="0"/>
              </a:spcAft>
              <a:buSzPts val="1800"/>
              <a:buChar char="•"/>
            </a:pPr>
            <a:r>
              <a:rPr lang="de-DE" sz="1110" dirty="0">
                <a:solidFill>
                  <a:srgbClr val="3F3F3F"/>
                </a:solidFill>
                <a:latin typeface="Calibri"/>
                <a:ea typeface="Calibri"/>
                <a:cs typeface="Calibri"/>
                <a:sym typeface="Calibri"/>
              </a:rPr>
              <a:t>106,000 </a:t>
            </a:r>
            <a:r>
              <a:rPr lang="de-DE" sz="1110" dirty="0">
                <a:solidFill>
                  <a:srgbClr val="3F3F3F"/>
                </a:solidFill>
              </a:rPr>
              <a:t>Ühendkuningriigis</a:t>
            </a:r>
            <a:endParaRPr dirty="0"/>
          </a:p>
          <a:p>
            <a:pPr marL="914400" lvl="1" indent="-342900" algn="l" rtl="0">
              <a:lnSpc>
                <a:spcPct val="70000"/>
              </a:lnSpc>
              <a:spcBef>
                <a:spcPts val="500"/>
              </a:spcBef>
              <a:spcAft>
                <a:spcPts val="0"/>
              </a:spcAft>
              <a:buSzPts val="1800"/>
              <a:buFont typeface="Arial"/>
              <a:buNone/>
            </a:pPr>
            <a:endParaRPr sz="1295" dirty="0">
              <a:solidFill>
                <a:srgbClr val="3F3F3F"/>
              </a:solidFill>
              <a:latin typeface="Calibri"/>
              <a:ea typeface="Calibri"/>
              <a:cs typeface="Calibri"/>
              <a:sym typeface="Calibri"/>
            </a:endParaRPr>
          </a:p>
        </p:txBody>
      </p:sp>
      <p:pic>
        <p:nvPicPr>
          <p:cNvPr id="243" name="Google Shape;243;p33"/>
          <p:cNvPicPr preferRelativeResize="0"/>
          <p:nvPr/>
        </p:nvPicPr>
        <p:blipFill rotWithShape="1">
          <a:blip r:embed="rId3">
            <a:alphaModFix/>
          </a:blip>
          <a:srcRect/>
          <a:stretch/>
        </p:blipFill>
        <p:spPr>
          <a:xfrm>
            <a:off x="6436720" y="2245839"/>
            <a:ext cx="4689476" cy="2125599"/>
          </a:xfrm>
          <a:prstGeom prst="rect">
            <a:avLst/>
          </a:prstGeom>
          <a:noFill/>
          <a:ln>
            <a:noFill/>
          </a:ln>
        </p:spPr>
      </p:pic>
      <p:sp>
        <p:nvSpPr>
          <p:cNvPr id="244" name="Google Shape;244;p33"/>
          <p:cNvSpPr/>
          <p:nvPr/>
        </p:nvSpPr>
        <p:spPr>
          <a:xfrm>
            <a:off x="838200" y="152375"/>
            <a:ext cx="10515600" cy="1325700"/>
          </a:xfrm>
          <a:prstGeom prst="roundRect">
            <a:avLst>
              <a:gd name="adj" fmla="val 0"/>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de-DE" sz="4000" b="1">
                <a:solidFill>
                  <a:srgbClr val="287D26"/>
                </a:solidFill>
              </a:rPr>
              <a:t>Teiste riikide vabatahtliku töö suurus</a:t>
            </a:r>
            <a:r>
              <a:rPr lang="de-DE" sz="4000" b="1" i="0" u="none" strike="noStrike" cap="none">
                <a:solidFill>
                  <a:srgbClr val="287D26"/>
                </a:solidFill>
                <a:latin typeface="Arial"/>
                <a:ea typeface="Arial"/>
                <a:cs typeface="Arial"/>
                <a:sym typeface="Arial"/>
              </a:rPr>
              <a:t>?</a:t>
            </a:r>
            <a:endParaRPr/>
          </a:p>
        </p:txBody>
      </p:sp>
      <p:pic>
        <p:nvPicPr>
          <p:cNvPr id="245" name="Google Shape;245;p33"/>
          <p:cNvPicPr preferRelativeResize="0"/>
          <p:nvPr/>
        </p:nvPicPr>
        <p:blipFill rotWithShape="1">
          <a:blip r:embed="rId4">
            <a:alphaModFix/>
          </a:blip>
          <a:srcRect/>
          <a:stretch/>
        </p:blipFill>
        <p:spPr>
          <a:xfrm>
            <a:off x="121920" y="6010119"/>
            <a:ext cx="2427530" cy="712563"/>
          </a:xfrm>
          <a:prstGeom prst="rect">
            <a:avLst/>
          </a:prstGeom>
          <a:noFill/>
          <a:ln>
            <a:noFill/>
          </a:ln>
        </p:spPr>
      </p:pic>
      <p:sp>
        <p:nvSpPr>
          <p:cNvPr id="246" name="Google Shape;246;p33"/>
          <p:cNvSpPr txBox="1">
            <a:spLocks noGrp="1"/>
          </p:cNvSpPr>
          <p:nvPr>
            <p:ph type="body" idx="1"/>
          </p:nvPr>
        </p:nvSpPr>
        <p:spPr>
          <a:xfrm>
            <a:off x="4518300" y="4648425"/>
            <a:ext cx="3156000" cy="1742700"/>
          </a:xfrm>
          <a:prstGeom prst="rect">
            <a:avLst/>
          </a:prstGeom>
          <a:noFill/>
          <a:ln>
            <a:noFill/>
          </a:ln>
        </p:spPr>
        <p:txBody>
          <a:bodyPr spcFirstLastPara="1" wrap="square" lIns="91425" tIns="45700" rIns="91425" bIns="45700" anchor="t" anchorCtr="0">
            <a:noAutofit/>
          </a:bodyPr>
          <a:lstStyle/>
          <a:p>
            <a:pPr marL="457200" lvl="0" indent="-342900" algn="l" rtl="0">
              <a:lnSpc>
                <a:spcPct val="70000"/>
              </a:lnSpc>
              <a:spcBef>
                <a:spcPts val="1000"/>
              </a:spcBef>
              <a:spcAft>
                <a:spcPts val="0"/>
              </a:spcAft>
              <a:buClr>
                <a:srgbClr val="71BE44"/>
              </a:buClr>
              <a:buSzPts val="1800"/>
              <a:buChar char="•"/>
            </a:pPr>
            <a:r>
              <a:rPr lang="de-DE" sz="1110" b="1">
                <a:solidFill>
                  <a:srgbClr val="287D26"/>
                </a:solidFill>
                <a:latin typeface="Calibri"/>
                <a:ea typeface="Calibri"/>
                <a:cs typeface="Calibri"/>
                <a:sym typeface="Calibri"/>
              </a:rPr>
              <a:t>Vabatahtlike arv  1000 elaniku kohta</a:t>
            </a:r>
            <a:r>
              <a:rPr lang="de-DE" sz="1110" b="1">
                <a:solidFill>
                  <a:srgbClr val="3F3F3F"/>
                </a:solidFill>
                <a:latin typeface="Calibri"/>
                <a:ea typeface="Calibri"/>
                <a:cs typeface="Calibri"/>
                <a:sym typeface="Calibri"/>
              </a:rPr>
              <a:t>:</a:t>
            </a:r>
            <a:endParaRPr/>
          </a:p>
          <a:p>
            <a:pPr marL="914400" lvl="1" indent="-342900" algn="l" rtl="0">
              <a:lnSpc>
                <a:spcPct val="70000"/>
              </a:lnSpc>
              <a:spcBef>
                <a:spcPts val="500"/>
              </a:spcBef>
              <a:spcAft>
                <a:spcPts val="0"/>
              </a:spcAft>
              <a:buSzPts val="1800"/>
              <a:buChar char="•"/>
            </a:pPr>
            <a:r>
              <a:rPr lang="de-DE" sz="1110">
                <a:solidFill>
                  <a:srgbClr val="3F3F3F"/>
                </a:solidFill>
              </a:rPr>
              <a:t>Soome</a:t>
            </a:r>
            <a:r>
              <a:rPr lang="de-DE" sz="1110">
                <a:solidFill>
                  <a:srgbClr val="3F3F3F"/>
                </a:solidFill>
                <a:latin typeface="Calibri"/>
                <a:ea typeface="Calibri"/>
                <a:cs typeface="Calibri"/>
                <a:sym typeface="Calibri"/>
              </a:rPr>
              <a:t> 60</a:t>
            </a:r>
            <a:endParaRPr/>
          </a:p>
          <a:p>
            <a:pPr marL="914400" lvl="1" indent="-342900" algn="l" rtl="0">
              <a:lnSpc>
                <a:spcPct val="70000"/>
              </a:lnSpc>
              <a:spcBef>
                <a:spcPts val="500"/>
              </a:spcBef>
              <a:spcAft>
                <a:spcPts val="0"/>
              </a:spcAft>
              <a:buSzPts val="1800"/>
              <a:buChar char="•"/>
            </a:pPr>
            <a:r>
              <a:rPr lang="de-DE" sz="1110">
                <a:solidFill>
                  <a:srgbClr val="3F3F3F"/>
                </a:solidFill>
              </a:rPr>
              <a:t>Rootsi ja Taani </a:t>
            </a:r>
            <a:r>
              <a:rPr lang="de-DE" sz="1110">
                <a:solidFill>
                  <a:srgbClr val="3F3F3F"/>
                </a:solidFill>
                <a:latin typeface="Calibri"/>
                <a:ea typeface="Calibri"/>
                <a:cs typeface="Calibri"/>
                <a:sym typeface="Calibri"/>
              </a:rPr>
              <a:t> &gt;50</a:t>
            </a:r>
            <a:endParaRPr/>
          </a:p>
          <a:p>
            <a:pPr marL="914400" lvl="1" indent="-342900" algn="l" rtl="0">
              <a:lnSpc>
                <a:spcPct val="70000"/>
              </a:lnSpc>
              <a:spcBef>
                <a:spcPts val="500"/>
              </a:spcBef>
              <a:spcAft>
                <a:spcPts val="0"/>
              </a:spcAft>
              <a:buSzPts val="1800"/>
              <a:buChar char="•"/>
            </a:pPr>
            <a:r>
              <a:rPr lang="de-DE" sz="1110">
                <a:solidFill>
                  <a:srgbClr val="3F3F3F"/>
                </a:solidFill>
              </a:rPr>
              <a:t>Saksamaa </a:t>
            </a:r>
            <a:r>
              <a:rPr lang="de-DE" sz="1110">
                <a:solidFill>
                  <a:srgbClr val="3F3F3F"/>
                </a:solidFill>
                <a:latin typeface="Calibri"/>
                <a:ea typeface="Calibri"/>
                <a:cs typeface="Calibri"/>
                <a:sym typeface="Calibri"/>
              </a:rPr>
              <a:t> &gt;40</a:t>
            </a:r>
            <a:endParaRPr/>
          </a:p>
          <a:p>
            <a:pPr marL="914400" lvl="1" indent="-342900" algn="l" rtl="0">
              <a:lnSpc>
                <a:spcPct val="70000"/>
              </a:lnSpc>
              <a:spcBef>
                <a:spcPts val="500"/>
              </a:spcBef>
              <a:spcAft>
                <a:spcPts val="0"/>
              </a:spcAft>
              <a:buSzPts val="1800"/>
              <a:buChar char="•"/>
            </a:pPr>
            <a:r>
              <a:rPr lang="de-DE" sz="1110">
                <a:solidFill>
                  <a:srgbClr val="3F3F3F"/>
                </a:solidFill>
              </a:rPr>
              <a:t>Prantsusmaa ja Inglismaa </a:t>
            </a:r>
            <a:r>
              <a:rPr lang="de-DE" sz="1110">
                <a:solidFill>
                  <a:srgbClr val="3F3F3F"/>
                </a:solidFill>
                <a:latin typeface="Calibri"/>
                <a:ea typeface="Calibri"/>
                <a:cs typeface="Calibri"/>
                <a:sym typeface="Calibri"/>
              </a:rPr>
              <a:t> 26</a:t>
            </a:r>
            <a:endParaRPr/>
          </a:p>
          <a:p>
            <a:pPr marL="914400" lvl="1" indent="-342900" algn="l" rtl="0">
              <a:lnSpc>
                <a:spcPct val="70000"/>
              </a:lnSpc>
              <a:spcBef>
                <a:spcPts val="500"/>
              </a:spcBef>
              <a:spcAft>
                <a:spcPts val="0"/>
              </a:spcAft>
              <a:buSzPts val="1800"/>
              <a:buFont typeface="Arial"/>
              <a:buNone/>
            </a:pPr>
            <a:endParaRPr sz="1295">
              <a:solidFill>
                <a:srgbClr val="3F3F3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body" idx="1"/>
          </p:nvPr>
        </p:nvSpPr>
        <p:spPr>
          <a:xfrm>
            <a:off x="1200509"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just" rtl="0">
              <a:lnSpc>
                <a:spcPct val="90000"/>
              </a:lnSpc>
              <a:spcBef>
                <a:spcPts val="1000"/>
              </a:spcBef>
              <a:spcAft>
                <a:spcPts val="0"/>
              </a:spcAft>
              <a:buSzPts val="1800"/>
              <a:buChar char="•"/>
            </a:pPr>
            <a:r>
              <a:rPr lang="de-DE" sz="2000">
                <a:solidFill>
                  <a:srgbClr val="3F3F3F"/>
                </a:solidFill>
                <a:latin typeface="Calibri"/>
                <a:ea typeface="Calibri"/>
                <a:cs typeface="Calibri"/>
                <a:sym typeface="Calibri"/>
              </a:rPr>
              <a:t>Liikmemaksud (Soome, Prantsusmaa, Saksamaa, Holland, Hispaania);</a:t>
            </a:r>
            <a:endParaRPr/>
          </a:p>
          <a:p>
            <a:pPr marL="457200" lvl="0" indent="-342900" algn="just" rtl="0">
              <a:lnSpc>
                <a:spcPct val="90000"/>
              </a:lnSpc>
              <a:spcBef>
                <a:spcPts val="1000"/>
              </a:spcBef>
              <a:spcAft>
                <a:spcPts val="0"/>
              </a:spcAft>
              <a:buSzPts val="1800"/>
              <a:buChar char="•"/>
            </a:pPr>
            <a:r>
              <a:rPr lang="de-DE" sz="2000">
                <a:solidFill>
                  <a:srgbClr val="3F3F3F"/>
                </a:solidFill>
                <a:latin typeface="Calibri"/>
                <a:ea typeface="Calibri"/>
                <a:cs typeface="Calibri"/>
                <a:sym typeface="Calibri"/>
              </a:rPr>
              <a:t>Toetajate otsimine ja annetused (Eesti, Sloveenia, Hispaania);</a:t>
            </a:r>
            <a:endParaRPr/>
          </a:p>
          <a:p>
            <a:pPr marL="457200" lvl="0" indent="-342900" algn="just" rtl="0">
              <a:lnSpc>
                <a:spcPct val="90000"/>
              </a:lnSpc>
              <a:spcBef>
                <a:spcPts val="1000"/>
              </a:spcBef>
              <a:spcAft>
                <a:spcPts val="0"/>
              </a:spcAft>
              <a:buSzPts val="1800"/>
              <a:buChar char="•"/>
            </a:pPr>
            <a:r>
              <a:rPr lang="de-DE" sz="2000">
                <a:solidFill>
                  <a:srgbClr val="3F3F3F"/>
                </a:solidFill>
                <a:latin typeface="Calibri"/>
                <a:ea typeface="Calibri"/>
                <a:cs typeface="Calibri"/>
                <a:sym typeface="Calibri"/>
              </a:rPr>
              <a:t>Sponsorlused (Sloveenia);</a:t>
            </a:r>
            <a:endParaRPr/>
          </a:p>
          <a:p>
            <a:pPr marL="457200" lvl="0" indent="-342900" algn="just" rtl="0">
              <a:lnSpc>
                <a:spcPct val="90000"/>
              </a:lnSpc>
              <a:spcBef>
                <a:spcPts val="1000"/>
              </a:spcBef>
              <a:spcAft>
                <a:spcPts val="0"/>
              </a:spcAft>
              <a:buSzPts val="1800"/>
              <a:buChar char="•"/>
            </a:pPr>
            <a:r>
              <a:rPr lang="de-DE" sz="2000">
                <a:solidFill>
                  <a:srgbClr val="3F3F3F"/>
                </a:solidFill>
                <a:latin typeface="Calibri"/>
                <a:ea typeface="Calibri"/>
                <a:cs typeface="Calibri"/>
                <a:sym typeface="Calibri"/>
              </a:rPr>
              <a:t>Avalik rahastus – riik (Küpros, Prantsusmaa, Portugal);</a:t>
            </a:r>
            <a:endParaRPr/>
          </a:p>
          <a:p>
            <a:pPr marL="457200" lvl="0" indent="-342900" algn="just" rtl="0">
              <a:lnSpc>
                <a:spcPct val="90000"/>
              </a:lnSpc>
              <a:spcBef>
                <a:spcPts val="1000"/>
              </a:spcBef>
              <a:spcAft>
                <a:spcPts val="0"/>
              </a:spcAft>
              <a:buSzPts val="1800"/>
              <a:buChar char="•"/>
            </a:pPr>
            <a:r>
              <a:rPr lang="de-DE" sz="2000">
                <a:solidFill>
                  <a:srgbClr val="3F3F3F"/>
                </a:solidFill>
                <a:latin typeface="Calibri"/>
                <a:ea typeface="Calibri"/>
                <a:cs typeface="Calibri"/>
                <a:sym typeface="Calibri"/>
              </a:rPr>
              <a:t>Avalik rahastus – maakondlikud ja kohalikud omavalitsused (Eesti);</a:t>
            </a:r>
            <a:endParaRPr/>
          </a:p>
          <a:p>
            <a:pPr marL="457200" lvl="0" indent="-342900" algn="just" rtl="0">
              <a:lnSpc>
                <a:spcPct val="90000"/>
              </a:lnSpc>
              <a:spcBef>
                <a:spcPts val="1000"/>
              </a:spcBef>
              <a:spcAft>
                <a:spcPts val="0"/>
              </a:spcAft>
              <a:buSzPts val="1800"/>
              <a:buChar char="•"/>
            </a:pPr>
            <a:r>
              <a:rPr lang="de-DE" sz="2000">
                <a:solidFill>
                  <a:srgbClr val="3F3F3F"/>
                </a:solidFill>
                <a:latin typeface="Calibri"/>
                <a:ea typeface="Calibri"/>
                <a:cs typeface="Calibri"/>
                <a:sym typeface="Calibri"/>
              </a:rPr>
              <a:t>Muu sissetulek (nt. spordiürituste piletite müük, baari ja restorani tulud jne.): Rumeenia, Hispaania.</a:t>
            </a:r>
            <a:endParaRPr/>
          </a:p>
          <a:p>
            <a:pPr marL="457200" lvl="0" indent="-228600" algn="just" rtl="0">
              <a:lnSpc>
                <a:spcPct val="90000"/>
              </a:lnSpc>
              <a:spcBef>
                <a:spcPts val="1000"/>
              </a:spcBef>
              <a:spcAft>
                <a:spcPts val="0"/>
              </a:spcAft>
              <a:buSzPts val="1800"/>
              <a:buNone/>
            </a:pPr>
            <a:endParaRPr>
              <a:solidFill>
                <a:srgbClr val="3F3F3F"/>
              </a:solidFill>
              <a:latin typeface="Calibri"/>
              <a:ea typeface="Calibri"/>
              <a:cs typeface="Calibri"/>
              <a:sym typeface="Calibri"/>
            </a:endParaRPr>
          </a:p>
          <a:p>
            <a:pPr marL="457200" lvl="0" indent="-228600" algn="l" rtl="0">
              <a:lnSpc>
                <a:spcPct val="90000"/>
              </a:lnSpc>
              <a:spcBef>
                <a:spcPts val="1000"/>
              </a:spcBef>
              <a:spcAft>
                <a:spcPts val="0"/>
              </a:spcAft>
              <a:buClr>
                <a:srgbClr val="71BE44"/>
              </a:buClr>
              <a:buSzPts val="1800"/>
              <a:buNone/>
            </a:pPr>
            <a:endParaRPr>
              <a:solidFill>
                <a:srgbClr val="3F3F3F"/>
              </a:solidFill>
              <a:latin typeface="Calibri"/>
              <a:ea typeface="Calibri"/>
              <a:cs typeface="Calibri"/>
              <a:sym typeface="Calibri"/>
            </a:endParaRPr>
          </a:p>
        </p:txBody>
      </p:sp>
      <p:sp>
        <p:nvSpPr>
          <p:cNvPr id="253" name="Google Shape;253;p34"/>
          <p:cNvSpPr/>
          <p:nvPr/>
        </p:nvSpPr>
        <p:spPr>
          <a:xfrm>
            <a:off x="990600" y="367625"/>
            <a:ext cx="10515600" cy="1325563"/>
          </a:xfrm>
          <a:prstGeom prst="roundRect">
            <a:avLst>
              <a:gd name="adj" fmla="val 0"/>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300"/>
              <a:buFont typeface="Arial"/>
              <a:buNone/>
            </a:pPr>
            <a:r>
              <a:rPr lang="de-DE" sz="4300">
                <a:solidFill>
                  <a:srgbClr val="287D26"/>
                </a:solidFill>
              </a:rPr>
              <a:t>Rahastuse allikad</a:t>
            </a:r>
            <a:r>
              <a:rPr lang="de-DE" sz="4300" b="0" i="0" u="none" strike="noStrike" cap="none">
                <a:solidFill>
                  <a:srgbClr val="287D26"/>
                </a:solidFill>
                <a:latin typeface="Arial"/>
                <a:ea typeface="Arial"/>
                <a:cs typeface="Arial"/>
                <a:sym typeface="Arial"/>
              </a:rPr>
              <a:t>?</a:t>
            </a:r>
            <a:endParaRPr/>
          </a:p>
        </p:txBody>
      </p:sp>
      <p:pic>
        <p:nvPicPr>
          <p:cNvPr id="254" name="Google Shape;254;p34"/>
          <p:cNvPicPr preferRelativeResize="0"/>
          <p:nvPr/>
        </p:nvPicPr>
        <p:blipFill rotWithShape="1">
          <a:blip r:embed="rId3">
            <a:alphaModFix/>
          </a:blip>
          <a:srcRect/>
          <a:stretch/>
        </p:blipFill>
        <p:spPr>
          <a:xfrm>
            <a:off x="9607296" y="582068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1188720" y="298865"/>
            <a:ext cx="10515600" cy="10220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de-DE"/>
              <a:t>Vabatahtliku töö maastik EL-is</a:t>
            </a:r>
            <a:endParaRPr/>
          </a:p>
        </p:txBody>
      </p:sp>
      <p:sp>
        <p:nvSpPr>
          <p:cNvPr id="261" name="Google Shape;261;p35"/>
          <p:cNvSpPr txBox="1">
            <a:spLocks noGrp="1"/>
          </p:cNvSpPr>
          <p:nvPr>
            <p:ph type="body" idx="1"/>
          </p:nvPr>
        </p:nvSpPr>
        <p:spPr>
          <a:xfrm>
            <a:off x="838200" y="1416425"/>
            <a:ext cx="10515600" cy="4430100"/>
          </a:xfrm>
          <a:prstGeom prst="rect">
            <a:avLst/>
          </a:prstGeom>
          <a:noFill/>
          <a:ln>
            <a:noFill/>
          </a:ln>
        </p:spPr>
        <p:txBody>
          <a:bodyPr spcFirstLastPara="1" wrap="square" lIns="91425" tIns="45700" rIns="91425" bIns="45700" anchor="t" anchorCtr="0">
            <a:normAutofit/>
          </a:bodyPr>
          <a:lstStyle/>
          <a:p>
            <a:pPr marL="457200" lvl="0" indent="-342900" algn="just" rtl="0">
              <a:lnSpc>
                <a:spcPct val="80000"/>
              </a:lnSpc>
              <a:spcBef>
                <a:spcPts val="1000"/>
              </a:spcBef>
              <a:spcAft>
                <a:spcPts val="0"/>
              </a:spcAft>
              <a:buSzPts val="1800"/>
              <a:buChar char="•"/>
            </a:pPr>
            <a:r>
              <a:rPr lang="de-DE" sz="1400">
                <a:solidFill>
                  <a:srgbClr val="3F3F3F"/>
                </a:solidFill>
                <a:latin typeface="Calibri"/>
                <a:ea typeface="Calibri"/>
                <a:cs typeface="Calibri"/>
                <a:sym typeface="Calibri"/>
              </a:rPr>
              <a:t>23% või umbes  94 miljonit täiskasvanut Euroopa Liidus on seotud vabatahtliku tööga.</a:t>
            </a:r>
            <a:endParaRPr sz="1400">
              <a:solidFill>
                <a:srgbClr val="3F3F3F"/>
              </a:solidFill>
              <a:latin typeface="Calibri"/>
              <a:ea typeface="Calibri"/>
              <a:cs typeface="Calibri"/>
              <a:sym typeface="Calibri"/>
            </a:endParaRPr>
          </a:p>
          <a:p>
            <a:pPr marL="457200" lvl="0" indent="-342900" algn="just" rtl="0">
              <a:lnSpc>
                <a:spcPct val="80000"/>
              </a:lnSpc>
              <a:spcBef>
                <a:spcPts val="1000"/>
              </a:spcBef>
              <a:spcAft>
                <a:spcPts val="0"/>
              </a:spcAft>
              <a:buSzPts val="1800"/>
              <a:buChar char="•"/>
            </a:pPr>
            <a:r>
              <a:rPr lang="de-DE" sz="1400" b="1">
                <a:solidFill>
                  <a:srgbClr val="3F3F3F"/>
                </a:solidFill>
                <a:latin typeface="Calibri"/>
                <a:ea typeface="Calibri"/>
                <a:cs typeface="Calibri"/>
                <a:sym typeface="Calibri"/>
              </a:rPr>
              <a:t>Vanus </a:t>
            </a:r>
            <a:r>
              <a:rPr lang="de-DE" sz="1400">
                <a:solidFill>
                  <a:srgbClr val="3F3F3F"/>
                </a:solidFill>
                <a:latin typeface="Calibri"/>
                <a:ea typeface="Calibri"/>
                <a:cs typeface="Calibri"/>
                <a:sym typeface="Calibri"/>
              </a:rPr>
              <a:t>– Paljudes EL-i riikides leidub kõige rohkem vabatahtlike 30a.-50a. hulgas. </a:t>
            </a:r>
            <a:endParaRPr sz="1400">
              <a:solidFill>
                <a:srgbClr val="3F3F3F"/>
              </a:solidFill>
              <a:latin typeface="Calibri"/>
              <a:ea typeface="Calibri"/>
              <a:cs typeface="Calibri"/>
              <a:sym typeface="Calibri"/>
            </a:endParaRPr>
          </a:p>
          <a:p>
            <a:pPr marL="457200" lvl="0" indent="-342900" algn="just" rtl="0">
              <a:lnSpc>
                <a:spcPct val="80000"/>
              </a:lnSpc>
              <a:spcBef>
                <a:spcPts val="1000"/>
              </a:spcBef>
              <a:spcAft>
                <a:spcPts val="0"/>
              </a:spcAft>
              <a:buSzPts val="1800"/>
              <a:buChar char="•"/>
            </a:pPr>
            <a:r>
              <a:rPr lang="de-DE" sz="1400" b="1">
                <a:solidFill>
                  <a:srgbClr val="3F3F3F"/>
                </a:solidFill>
                <a:latin typeface="Calibri"/>
                <a:ea typeface="Calibri"/>
                <a:cs typeface="Calibri"/>
                <a:sym typeface="Calibri"/>
              </a:rPr>
              <a:t>Sugu </a:t>
            </a:r>
            <a:r>
              <a:rPr lang="de-DE" sz="1400">
                <a:solidFill>
                  <a:srgbClr val="3F3F3F"/>
                </a:solidFill>
                <a:latin typeface="Calibri"/>
                <a:ea typeface="Calibri"/>
                <a:cs typeface="Calibri"/>
                <a:sym typeface="Calibri"/>
              </a:rPr>
              <a:t>- Spordi valdkonnas osaleb rohkem mehi kui naisi vabatahtlikus töös. </a:t>
            </a:r>
            <a:endParaRPr/>
          </a:p>
          <a:p>
            <a:pPr marL="457200" lvl="0" indent="-342900" algn="just" rtl="0">
              <a:lnSpc>
                <a:spcPct val="80000"/>
              </a:lnSpc>
              <a:spcBef>
                <a:spcPts val="1000"/>
              </a:spcBef>
              <a:spcAft>
                <a:spcPts val="0"/>
              </a:spcAft>
              <a:buSzPts val="1800"/>
              <a:buChar char="•"/>
            </a:pPr>
            <a:r>
              <a:rPr lang="de-DE" sz="1400" b="1">
                <a:solidFill>
                  <a:srgbClr val="3F3F3F"/>
                </a:solidFill>
                <a:latin typeface="Calibri"/>
                <a:ea typeface="Calibri"/>
                <a:cs typeface="Calibri"/>
                <a:sym typeface="Calibri"/>
              </a:rPr>
              <a:t>Haridustase </a:t>
            </a:r>
            <a:r>
              <a:rPr lang="de-DE" sz="1400">
                <a:solidFill>
                  <a:srgbClr val="3F3F3F"/>
                </a:solidFill>
                <a:latin typeface="Calibri"/>
                <a:ea typeface="Calibri"/>
                <a:cs typeface="Calibri"/>
                <a:sym typeface="Calibri"/>
              </a:rPr>
              <a:t>– Riiklikud raportid on väga hästi illustreerinud, et on selge ja positiivne seos haridustaseme ja vabatahtliku töö tegemise soodumuse vahel.</a:t>
            </a:r>
            <a:endParaRPr/>
          </a:p>
          <a:p>
            <a:pPr marL="457200" lvl="0" indent="-342900" algn="just" rtl="0">
              <a:lnSpc>
                <a:spcPct val="80000"/>
              </a:lnSpc>
              <a:spcBef>
                <a:spcPts val="1000"/>
              </a:spcBef>
              <a:spcAft>
                <a:spcPts val="0"/>
              </a:spcAft>
              <a:buSzPts val="1800"/>
              <a:buChar char="•"/>
            </a:pPr>
            <a:r>
              <a:rPr lang="de-DE" sz="1400" b="1">
                <a:solidFill>
                  <a:srgbClr val="3F3F3F"/>
                </a:solidFill>
                <a:latin typeface="Calibri"/>
                <a:ea typeface="Calibri"/>
                <a:cs typeface="Calibri"/>
                <a:sym typeface="Calibri"/>
              </a:rPr>
              <a:t>Töökoha staatus </a:t>
            </a:r>
            <a:r>
              <a:rPr lang="de-DE" sz="1400">
                <a:solidFill>
                  <a:srgbClr val="3F3F3F"/>
                </a:solidFill>
                <a:latin typeface="Calibri"/>
                <a:ea typeface="Calibri"/>
                <a:cs typeface="Calibri"/>
                <a:sym typeface="Calibri"/>
              </a:rPr>
              <a:t>– Enamuses EL-i riikides on kõige aktiivsemad vabatahtlikud just töötavad inimesed. </a:t>
            </a:r>
            <a:endParaRPr/>
          </a:p>
          <a:p>
            <a:pPr marL="457200" lvl="0" indent="-342900" algn="just" rtl="0">
              <a:lnSpc>
                <a:spcPct val="80000"/>
              </a:lnSpc>
              <a:spcBef>
                <a:spcPts val="1000"/>
              </a:spcBef>
              <a:spcAft>
                <a:spcPts val="0"/>
              </a:spcAft>
              <a:buSzPts val="1800"/>
              <a:buChar char="•"/>
            </a:pPr>
            <a:r>
              <a:rPr lang="de-DE" sz="1400" b="1">
                <a:solidFill>
                  <a:srgbClr val="3F3F3F"/>
                </a:solidFill>
                <a:latin typeface="Calibri"/>
                <a:ea typeface="Calibri"/>
                <a:cs typeface="Calibri"/>
                <a:sym typeface="Calibri"/>
              </a:rPr>
              <a:t>Sektorid </a:t>
            </a:r>
            <a:r>
              <a:rPr lang="de-DE" sz="1400">
                <a:solidFill>
                  <a:srgbClr val="3F3F3F"/>
                </a:solidFill>
                <a:latin typeface="Calibri"/>
                <a:ea typeface="Calibri"/>
                <a:cs typeface="Calibri"/>
                <a:sym typeface="Calibri"/>
              </a:rPr>
              <a:t>– Üle poolte EL-i riikidest on kõige rohkem vabatahtlikke spordi sektoris. Spordivabatahtlikud esindavad suurt osa kõikidest vabatahtlikes Taanis (31.5%), Prantsusmaal (25%) and Maltal (84%). Liikmesriikide hulgas kõige aktiivsem vabatahtlik tegevuses on jalgpallis. Lisaks spordile on vabatahtlikud veel aktiivsed järgmistes sektorites: </a:t>
            </a:r>
            <a:endParaRPr/>
          </a:p>
          <a:p>
            <a:pPr marL="457200" lvl="0" indent="-342900" algn="just" rtl="0">
              <a:lnSpc>
                <a:spcPct val="80000"/>
              </a:lnSpc>
              <a:spcBef>
                <a:spcPts val="1000"/>
              </a:spcBef>
              <a:spcAft>
                <a:spcPts val="0"/>
              </a:spcAft>
              <a:buSzPts val="1800"/>
              <a:buChar char="•"/>
            </a:pPr>
            <a:r>
              <a:rPr lang="de-DE" sz="1400">
                <a:solidFill>
                  <a:srgbClr val="3F3F3F"/>
                </a:solidFill>
                <a:latin typeface="Calibri"/>
                <a:ea typeface="Calibri"/>
                <a:cs typeface="Calibri"/>
                <a:sym typeface="Calibri"/>
              </a:rPr>
              <a:t>Sotsiaalsektor, heaolu ja tervise tegevustes;</a:t>
            </a:r>
            <a:endParaRPr/>
          </a:p>
          <a:p>
            <a:pPr marL="457200" lvl="0" indent="-342900" algn="just" rtl="0">
              <a:lnSpc>
                <a:spcPct val="80000"/>
              </a:lnSpc>
              <a:spcBef>
                <a:spcPts val="1000"/>
              </a:spcBef>
              <a:spcAft>
                <a:spcPts val="0"/>
              </a:spcAft>
              <a:buSzPts val="1800"/>
              <a:buChar char="•"/>
            </a:pPr>
            <a:r>
              <a:rPr lang="de-DE" sz="1400">
                <a:solidFill>
                  <a:srgbClr val="3F3F3F"/>
                </a:solidFill>
                <a:latin typeface="Calibri"/>
                <a:ea typeface="Calibri"/>
                <a:cs typeface="Calibri"/>
                <a:sym typeface="Calibri"/>
              </a:rPr>
              <a:t>Religioossed organisatsioonid;</a:t>
            </a:r>
            <a:endParaRPr/>
          </a:p>
          <a:p>
            <a:pPr marL="457200" lvl="0" indent="-342900" algn="just" rtl="0">
              <a:lnSpc>
                <a:spcPct val="80000"/>
              </a:lnSpc>
              <a:spcBef>
                <a:spcPts val="1000"/>
              </a:spcBef>
              <a:spcAft>
                <a:spcPts val="0"/>
              </a:spcAft>
              <a:buSzPts val="1800"/>
              <a:buChar char="•"/>
            </a:pPr>
            <a:r>
              <a:rPr lang="de-DE" sz="1400">
                <a:solidFill>
                  <a:srgbClr val="3F3F3F"/>
                </a:solidFill>
                <a:latin typeface="Calibri"/>
                <a:ea typeface="Calibri"/>
                <a:cs typeface="Calibri"/>
                <a:sym typeface="Calibri"/>
              </a:rPr>
              <a:t>Kultuur;</a:t>
            </a:r>
            <a:endParaRPr/>
          </a:p>
          <a:p>
            <a:pPr marL="457200" lvl="0" indent="-342900" algn="just" rtl="0">
              <a:lnSpc>
                <a:spcPct val="80000"/>
              </a:lnSpc>
              <a:spcBef>
                <a:spcPts val="1000"/>
              </a:spcBef>
              <a:spcAft>
                <a:spcPts val="0"/>
              </a:spcAft>
              <a:buSzPts val="1800"/>
              <a:buChar char="•"/>
            </a:pPr>
            <a:r>
              <a:rPr lang="de-DE" sz="1400">
                <a:solidFill>
                  <a:srgbClr val="3F3F3F"/>
                </a:solidFill>
                <a:latin typeface="Calibri"/>
                <a:ea typeface="Calibri"/>
                <a:cs typeface="Calibri"/>
                <a:sym typeface="Calibri"/>
              </a:rPr>
              <a:t>Rekreatsioon ja vaba aeg; ja </a:t>
            </a:r>
            <a:endParaRPr/>
          </a:p>
          <a:p>
            <a:pPr marL="457200" lvl="0" indent="-342900" algn="just" rtl="0">
              <a:lnSpc>
                <a:spcPct val="80000"/>
              </a:lnSpc>
              <a:spcBef>
                <a:spcPts val="1000"/>
              </a:spcBef>
              <a:spcAft>
                <a:spcPts val="0"/>
              </a:spcAft>
              <a:buSzPts val="1800"/>
              <a:buChar char="•"/>
            </a:pPr>
            <a:r>
              <a:rPr lang="de-DE" sz="1400">
                <a:solidFill>
                  <a:srgbClr val="3F3F3F"/>
                </a:solidFill>
                <a:latin typeface="Calibri"/>
                <a:ea typeface="Calibri"/>
                <a:cs typeface="Calibri"/>
                <a:sym typeface="Calibri"/>
              </a:rPr>
              <a:t> Haridus, koolitused ja uuringud. </a:t>
            </a:r>
            <a:endParaRPr/>
          </a:p>
        </p:txBody>
      </p:sp>
      <p:pic>
        <p:nvPicPr>
          <p:cNvPr id="262" name="Google Shape;262;p35"/>
          <p:cNvPicPr preferRelativeResize="0"/>
          <p:nvPr/>
        </p:nvPicPr>
        <p:blipFill rotWithShape="1">
          <a:blip r:embed="rId3">
            <a:alphaModFix/>
          </a:blip>
          <a:srcRect/>
          <a:stretch/>
        </p:blipFill>
        <p:spPr>
          <a:xfrm>
            <a:off x="9704832" y="5839431"/>
            <a:ext cx="2427530" cy="712563"/>
          </a:xfrm>
          <a:prstGeom prst="rect">
            <a:avLst/>
          </a:prstGeom>
          <a:noFill/>
          <a:ln>
            <a:noFill/>
          </a:ln>
        </p:spPr>
      </p:pic>
      <p:pic>
        <p:nvPicPr>
          <p:cNvPr id="263" name="Google Shape;263;p35"/>
          <p:cNvPicPr preferRelativeResize="0"/>
          <p:nvPr/>
        </p:nvPicPr>
        <p:blipFill rotWithShape="1">
          <a:blip r:embed="rId3">
            <a:alphaModFix/>
          </a:blip>
          <a:srcRect/>
          <a:stretch/>
        </p:blipFill>
        <p:spPr>
          <a:xfrm>
            <a:off x="9595104" y="5846572"/>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1188720" y="298865"/>
            <a:ext cx="10515600" cy="10220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de-DE"/>
              <a:t>Mida vabatahtlikud teevad?</a:t>
            </a:r>
            <a:endParaRPr/>
          </a:p>
        </p:txBody>
      </p:sp>
      <p:sp>
        <p:nvSpPr>
          <p:cNvPr id="270" name="Google Shape;270;p36"/>
          <p:cNvSpPr txBox="1">
            <a:spLocks noGrp="1"/>
          </p:cNvSpPr>
          <p:nvPr>
            <p:ph type="body" idx="1"/>
          </p:nvPr>
        </p:nvSpPr>
        <p:spPr>
          <a:xfrm>
            <a:off x="1200509" y="1825625"/>
            <a:ext cx="10515600" cy="4351338"/>
          </a:xfrm>
          <a:prstGeom prst="rect">
            <a:avLst/>
          </a:prstGeom>
          <a:noFill/>
          <a:ln>
            <a:noFill/>
          </a:ln>
        </p:spPr>
        <p:txBody>
          <a:bodyPr spcFirstLastPara="1" wrap="square" lIns="91425" tIns="45700" rIns="91425" bIns="45700" anchor="t" anchorCtr="0">
            <a:noAutofit/>
          </a:bodyPr>
          <a:lstStyle/>
          <a:p>
            <a:pPr marL="0" lvl="0" indent="-114300" algn="l" rtl="0">
              <a:lnSpc>
                <a:spcPct val="100000"/>
              </a:lnSpc>
              <a:spcBef>
                <a:spcPts val="0"/>
              </a:spcBef>
              <a:spcAft>
                <a:spcPts val="0"/>
              </a:spcAft>
              <a:buSzPts val="1800"/>
              <a:buFont typeface="Calibri"/>
              <a:buChar char="•"/>
            </a:pPr>
            <a:r>
              <a:rPr lang="de-DE" sz="2200">
                <a:solidFill>
                  <a:srgbClr val="3F3F3F"/>
                </a:solidFill>
                <a:latin typeface="Calibri"/>
                <a:ea typeface="Calibri"/>
                <a:cs typeface="Calibri"/>
                <a:sym typeface="Calibri"/>
              </a:rPr>
              <a:t> Rahade kogumine/ rahadega tegelemine</a:t>
            </a:r>
            <a:endParaRPr/>
          </a:p>
          <a:p>
            <a:pPr marL="0" lvl="0" indent="-114300" algn="l" rtl="0">
              <a:lnSpc>
                <a:spcPct val="100000"/>
              </a:lnSpc>
              <a:spcBef>
                <a:spcPts val="880"/>
              </a:spcBef>
              <a:spcAft>
                <a:spcPts val="0"/>
              </a:spcAft>
              <a:buSzPts val="1800"/>
              <a:buFont typeface="Calibri"/>
              <a:buChar char="•"/>
            </a:pPr>
            <a:r>
              <a:rPr lang="de-DE" sz="2200">
                <a:solidFill>
                  <a:srgbClr val="3F3F3F"/>
                </a:solidFill>
                <a:latin typeface="Calibri"/>
                <a:ea typeface="Calibri"/>
                <a:cs typeface="Calibri"/>
                <a:sym typeface="Calibri"/>
              </a:rPr>
              <a:t> Organiseerimine, ürituste läbiviimisel abistamine</a:t>
            </a:r>
            <a:endParaRPr/>
          </a:p>
          <a:p>
            <a:pPr marL="0" lvl="0" indent="-114300" algn="l" rtl="0">
              <a:lnSpc>
                <a:spcPct val="100000"/>
              </a:lnSpc>
              <a:spcBef>
                <a:spcPts val="880"/>
              </a:spcBef>
              <a:spcAft>
                <a:spcPts val="0"/>
              </a:spcAft>
              <a:buSzPts val="1800"/>
              <a:buFont typeface="Calibri"/>
              <a:buChar char="•"/>
            </a:pPr>
            <a:r>
              <a:rPr lang="de-DE" sz="2200">
                <a:solidFill>
                  <a:srgbClr val="3F3F3F"/>
                </a:solidFill>
                <a:latin typeface="Calibri"/>
                <a:ea typeface="Calibri"/>
                <a:cs typeface="Calibri"/>
                <a:sym typeface="Calibri"/>
              </a:rPr>
              <a:t> Komitee või juhatuse liige</a:t>
            </a:r>
            <a:endParaRPr/>
          </a:p>
          <a:p>
            <a:pPr marL="0" lvl="0" indent="-114300" algn="l" rtl="0">
              <a:lnSpc>
                <a:spcPct val="100000"/>
              </a:lnSpc>
              <a:spcBef>
                <a:spcPts val="880"/>
              </a:spcBef>
              <a:spcAft>
                <a:spcPts val="0"/>
              </a:spcAft>
              <a:buSzPts val="1800"/>
              <a:buFont typeface="Calibri"/>
              <a:buChar char="•"/>
            </a:pPr>
            <a:r>
              <a:rPr lang="de-DE" sz="2200">
                <a:solidFill>
                  <a:srgbClr val="3F3F3F"/>
                </a:solidFill>
                <a:latin typeface="Calibri"/>
                <a:ea typeface="Calibri"/>
                <a:cs typeface="Calibri"/>
                <a:sym typeface="Calibri"/>
              </a:rPr>
              <a:t> Treeneriks olemine</a:t>
            </a:r>
            <a:endParaRPr sz="2200">
              <a:solidFill>
                <a:srgbClr val="3F3F3F"/>
              </a:solidFill>
              <a:latin typeface="Calibri"/>
              <a:ea typeface="Calibri"/>
              <a:cs typeface="Calibri"/>
              <a:sym typeface="Calibri"/>
            </a:endParaRPr>
          </a:p>
          <a:p>
            <a:pPr marL="0" lvl="0" indent="-114300" algn="l" rtl="0">
              <a:lnSpc>
                <a:spcPct val="100000"/>
              </a:lnSpc>
              <a:spcBef>
                <a:spcPts val="880"/>
              </a:spcBef>
              <a:spcAft>
                <a:spcPts val="0"/>
              </a:spcAft>
              <a:buSzPts val="1800"/>
              <a:buFont typeface="Calibri"/>
              <a:buChar char="•"/>
            </a:pPr>
            <a:r>
              <a:rPr lang="de-DE" sz="2200">
                <a:solidFill>
                  <a:srgbClr val="3F3F3F"/>
                </a:solidFill>
                <a:latin typeface="Calibri"/>
                <a:ea typeface="Calibri"/>
                <a:cs typeface="Calibri"/>
                <a:sym typeface="Calibri"/>
              </a:rPr>
              <a:t> Tseremooniate läbiviimine</a:t>
            </a:r>
            <a:endParaRPr/>
          </a:p>
          <a:p>
            <a:pPr marL="0" lvl="0" indent="-114300" algn="l" rtl="0">
              <a:lnSpc>
                <a:spcPct val="100000"/>
              </a:lnSpc>
              <a:spcBef>
                <a:spcPts val="880"/>
              </a:spcBef>
              <a:spcAft>
                <a:spcPts val="0"/>
              </a:spcAft>
              <a:buSzPts val="1800"/>
              <a:buFont typeface="Calibri"/>
              <a:buChar char="•"/>
            </a:pPr>
            <a:r>
              <a:rPr lang="de-DE" sz="2200">
                <a:solidFill>
                  <a:srgbClr val="3F3F3F"/>
                </a:solidFill>
                <a:latin typeface="Calibri"/>
                <a:ea typeface="Calibri"/>
                <a:cs typeface="Calibri"/>
                <a:sym typeface="Calibri"/>
              </a:rPr>
              <a:t> punktide näitaja/aja mõõtja</a:t>
            </a:r>
            <a:endParaRPr/>
          </a:p>
          <a:p>
            <a:pPr marL="0" lvl="0" indent="-114300" algn="l" rtl="0">
              <a:lnSpc>
                <a:spcPct val="100000"/>
              </a:lnSpc>
              <a:spcBef>
                <a:spcPts val="880"/>
              </a:spcBef>
              <a:spcAft>
                <a:spcPts val="0"/>
              </a:spcAft>
              <a:buSzPts val="1800"/>
              <a:buFont typeface="Calibri"/>
              <a:buChar char="•"/>
            </a:pPr>
            <a:r>
              <a:rPr lang="de-DE" sz="2200">
                <a:solidFill>
                  <a:srgbClr val="3F3F3F"/>
                </a:solidFill>
                <a:latin typeface="Calibri"/>
                <a:ea typeface="Calibri"/>
                <a:cs typeface="Calibri"/>
                <a:sym typeface="Calibri"/>
              </a:rPr>
              <a:t> esmaabi/ meditsiinilised teenused</a:t>
            </a:r>
            <a:endParaRPr/>
          </a:p>
          <a:p>
            <a:pPr marL="0" lvl="0" indent="-114300" algn="l" rtl="0">
              <a:lnSpc>
                <a:spcPct val="100000"/>
              </a:lnSpc>
              <a:spcBef>
                <a:spcPts val="880"/>
              </a:spcBef>
              <a:spcAft>
                <a:spcPts val="0"/>
              </a:spcAft>
              <a:buSzPts val="1800"/>
              <a:buFont typeface="Calibri"/>
              <a:buChar char="•"/>
            </a:pPr>
            <a:r>
              <a:rPr lang="de-DE" sz="2200">
                <a:solidFill>
                  <a:srgbClr val="3F3F3F"/>
                </a:solidFill>
                <a:latin typeface="Calibri"/>
                <a:ea typeface="Calibri"/>
                <a:cs typeface="Calibri"/>
                <a:sym typeface="Calibri"/>
              </a:rPr>
              <a:t> http://www.youtube.com/watch?v=2pSqAQLG-ic</a:t>
            </a:r>
            <a:endParaRPr/>
          </a:p>
          <a:p>
            <a:pPr marL="0" lvl="0" indent="0" algn="l" rtl="0">
              <a:lnSpc>
                <a:spcPct val="100000"/>
              </a:lnSpc>
              <a:spcBef>
                <a:spcPts val="880"/>
              </a:spcBef>
              <a:spcAft>
                <a:spcPts val="0"/>
              </a:spcAft>
              <a:buSzPts val="1800"/>
              <a:buFont typeface="Arial"/>
              <a:buNone/>
            </a:pPr>
            <a:endParaRPr sz="2200">
              <a:solidFill>
                <a:srgbClr val="3F3F3F"/>
              </a:solidFill>
              <a:latin typeface="Calibri"/>
              <a:ea typeface="Calibri"/>
              <a:cs typeface="Calibri"/>
              <a:sym typeface="Calibri"/>
            </a:endParaRPr>
          </a:p>
          <a:p>
            <a:pPr marL="0" lvl="0" indent="0" algn="l" rtl="0">
              <a:lnSpc>
                <a:spcPct val="100000"/>
              </a:lnSpc>
              <a:spcBef>
                <a:spcPts val="880"/>
              </a:spcBef>
              <a:spcAft>
                <a:spcPts val="0"/>
              </a:spcAft>
              <a:buSzPts val="1800"/>
              <a:buNone/>
            </a:pPr>
            <a:endParaRPr sz="2200">
              <a:solidFill>
                <a:srgbClr val="3F3F3F"/>
              </a:solidFill>
              <a:latin typeface="Calibri"/>
              <a:ea typeface="Calibri"/>
              <a:cs typeface="Calibri"/>
              <a:sym typeface="Calibri"/>
            </a:endParaRPr>
          </a:p>
          <a:p>
            <a:pPr marL="0" lvl="0" indent="0" algn="l" rtl="0">
              <a:lnSpc>
                <a:spcPct val="100000"/>
              </a:lnSpc>
              <a:spcBef>
                <a:spcPts val="0"/>
              </a:spcBef>
              <a:spcAft>
                <a:spcPts val="0"/>
              </a:spcAft>
              <a:buSzPts val="1800"/>
              <a:buNone/>
            </a:pPr>
            <a:endParaRPr sz="2200">
              <a:solidFill>
                <a:srgbClr val="3F3F3F"/>
              </a:solidFill>
              <a:latin typeface="Calibri"/>
              <a:ea typeface="Calibri"/>
              <a:cs typeface="Calibri"/>
              <a:sym typeface="Calibri"/>
            </a:endParaRPr>
          </a:p>
          <a:p>
            <a:pPr marL="457200" lvl="0" indent="-342900" algn="l" rtl="0">
              <a:lnSpc>
                <a:spcPct val="100000"/>
              </a:lnSpc>
              <a:spcBef>
                <a:spcPts val="0"/>
              </a:spcBef>
              <a:spcAft>
                <a:spcPts val="0"/>
              </a:spcAft>
              <a:buSzPts val="1800"/>
              <a:buFont typeface="Arial"/>
              <a:buNone/>
            </a:pPr>
            <a:r>
              <a:rPr lang="de-DE" sz="2200">
                <a:solidFill>
                  <a:srgbClr val="3F3F3F"/>
                </a:solidFill>
                <a:latin typeface="Calibri"/>
                <a:ea typeface="Calibri"/>
                <a:cs typeface="Calibri"/>
                <a:sym typeface="Calibri"/>
              </a:rPr>
              <a:t> </a:t>
            </a:r>
            <a:endParaRPr/>
          </a:p>
          <a:p>
            <a:pPr marL="457200" lvl="0" indent="-228600" algn="l" rtl="0">
              <a:lnSpc>
                <a:spcPct val="100000"/>
              </a:lnSpc>
              <a:spcBef>
                <a:spcPts val="0"/>
              </a:spcBef>
              <a:spcAft>
                <a:spcPts val="0"/>
              </a:spcAft>
              <a:buSzPts val="1800"/>
              <a:buNone/>
            </a:pPr>
            <a:endParaRPr sz="2200">
              <a:solidFill>
                <a:srgbClr val="3F3F3F"/>
              </a:solidFill>
              <a:latin typeface="Calibri"/>
              <a:ea typeface="Calibri"/>
              <a:cs typeface="Calibri"/>
              <a:sym typeface="Calibri"/>
            </a:endParaRPr>
          </a:p>
        </p:txBody>
      </p:sp>
      <p:pic>
        <p:nvPicPr>
          <p:cNvPr id="271" name="Google Shape;271;p36"/>
          <p:cNvPicPr preferRelativeResize="0"/>
          <p:nvPr/>
        </p:nvPicPr>
        <p:blipFill rotWithShape="1">
          <a:blip r:embed="rId3">
            <a:alphaModFix/>
          </a:blip>
          <a:srcRect b="-2"/>
          <a:stretch/>
        </p:blipFill>
        <p:spPr>
          <a:xfrm>
            <a:off x="8273019" y="0"/>
            <a:ext cx="3918981" cy="4257197"/>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pic>
        <p:nvPicPr>
          <p:cNvPr id="272" name="Google Shape;272;p36"/>
          <p:cNvPicPr preferRelativeResize="0"/>
          <p:nvPr/>
        </p:nvPicPr>
        <p:blipFill rotWithShape="1">
          <a:blip r:embed="rId4">
            <a:alphaModFix/>
          </a:blip>
          <a:srcRect/>
          <a:stretch/>
        </p:blipFill>
        <p:spPr>
          <a:xfrm>
            <a:off x="9526525" y="5846572"/>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7"/>
          <p:cNvSpPr txBox="1">
            <a:spLocks noGrp="1"/>
          </p:cNvSpPr>
          <p:nvPr>
            <p:ph type="title"/>
          </p:nvPr>
        </p:nvSpPr>
        <p:spPr>
          <a:xfrm>
            <a:off x="1188720" y="298865"/>
            <a:ext cx="10515600" cy="10220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de-DE"/>
              <a:t>Vabatahtlikus spordis</a:t>
            </a:r>
            <a:endParaRPr/>
          </a:p>
        </p:txBody>
      </p:sp>
      <p:pic>
        <p:nvPicPr>
          <p:cNvPr id="279" name="Google Shape;279;p37"/>
          <p:cNvPicPr preferRelativeResize="0">
            <a:picLocks noGrp="1"/>
          </p:cNvPicPr>
          <p:nvPr>
            <p:ph type="body" idx="1"/>
          </p:nvPr>
        </p:nvPicPr>
        <p:blipFill rotWithShape="1">
          <a:blip r:embed="rId3">
            <a:alphaModFix/>
          </a:blip>
          <a:srcRect/>
          <a:stretch/>
        </p:blipFill>
        <p:spPr>
          <a:xfrm>
            <a:off x="1641773" y="1236465"/>
            <a:ext cx="8908453" cy="4385069"/>
          </a:xfrm>
          <a:prstGeom prst="rect">
            <a:avLst/>
          </a:prstGeom>
          <a:noFill/>
          <a:ln>
            <a:noFill/>
          </a:ln>
        </p:spPr>
      </p:pic>
      <p:pic>
        <p:nvPicPr>
          <p:cNvPr id="280" name="Google Shape;280;p37"/>
          <p:cNvPicPr preferRelativeResize="0"/>
          <p:nvPr/>
        </p:nvPicPr>
        <p:blipFill rotWithShape="1">
          <a:blip r:embed="rId4">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de-DE"/>
              <a:t>Kes teeb vabatahtlikku tööd ja miks?</a:t>
            </a:r>
            <a:endParaRPr/>
          </a:p>
        </p:txBody>
      </p:sp>
      <p:sp>
        <p:nvSpPr>
          <p:cNvPr id="287" name="Google Shape;287;p38"/>
          <p:cNvSpPr txBox="1">
            <a:spLocks noGrp="1"/>
          </p:cNvSpPr>
          <p:nvPr>
            <p:ph type="body" idx="1"/>
          </p:nvPr>
        </p:nvSpPr>
        <p:spPr>
          <a:xfrm>
            <a:off x="0" y="1690688"/>
            <a:ext cx="7000407" cy="4525963"/>
          </a:xfrm>
          <a:prstGeom prst="rect">
            <a:avLst/>
          </a:prstGeom>
          <a:noFill/>
          <a:ln>
            <a:noFill/>
          </a:ln>
        </p:spPr>
        <p:txBody>
          <a:bodyPr spcFirstLastPara="1" wrap="square" lIns="91425" tIns="45700" rIns="91425" bIns="45700" anchor="t" anchorCtr="0">
            <a:normAutofit/>
          </a:bodyPr>
          <a:lstStyle/>
          <a:p>
            <a:pPr marL="914400" lvl="2" indent="0" algn="l" rtl="0">
              <a:lnSpc>
                <a:spcPct val="90000"/>
              </a:lnSpc>
              <a:spcBef>
                <a:spcPts val="500"/>
              </a:spcBef>
              <a:spcAft>
                <a:spcPts val="0"/>
              </a:spcAft>
              <a:buSzPts val="1800"/>
              <a:buNone/>
            </a:pPr>
            <a:r>
              <a:rPr lang="de-DE" b="1">
                <a:solidFill>
                  <a:srgbClr val="3F3F3F"/>
                </a:solidFill>
              </a:rPr>
              <a:t>Kanadas</a:t>
            </a:r>
            <a:r>
              <a:rPr lang="de-DE" b="1">
                <a:solidFill>
                  <a:srgbClr val="3F3F3F"/>
                </a:solidFill>
                <a:latin typeface="Calibri"/>
                <a:ea typeface="Calibri"/>
                <a:cs typeface="Calibri"/>
                <a:sym typeface="Calibri"/>
              </a:rPr>
              <a:t> </a:t>
            </a:r>
            <a:r>
              <a:rPr lang="de-DE" b="1">
                <a:solidFill>
                  <a:srgbClr val="3F3F3F"/>
                </a:solidFill>
              </a:rPr>
              <a:t>ja Inglismaal</a:t>
            </a:r>
            <a:r>
              <a:rPr lang="de-DE" b="1">
                <a:solidFill>
                  <a:srgbClr val="3F3F3F"/>
                </a:solidFill>
                <a:latin typeface="Calibri"/>
                <a:ea typeface="Calibri"/>
                <a:cs typeface="Calibri"/>
                <a:sym typeface="Calibri"/>
              </a:rPr>
              <a:t>:</a:t>
            </a:r>
            <a:endParaRPr/>
          </a:p>
          <a:p>
            <a:pPr marL="914400" lvl="2" indent="0" algn="l" rtl="0">
              <a:lnSpc>
                <a:spcPct val="90000"/>
              </a:lnSpc>
              <a:spcBef>
                <a:spcPts val="500"/>
              </a:spcBef>
              <a:spcAft>
                <a:spcPts val="0"/>
              </a:spcAft>
              <a:buSzPts val="1800"/>
              <a:buNone/>
            </a:pPr>
            <a:r>
              <a:rPr lang="de-DE">
                <a:solidFill>
                  <a:srgbClr val="3F3F3F"/>
                </a:solidFill>
                <a:latin typeface="Calibri"/>
                <a:ea typeface="Calibri"/>
                <a:cs typeface="Calibri"/>
                <a:sym typeface="Calibri"/>
              </a:rPr>
              <a:t>-</a:t>
            </a:r>
            <a:r>
              <a:rPr lang="de-DE">
                <a:solidFill>
                  <a:srgbClr val="3F3F3F"/>
                </a:solidFill>
              </a:rPr>
              <a:t>Noored</a:t>
            </a:r>
            <a:r>
              <a:rPr lang="de-DE">
                <a:solidFill>
                  <a:srgbClr val="3F3F3F"/>
                </a:solidFill>
                <a:latin typeface="Calibri"/>
                <a:ea typeface="Calibri"/>
                <a:cs typeface="Calibri"/>
                <a:sym typeface="Calibri"/>
              </a:rPr>
              <a:t>; </a:t>
            </a:r>
            <a:endParaRPr/>
          </a:p>
          <a:p>
            <a:pPr marL="1371600" lvl="2" indent="-342900" algn="l" rtl="0">
              <a:lnSpc>
                <a:spcPct val="90000"/>
              </a:lnSpc>
              <a:spcBef>
                <a:spcPts val="500"/>
              </a:spcBef>
              <a:spcAft>
                <a:spcPts val="0"/>
              </a:spcAft>
              <a:buSzPts val="1800"/>
              <a:buFont typeface="Calibri"/>
              <a:buChar char="-"/>
            </a:pPr>
            <a:r>
              <a:rPr lang="de-DE">
                <a:solidFill>
                  <a:srgbClr val="3F3F3F"/>
                </a:solidFill>
              </a:rPr>
              <a:t>kõrgem sissetulek</a:t>
            </a:r>
            <a:r>
              <a:rPr lang="de-DE">
                <a:solidFill>
                  <a:srgbClr val="3F3F3F"/>
                </a:solidFill>
                <a:latin typeface="Calibri"/>
                <a:ea typeface="Calibri"/>
                <a:cs typeface="Calibri"/>
                <a:sym typeface="Calibri"/>
              </a:rPr>
              <a:t>/</a:t>
            </a:r>
            <a:r>
              <a:rPr lang="de-DE">
                <a:solidFill>
                  <a:srgbClr val="3F3F3F"/>
                </a:solidFill>
              </a:rPr>
              <a:t> täiskohaga töö</a:t>
            </a:r>
            <a:endParaRPr/>
          </a:p>
          <a:p>
            <a:pPr marL="1371600" lvl="2" indent="-342900" algn="l" rtl="0">
              <a:lnSpc>
                <a:spcPct val="90000"/>
              </a:lnSpc>
              <a:spcBef>
                <a:spcPts val="500"/>
              </a:spcBef>
              <a:spcAft>
                <a:spcPts val="0"/>
              </a:spcAft>
              <a:buSzPts val="1800"/>
              <a:buFont typeface="Calibri"/>
              <a:buChar char="-"/>
            </a:pPr>
            <a:r>
              <a:rPr lang="de-DE">
                <a:solidFill>
                  <a:srgbClr val="3F3F3F"/>
                </a:solidFill>
              </a:rPr>
              <a:t>väikeste lastega</a:t>
            </a:r>
            <a:endParaRPr/>
          </a:p>
          <a:p>
            <a:pPr marL="1371600" lvl="2" indent="-342900" algn="l" rtl="0">
              <a:lnSpc>
                <a:spcPct val="90000"/>
              </a:lnSpc>
              <a:spcBef>
                <a:spcPts val="500"/>
              </a:spcBef>
              <a:spcAft>
                <a:spcPts val="0"/>
              </a:spcAft>
              <a:buSzPts val="1800"/>
              <a:buFont typeface="Calibri"/>
              <a:buChar char="-"/>
            </a:pPr>
            <a:r>
              <a:rPr lang="de-DE">
                <a:solidFill>
                  <a:srgbClr val="3F3F3F"/>
                </a:solidFill>
              </a:rPr>
              <a:t>mehed</a:t>
            </a:r>
            <a:r>
              <a:rPr lang="de-DE">
                <a:solidFill>
                  <a:srgbClr val="3F3F3F"/>
                </a:solidFill>
                <a:latin typeface="Calibri"/>
                <a:ea typeface="Calibri"/>
                <a:cs typeface="Calibri"/>
                <a:sym typeface="Calibri"/>
              </a:rPr>
              <a:t> (</a:t>
            </a:r>
            <a:r>
              <a:rPr lang="de-DE">
                <a:solidFill>
                  <a:srgbClr val="3F3F3F"/>
                </a:solidFill>
              </a:rPr>
              <a:t>kaks kolmandikku</a:t>
            </a:r>
            <a:r>
              <a:rPr lang="de-DE">
                <a:solidFill>
                  <a:srgbClr val="3F3F3F"/>
                </a:solidFill>
                <a:latin typeface="Calibri"/>
                <a:ea typeface="Calibri"/>
                <a:cs typeface="Calibri"/>
                <a:sym typeface="Calibri"/>
              </a:rPr>
              <a:t>)</a:t>
            </a:r>
            <a:endParaRPr/>
          </a:p>
          <a:p>
            <a:pPr marL="1371600" lvl="2" indent="-342900" algn="l" rtl="0">
              <a:lnSpc>
                <a:spcPct val="90000"/>
              </a:lnSpc>
              <a:spcBef>
                <a:spcPts val="500"/>
              </a:spcBef>
              <a:spcAft>
                <a:spcPts val="0"/>
              </a:spcAft>
              <a:buSzPts val="1800"/>
              <a:buFont typeface="Calibri"/>
              <a:buChar char="-"/>
            </a:pPr>
            <a:r>
              <a:rPr lang="de-DE">
                <a:solidFill>
                  <a:srgbClr val="3F3F3F"/>
                </a:solidFill>
              </a:rPr>
              <a:t>üle keskmise haridustase</a:t>
            </a:r>
            <a:r>
              <a:rPr lang="de-DE">
                <a:solidFill>
                  <a:srgbClr val="3F3F3F"/>
                </a:solidFill>
                <a:latin typeface="Calibri"/>
                <a:ea typeface="Calibri"/>
                <a:cs typeface="Calibri"/>
                <a:sym typeface="Calibri"/>
              </a:rPr>
              <a:t>.</a:t>
            </a:r>
            <a:endParaRPr/>
          </a:p>
        </p:txBody>
      </p:sp>
      <p:pic>
        <p:nvPicPr>
          <p:cNvPr id="288" name="Google Shape;288;p38"/>
          <p:cNvPicPr preferRelativeResize="0"/>
          <p:nvPr/>
        </p:nvPicPr>
        <p:blipFill rotWithShape="1">
          <a:blip r:embed="rId3">
            <a:alphaModFix/>
          </a:blip>
          <a:srcRect/>
          <a:stretch/>
        </p:blipFill>
        <p:spPr>
          <a:xfrm rot="5400000">
            <a:off x="7441381" y="730805"/>
            <a:ext cx="4104850" cy="5396389"/>
          </a:xfrm>
          <a:prstGeom prst="rect">
            <a:avLst/>
          </a:prstGeom>
          <a:noFill/>
          <a:ln>
            <a:noFill/>
          </a:ln>
        </p:spPr>
      </p:pic>
      <p:pic>
        <p:nvPicPr>
          <p:cNvPr id="289" name="Google Shape;289;p38"/>
          <p:cNvPicPr preferRelativeResize="0"/>
          <p:nvPr/>
        </p:nvPicPr>
        <p:blipFill rotWithShape="1">
          <a:blip r:embed="rId4">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a:spLocks noGrp="1"/>
          </p:cNvSpPr>
          <p:nvPr>
            <p:ph type="title"/>
          </p:nvPr>
        </p:nvSpPr>
        <p:spPr>
          <a:xfrm>
            <a:off x="5276537" y="957262"/>
            <a:ext cx="60774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800"/>
              <a:buNone/>
            </a:pPr>
            <a:r>
              <a:rPr lang="de-DE"/>
              <a:t>Kes teeb vabatahtlikku tööd ja miks?</a:t>
            </a:r>
            <a:br>
              <a:rPr lang="de-DE" sz="3600"/>
            </a:br>
            <a:r>
              <a:rPr lang="de-DE" sz="1979"/>
              <a:t>Schulz et al ( 2011)</a:t>
            </a:r>
            <a:br>
              <a:rPr lang="de-DE" sz="3600"/>
            </a:br>
            <a:endParaRPr sz="3600"/>
          </a:p>
        </p:txBody>
      </p:sp>
      <p:sp>
        <p:nvSpPr>
          <p:cNvPr id="296" name="Google Shape;296;p39"/>
          <p:cNvSpPr txBox="1">
            <a:spLocks noGrp="1"/>
          </p:cNvSpPr>
          <p:nvPr>
            <p:ph type="body" idx="1"/>
          </p:nvPr>
        </p:nvSpPr>
        <p:spPr>
          <a:xfrm>
            <a:off x="4826825" y="2359025"/>
            <a:ext cx="6527100" cy="2884200"/>
          </a:xfrm>
          <a:prstGeom prst="rect">
            <a:avLst/>
          </a:prstGeom>
          <a:noFill/>
          <a:ln>
            <a:noFill/>
          </a:ln>
        </p:spPr>
        <p:txBody>
          <a:bodyPr spcFirstLastPara="1" wrap="square" lIns="91425" tIns="45700" rIns="91425" bIns="45700" anchor="t" anchorCtr="0">
            <a:normAutofit/>
          </a:bodyPr>
          <a:lstStyle/>
          <a:p>
            <a:pPr marL="914400" lvl="1" indent="-342900" algn="l" rtl="0">
              <a:lnSpc>
                <a:spcPct val="150000"/>
              </a:lnSpc>
              <a:spcBef>
                <a:spcPts val="500"/>
              </a:spcBef>
              <a:spcAft>
                <a:spcPts val="0"/>
              </a:spcAft>
              <a:buSzPts val="1800"/>
              <a:buChar char="•"/>
            </a:pPr>
            <a:r>
              <a:rPr lang="de-DE" b="1">
                <a:solidFill>
                  <a:srgbClr val="3F3F3F"/>
                </a:solidFill>
              </a:rPr>
              <a:t>Tasustamata töö või teenus</a:t>
            </a:r>
            <a:r>
              <a:rPr lang="de-DE" b="1">
                <a:solidFill>
                  <a:srgbClr val="3F3F3F"/>
                </a:solidFill>
                <a:latin typeface="Calibri"/>
                <a:ea typeface="Calibri"/>
                <a:cs typeface="Calibri"/>
                <a:sym typeface="Calibri"/>
              </a:rPr>
              <a:t>:</a:t>
            </a:r>
            <a:endParaRPr>
              <a:solidFill>
                <a:srgbClr val="3F3F3F"/>
              </a:solidFill>
              <a:latin typeface="Calibri"/>
              <a:ea typeface="Calibri"/>
              <a:cs typeface="Calibri"/>
              <a:sym typeface="Calibri"/>
            </a:endParaRPr>
          </a:p>
          <a:p>
            <a:pPr marL="914400" lvl="1" indent="-342900" algn="l" rtl="0">
              <a:lnSpc>
                <a:spcPct val="150000"/>
              </a:lnSpc>
              <a:spcBef>
                <a:spcPts val="500"/>
              </a:spcBef>
              <a:spcAft>
                <a:spcPts val="0"/>
              </a:spcAft>
              <a:buSzPts val="1800"/>
              <a:buChar char="•"/>
            </a:pPr>
            <a:r>
              <a:rPr lang="de-DE" b="1">
                <a:solidFill>
                  <a:srgbClr val="3F3F3F"/>
                </a:solidFill>
                <a:latin typeface="Calibri"/>
                <a:ea typeface="Calibri"/>
                <a:cs typeface="Calibri"/>
                <a:sym typeface="Calibri"/>
              </a:rPr>
              <a:t>A</a:t>
            </a:r>
            <a:r>
              <a:rPr lang="de-DE" b="1">
                <a:solidFill>
                  <a:srgbClr val="3F3F3F"/>
                </a:solidFill>
              </a:rPr>
              <a:t>ktivism </a:t>
            </a:r>
            <a:endParaRPr>
              <a:solidFill>
                <a:srgbClr val="3F3F3F"/>
              </a:solidFill>
              <a:latin typeface="Calibri"/>
              <a:ea typeface="Calibri"/>
              <a:cs typeface="Calibri"/>
              <a:sym typeface="Calibri"/>
            </a:endParaRPr>
          </a:p>
          <a:p>
            <a:pPr marL="914400" lvl="1" indent="-342900" algn="l" rtl="0">
              <a:lnSpc>
                <a:spcPct val="150000"/>
              </a:lnSpc>
              <a:spcBef>
                <a:spcPts val="500"/>
              </a:spcBef>
              <a:spcAft>
                <a:spcPts val="0"/>
              </a:spcAft>
              <a:buSzPts val="1800"/>
              <a:buChar char="•"/>
            </a:pPr>
            <a:r>
              <a:rPr lang="de-DE" b="1">
                <a:solidFill>
                  <a:srgbClr val="3F3F3F"/>
                </a:solidFill>
              </a:rPr>
              <a:t>Tõsine huvitegevus</a:t>
            </a:r>
            <a:r>
              <a:rPr lang="de-DE" b="1">
                <a:solidFill>
                  <a:srgbClr val="3F3F3F"/>
                </a:solidFill>
                <a:latin typeface="Calibri"/>
                <a:ea typeface="Calibri"/>
                <a:cs typeface="Calibri"/>
                <a:sym typeface="Calibri"/>
              </a:rPr>
              <a:t> </a:t>
            </a:r>
            <a:endParaRPr/>
          </a:p>
        </p:txBody>
      </p:sp>
      <p:pic>
        <p:nvPicPr>
          <p:cNvPr id="297" name="Google Shape;297;p39"/>
          <p:cNvPicPr preferRelativeResize="0"/>
          <p:nvPr/>
        </p:nvPicPr>
        <p:blipFill rotWithShape="1">
          <a:blip r:embed="rId3">
            <a:alphaModFix/>
          </a:blip>
          <a:srcRect/>
          <a:stretch/>
        </p:blipFill>
        <p:spPr>
          <a:xfrm>
            <a:off x="838200" y="10"/>
            <a:ext cx="4175233" cy="6176953"/>
          </a:xfrm>
          <a:prstGeom prst="rect">
            <a:avLst/>
          </a:prstGeom>
          <a:noFill/>
          <a:ln>
            <a:noFill/>
          </a:ln>
        </p:spPr>
      </p:pic>
      <p:pic>
        <p:nvPicPr>
          <p:cNvPr id="298" name="Google Shape;298;p39"/>
          <p:cNvPicPr preferRelativeResize="0"/>
          <p:nvPr/>
        </p:nvPicPr>
        <p:blipFill rotWithShape="1">
          <a:blip r:embed="rId4">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txBox="1">
            <a:spLocks noGrp="1"/>
          </p:cNvSpPr>
          <p:nvPr>
            <p:ph type="title"/>
          </p:nvPr>
        </p:nvSpPr>
        <p:spPr>
          <a:xfrm>
            <a:off x="1188720" y="298865"/>
            <a:ext cx="10515600" cy="10220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de-DE"/>
              <a:t>Vabatahtlikkuse tüübid</a:t>
            </a:r>
            <a:endParaRPr/>
          </a:p>
        </p:txBody>
      </p:sp>
      <p:sp>
        <p:nvSpPr>
          <p:cNvPr id="305" name="Google Shape;305;p40"/>
          <p:cNvSpPr txBox="1">
            <a:spLocks noGrp="1"/>
          </p:cNvSpPr>
          <p:nvPr>
            <p:ph type="body" idx="1"/>
          </p:nvPr>
        </p:nvSpPr>
        <p:spPr>
          <a:xfrm>
            <a:off x="1200509"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1000"/>
              </a:spcBef>
              <a:spcAft>
                <a:spcPts val="0"/>
              </a:spcAft>
              <a:buSzPts val="1800"/>
              <a:buNone/>
            </a:pPr>
            <a:r>
              <a:rPr lang="de-DE" b="1">
                <a:solidFill>
                  <a:srgbClr val="287D26"/>
                </a:solidFill>
                <a:latin typeface="Calibri"/>
                <a:ea typeface="Calibri"/>
                <a:cs typeface="Calibri"/>
                <a:sym typeface="Calibri"/>
              </a:rPr>
              <a:t>Spordialaliidud ja klubid (Inglismaal):</a:t>
            </a:r>
            <a:endParaRPr/>
          </a:p>
          <a:p>
            <a:pPr marL="0" lvl="0" indent="0" algn="l" rtl="0">
              <a:lnSpc>
                <a:spcPct val="80000"/>
              </a:lnSpc>
              <a:spcBef>
                <a:spcPts val="1000"/>
              </a:spcBef>
              <a:spcAft>
                <a:spcPts val="0"/>
              </a:spcAft>
              <a:buSzPts val="1800"/>
              <a:buNone/>
            </a:pPr>
            <a:r>
              <a:rPr lang="de-DE">
                <a:solidFill>
                  <a:srgbClr val="3F3F3F"/>
                </a:solidFill>
                <a:latin typeface="Calibri"/>
                <a:ea typeface="Calibri"/>
                <a:cs typeface="Calibri"/>
                <a:sym typeface="Calibri"/>
              </a:rPr>
              <a:t>100.000 spordiklubi Inglismaal</a:t>
            </a:r>
            <a:endParaRPr/>
          </a:p>
          <a:p>
            <a:pPr marL="0" lvl="0" indent="0" algn="l" rtl="0">
              <a:lnSpc>
                <a:spcPct val="80000"/>
              </a:lnSpc>
              <a:spcBef>
                <a:spcPts val="1000"/>
              </a:spcBef>
              <a:spcAft>
                <a:spcPts val="0"/>
              </a:spcAft>
              <a:buSzPts val="1800"/>
              <a:buNone/>
            </a:pPr>
            <a:r>
              <a:rPr lang="de-DE">
                <a:solidFill>
                  <a:srgbClr val="3F3F3F"/>
                </a:solidFill>
                <a:latin typeface="Calibri"/>
                <a:ea typeface="Calibri"/>
                <a:cs typeface="Calibri"/>
                <a:sym typeface="Calibri"/>
              </a:rPr>
              <a:t>37% vabatahtlikke tuleb 3-lt spordialalt (Rugbi, kriket ja ... ?)</a:t>
            </a:r>
            <a:endParaRPr/>
          </a:p>
          <a:p>
            <a:pPr marL="0" lvl="0" indent="0" algn="l" rtl="0">
              <a:lnSpc>
                <a:spcPct val="80000"/>
              </a:lnSpc>
              <a:spcBef>
                <a:spcPts val="1000"/>
              </a:spcBef>
              <a:spcAft>
                <a:spcPts val="0"/>
              </a:spcAft>
              <a:buSzPts val="1800"/>
              <a:buNone/>
            </a:pPr>
            <a:endParaRPr>
              <a:solidFill>
                <a:srgbClr val="3F3F3F"/>
              </a:solidFill>
              <a:latin typeface="Calibri"/>
              <a:ea typeface="Calibri"/>
              <a:cs typeface="Calibri"/>
              <a:sym typeface="Calibri"/>
            </a:endParaRPr>
          </a:p>
          <a:p>
            <a:pPr marL="0" lvl="0" indent="0" algn="l" rtl="0">
              <a:lnSpc>
                <a:spcPct val="80000"/>
              </a:lnSpc>
              <a:spcBef>
                <a:spcPts val="1000"/>
              </a:spcBef>
              <a:spcAft>
                <a:spcPts val="0"/>
              </a:spcAft>
              <a:buSzPts val="1800"/>
              <a:buNone/>
            </a:pPr>
            <a:r>
              <a:rPr lang="de-DE" b="1">
                <a:solidFill>
                  <a:srgbClr val="287D26"/>
                </a:solidFill>
                <a:latin typeface="Calibri"/>
                <a:ea typeface="Calibri"/>
                <a:cs typeface="Calibri"/>
                <a:sym typeface="Calibri"/>
              </a:rPr>
              <a:t>Mida me näeme siin?</a:t>
            </a:r>
            <a:endParaRPr/>
          </a:p>
          <a:p>
            <a:pPr marL="0" lvl="0" indent="0" algn="l" rtl="0">
              <a:lnSpc>
                <a:spcPct val="80000"/>
              </a:lnSpc>
              <a:spcBef>
                <a:spcPts val="1000"/>
              </a:spcBef>
              <a:spcAft>
                <a:spcPts val="0"/>
              </a:spcAft>
              <a:buSzPts val="1800"/>
              <a:buNone/>
            </a:pPr>
            <a:r>
              <a:rPr lang="de-DE">
                <a:solidFill>
                  <a:srgbClr val="3F3F3F"/>
                </a:solidFill>
                <a:latin typeface="Calibri"/>
                <a:ea typeface="Calibri"/>
                <a:cs typeface="Calibri"/>
                <a:sym typeface="Calibri"/>
              </a:rPr>
              <a:t>Spordiala olemus sageli mõjutab vabatahtlike arvu vajadust (nt. jalgpall – squash)</a:t>
            </a:r>
            <a:endParaRPr/>
          </a:p>
          <a:p>
            <a:pPr marL="457200" lvl="0" indent="-228600" algn="l" rtl="0">
              <a:lnSpc>
                <a:spcPct val="80000"/>
              </a:lnSpc>
              <a:spcBef>
                <a:spcPts val="1000"/>
              </a:spcBef>
              <a:spcAft>
                <a:spcPts val="0"/>
              </a:spcAft>
              <a:buSzPts val="1800"/>
              <a:buNone/>
            </a:pPr>
            <a:endParaRPr>
              <a:solidFill>
                <a:srgbClr val="3F3F3F"/>
              </a:solidFill>
              <a:latin typeface="Calibri"/>
              <a:ea typeface="Calibri"/>
              <a:cs typeface="Calibri"/>
              <a:sym typeface="Calibri"/>
            </a:endParaRPr>
          </a:p>
        </p:txBody>
      </p:sp>
      <p:pic>
        <p:nvPicPr>
          <p:cNvPr id="306" name="Google Shape;306;p40"/>
          <p:cNvPicPr preferRelativeResize="0"/>
          <p:nvPr/>
        </p:nvPicPr>
        <p:blipFill rotWithShape="1">
          <a:blip r:embed="rId3">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1"/>
          <p:cNvSpPr txBox="1">
            <a:spLocks noGrp="1"/>
          </p:cNvSpPr>
          <p:nvPr>
            <p:ph type="title"/>
          </p:nvPr>
        </p:nvSpPr>
        <p:spPr>
          <a:xfrm>
            <a:off x="1188720" y="298865"/>
            <a:ext cx="10515600" cy="10220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D944B"/>
              </a:buClr>
              <a:buSzPts val="1800"/>
              <a:buNone/>
            </a:pPr>
            <a:r>
              <a:rPr lang="de-DE"/>
              <a:t>Vabatahtlikkuse tüübid – Suured üritused (Inglismaa)</a:t>
            </a:r>
            <a:endParaRPr/>
          </a:p>
        </p:txBody>
      </p:sp>
      <p:sp>
        <p:nvSpPr>
          <p:cNvPr id="313" name="Google Shape;313;p41"/>
          <p:cNvSpPr txBox="1">
            <a:spLocks noGrp="1"/>
          </p:cNvSpPr>
          <p:nvPr>
            <p:ph type="body" idx="1"/>
          </p:nvPr>
        </p:nvSpPr>
        <p:spPr>
          <a:xfrm>
            <a:off x="1200509"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de-DE" sz="2400">
                <a:solidFill>
                  <a:srgbClr val="3F3F3F"/>
                </a:solidFill>
                <a:latin typeface="Calibri"/>
                <a:ea typeface="Calibri"/>
                <a:cs typeface="Calibri"/>
                <a:sym typeface="Calibri"/>
              </a:rPr>
              <a:t>Üritustel vabatahtlikuks olemine on väga intensiivne, sageli on rohkem vabatahtlikke kui võistlejaid (Ujumise EM Sheffieldis 1993 – 700 vabatahtlikku, kes töötasid keskmiselt 8 tundi päevas 17 päeva jooksul)</a:t>
            </a:r>
            <a:endParaRPr/>
          </a:p>
          <a:p>
            <a:pPr marL="0" lvl="0" indent="0" algn="l" rtl="0">
              <a:lnSpc>
                <a:spcPct val="90000"/>
              </a:lnSpc>
              <a:spcBef>
                <a:spcPts val="2000"/>
              </a:spcBef>
              <a:spcAft>
                <a:spcPts val="0"/>
              </a:spcAft>
              <a:buSzPts val="1800"/>
              <a:buNone/>
            </a:pPr>
            <a:r>
              <a:rPr lang="de-DE" sz="2400">
                <a:solidFill>
                  <a:srgbClr val="3F3F3F"/>
                </a:solidFill>
                <a:latin typeface="Calibri"/>
                <a:ea typeface="Calibri"/>
                <a:cs typeface="Calibri"/>
                <a:sym typeface="Calibri"/>
              </a:rPr>
              <a:t>2002 Rahvaste ühenduse Mängud – 13 000 vabatahtliku (Manchester)</a:t>
            </a:r>
            <a:endParaRPr/>
          </a:p>
          <a:p>
            <a:pPr marL="0" lvl="0" indent="0" algn="l" rtl="0">
              <a:lnSpc>
                <a:spcPct val="90000"/>
              </a:lnSpc>
              <a:spcBef>
                <a:spcPts val="2000"/>
              </a:spcBef>
              <a:spcAft>
                <a:spcPts val="0"/>
              </a:spcAft>
              <a:buSzPts val="1800"/>
              <a:buNone/>
            </a:pPr>
            <a:r>
              <a:rPr lang="de-DE" sz="2400">
                <a:solidFill>
                  <a:srgbClr val="3F3F3F"/>
                </a:solidFill>
                <a:latin typeface="Calibri"/>
                <a:ea typeface="Calibri"/>
                <a:cs typeface="Calibri"/>
                <a:sym typeface="Calibri"/>
              </a:rPr>
              <a:t>1991 Universiaad – 2000 vabatahtliku (Sheffield)</a:t>
            </a:r>
            <a:endParaRPr/>
          </a:p>
          <a:p>
            <a:pPr marL="0" lvl="0" indent="0" algn="l" rtl="0">
              <a:lnSpc>
                <a:spcPct val="90000"/>
              </a:lnSpc>
              <a:spcBef>
                <a:spcPts val="2000"/>
              </a:spcBef>
              <a:spcAft>
                <a:spcPts val="1000"/>
              </a:spcAft>
              <a:buSzPts val="1800"/>
              <a:buNone/>
            </a:pPr>
            <a:r>
              <a:rPr lang="de-DE" sz="2400">
                <a:solidFill>
                  <a:srgbClr val="3F3F3F"/>
                </a:solidFill>
                <a:latin typeface="Calibri"/>
                <a:ea typeface="Calibri"/>
                <a:cs typeface="Calibri"/>
                <a:sym typeface="Calibri"/>
              </a:rPr>
              <a:t>Londoni 2012 Olümpiamängud – 70 000 vabatahtliku</a:t>
            </a:r>
            <a:endParaRPr sz="2400">
              <a:solidFill>
                <a:srgbClr val="3F3F3F"/>
              </a:solidFill>
              <a:latin typeface="Calibri"/>
              <a:ea typeface="Calibri"/>
              <a:cs typeface="Calibri"/>
              <a:sym typeface="Calibri"/>
            </a:endParaRPr>
          </a:p>
        </p:txBody>
      </p:sp>
      <p:pic>
        <p:nvPicPr>
          <p:cNvPr id="314" name="Google Shape;314;p41"/>
          <p:cNvPicPr preferRelativeResize="0"/>
          <p:nvPr/>
        </p:nvPicPr>
        <p:blipFill rotWithShape="1">
          <a:blip r:embed="rId3">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p:nvPr/>
        </p:nvSpPr>
        <p:spPr>
          <a:xfrm>
            <a:off x="2344087" y="4155721"/>
            <a:ext cx="7503826" cy="712563"/>
          </a:xfrm>
          <a:prstGeom prst="rect">
            <a:avLst/>
          </a:prstGeom>
          <a:noFill/>
          <a:ln>
            <a:noFill/>
          </a:ln>
        </p:spPr>
        <p:txBody>
          <a:bodyPr spcFirstLastPara="1" wrap="square" lIns="34275" tIns="17125" rIns="34275" bIns="0" anchor="b" anchorCtr="0">
            <a:spAutoFit/>
          </a:bodyPr>
          <a:lstStyle/>
          <a:p>
            <a:pPr marL="0" marR="0" lvl="0" indent="0" algn="ctr" rtl="0">
              <a:lnSpc>
                <a:spcPct val="80000"/>
              </a:lnSpc>
              <a:spcBef>
                <a:spcPts val="0"/>
              </a:spcBef>
              <a:spcAft>
                <a:spcPts val="0"/>
              </a:spcAft>
              <a:buNone/>
            </a:pPr>
            <a:r>
              <a:rPr lang="de-DE" sz="3200" b="1">
                <a:solidFill>
                  <a:srgbClr val="287D26"/>
                </a:solidFill>
              </a:rPr>
              <a:t>VABATAHTLIK TÖÖ </a:t>
            </a:r>
            <a:r>
              <a:rPr lang="de-DE" sz="3200" b="1" i="0" u="none" strike="noStrike" cap="none">
                <a:solidFill>
                  <a:srgbClr val="287D26"/>
                </a:solidFill>
                <a:latin typeface="Arial"/>
                <a:ea typeface="Arial"/>
                <a:cs typeface="Arial"/>
                <a:sym typeface="Arial"/>
              </a:rPr>
              <a:t>EUROOP</a:t>
            </a:r>
            <a:r>
              <a:rPr lang="de-DE" sz="3200" b="1">
                <a:solidFill>
                  <a:srgbClr val="287D26"/>
                </a:solidFill>
              </a:rPr>
              <a:t>AS</a:t>
            </a:r>
            <a:endParaRPr/>
          </a:p>
          <a:p>
            <a:pPr marL="0" marR="0" lvl="0" indent="0" algn="ctr" rtl="0">
              <a:lnSpc>
                <a:spcPct val="80000"/>
              </a:lnSpc>
              <a:spcBef>
                <a:spcPts val="0"/>
              </a:spcBef>
              <a:spcAft>
                <a:spcPts val="0"/>
              </a:spcAft>
              <a:buNone/>
            </a:pPr>
            <a:r>
              <a:rPr lang="de-DE" sz="2400" b="0" i="0" u="none" strike="noStrike" cap="none">
                <a:solidFill>
                  <a:srgbClr val="71BE44"/>
                </a:solidFill>
                <a:latin typeface="Arial"/>
                <a:ea typeface="Arial"/>
                <a:cs typeface="Arial"/>
                <a:sym typeface="Arial"/>
              </a:rPr>
              <a:t>STATUS QUO 2017</a:t>
            </a:r>
            <a:endParaRPr/>
          </a:p>
        </p:txBody>
      </p:sp>
      <p:pic>
        <p:nvPicPr>
          <p:cNvPr id="138" name="Google Shape;138;p24"/>
          <p:cNvPicPr preferRelativeResize="0"/>
          <p:nvPr/>
        </p:nvPicPr>
        <p:blipFill rotWithShape="1">
          <a:blip r:embed="rId3">
            <a:alphaModFix/>
          </a:blip>
          <a:srcRect/>
          <a:stretch/>
        </p:blipFill>
        <p:spPr>
          <a:xfrm>
            <a:off x="4651150" y="801095"/>
            <a:ext cx="2889699" cy="2993428"/>
          </a:xfrm>
          <a:prstGeom prst="rect">
            <a:avLst/>
          </a:prstGeom>
          <a:noFill/>
          <a:ln>
            <a:noFill/>
          </a:ln>
        </p:spPr>
      </p:pic>
      <p:pic>
        <p:nvPicPr>
          <p:cNvPr id="139" name="Google Shape;139;p24"/>
          <p:cNvPicPr preferRelativeResize="0"/>
          <p:nvPr/>
        </p:nvPicPr>
        <p:blipFill rotWithShape="1">
          <a:blip r:embed="rId4">
            <a:alphaModFix/>
          </a:blip>
          <a:srcRect b="-1"/>
          <a:stretch/>
        </p:blipFill>
        <p:spPr>
          <a:xfrm>
            <a:off x="7956407" y="800334"/>
            <a:ext cx="2889699" cy="2993428"/>
          </a:xfrm>
          <a:prstGeom prst="rect">
            <a:avLst/>
          </a:prstGeom>
          <a:noFill/>
          <a:ln>
            <a:noFill/>
          </a:ln>
        </p:spPr>
      </p:pic>
      <p:pic>
        <p:nvPicPr>
          <p:cNvPr id="140" name="Google Shape;140;p24"/>
          <p:cNvPicPr preferRelativeResize="0"/>
          <p:nvPr/>
        </p:nvPicPr>
        <p:blipFill rotWithShape="1">
          <a:blip r:embed="rId5">
            <a:alphaModFix/>
          </a:blip>
          <a:srcRect l="-602" t="5032" r="601" b="29252"/>
          <a:stretch/>
        </p:blipFill>
        <p:spPr>
          <a:xfrm>
            <a:off x="1345894" y="800334"/>
            <a:ext cx="2889424" cy="2993428"/>
          </a:xfrm>
          <a:prstGeom prst="rect">
            <a:avLst/>
          </a:prstGeom>
          <a:noFill/>
          <a:ln>
            <a:noFill/>
          </a:ln>
        </p:spPr>
      </p:pic>
      <p:pic>
        <p:nvPicPr>
          <p:cNvPr id="141" name="Google Shape;141;p24"/>
          <p:cNvPicPr preferRelativeResize="0"/>
          <p:nvPr/>
        </p:nvPicPr>
        <p:blipFill rotWithShape="1">
          <a:blip r:embed="rId6">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2"/>
          <p:cNvSpPr txBox="1">
            <a:spLocks noGrp="1"/>
          </p:cNvSpPr>
          <p:nvPr>
            <p:ph type="title"/>
          </p:nvPr>
        </p:nvSpPr>
        <p:spPr>
          <a:xfrm>
            <a:off x="1001415" y="388938"/>
            <a:ext cx="772757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de-DE"/>
              <a:t>Vabatahtlikkuse tüübid – </a:t>
            </a:r>
            <a:br>
              <a:rPr lang="de-DE"/>
            </a:br>
            <a:r>
              <a:rPr lang="de-DE"/>
              <a:t>Para-spordialad</a:t>
            </a:r>
            <a:endParaRPr/>
          </a:p>
        </p:txBody>
      </p:sp>
      <p:sp>
        <p:nvSpPr>
          <p:cNvPr id="321" name="Google Shape;321;p42"/>
          <p:cNvSpPr txBox="1">
            <a:spLocks noGrp="1"/>
          </p:cNvSpPr>
          <p:nvPr>
            <p:ph type="body" idx="1"/>
          </p:nvPr>
        </p:nvSpPr>
        <p:spPr>
          <a:xfrm>
            <a:off x="685800" y="1825625"/>
            <a:ext cx="8470800" cy="3629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SzPts val="1800"/>
              <a:buNone/>
            </a:pPr>
            <a:r>
              <a:rPr lang="de-DE" sz="2400">
                <a:latin typeface="Calibri"/>
                <a:ea typeface="Calibri"/>
                <a:cs typeface="Calibri"/>
                <a:sym typeface="Calibri"/>
              </a:rPr>
              <a:t>Sageli väga madal vabatahtlike ja võistlejate arvu vahekord mõnel spordialal nagu para-ratsutamine. </a:t>
            </a:r>
            <a:endParaRPr/>
          </a:p>
          <a:p>
            <a:pPr marL="0" lvl="0" indent="0" algn="l" rtl="0">
              <a:lnSpc>
                <a:spcPct val="120000"/>
              </a:lnSpc>
              <a:spcBef>
                <a:spcPts val="2000"/>
              </a:spcBef>
              <a:spcAft>
                <a:spcPts val="0"/>
              </a:spcAft>
              <a:buSzPts val="1800"/>
              <a:buNone/>
            </a:pPr>
            <a:r>
              <a:rPr lang="de-DE" sz="2400">
                <a:latin typeface="Calibri"/>
                <a:ea typeface="Calibri"/>
                <a:cs typeface="Calibri"/>
                <a:sym typeface="Calibri"/>
              </a:rPr>
              <a:t>Keskmine vahekord on 1:5 (nt. para-ratsutamine)</a:t>
            </a:r>
            <a:endParaRPr/>
          </a:p>
          <a:p>
            <a:pPr marL="0" lvl="0" indent="0" algn="l" rtl="0">
              <a:lnSpc>
                <a:spcPct val="120000"/>
              </a:lnSpc>
              <a:spcBef>
                <a:spcPts val="2000"/>
              </a:spcBef>
              <a:spcAft>
                <a:spcPts val="0"/>
              </a:spcAft>
              <a:buSzPts val="1800"/>
              <a:buNone/>
            </a:pPr>
            <a:r>
              <a:rPr lang="de-DE" sz="2400">
                <a:latin typeface="Calibri"/>
                <a:ea typeface="Calibri"/>
                <a:cs typeface="Calibri"/>
                <a:sym typeface="Calibri"/>
              </a:rPr>
              <a:t>14% Inglismaa rahvastikust omab puuet, kuid ainult 6% nendest teeb vabatahtlikku tööd.</a:t>
            </a:r>
            <a:r>
              <a:rPr lang="de-DE"/>
              <a:t> </a:t>
            </a:r>
            <a:br>
              <a:rPr lang="de-DE"/>
            </a:br>
            <a:r>
              <a:rPr lang="de-DE" sz="2400">
                <a:latin typeface="Calibri"/>
                <a:ea typeface="Calibri"/>
                <a:cs typeface="Calibri"/>
                <a:sym typeface="Calibri"/>
              </a:rPr>
              <a:t>Miks?</a:t>
            </a:r>
            <a:endParaRPr/>
          </a:p>
          <a:p>
            <a:pPr marL="457200" lvl="0" indent="-228600" algn="l" rtl="0">
              <a:lnSpc>
                <a:spcPct val="90000"/>
              </a:lnSpc>
              <a:spcBef>
                <a:spcPts val="2000"/>
              </a:spcBef>
              <a:spcAft>
                <a:spcPts val="0"/>
              </a:spcAft>
              <a:buSzPts val="1800"/>
              <a:buNone/>
            </a:pPr>
            <a:endParaRPr sz="2400">
              <a:latin typeface="Calibri"/>
              <a:ea typeface="Calibri"/>
              <a:cs typeface="Calibri"/>
              <a:sym typeface="Calibri"/>
            </a:endParaRPr>
          </a:p>
        </p:txBody>
      </p:sp>
      <p:pic>
        <p:nvPicPr>
          <p:cNvPr id="322" name="Google Shape;322;p42"/>
          <p:cNvPicPr preferRelativeResize="0"/>
          <p:nvPr/>
        </p:nvPicPr>
        <p:blipFill rotWithShape="1">
          <a:blip r:embed="rId3">
            <a:alphaModFix/>
          </a:blip>
          <a:srcRect/>
          <a:stretch/>
        </p:blipFill>
        <p:spPr>
          <a:xfrm>
            <a:off x="8892205" y="0"/>
            <a:ext cx="3299795" cy="3429002"/>
          </a:xfrm>
          <a:custGeom>
            <a:avLst/>
            <a:gdLst/>
            <a:ahLst/>
            <a:cxnLst/>
            <a:rect l="l" t="t" r="r" b="b"/>
            <a:pathLst>
              <a:path w="5441859" h="5654940" extrusionOk="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pic>
      <p:pic>
        <p:nvPicPr>
          <p:cNvPr id="323" name="Google Shape;323;p42"/>
          <p:cNvPicPr preferRelativeResize="0"/>
          <p:nvPr/>
        </p:nvPicPr>
        <p:blipFill rotWithShape="1">
          <a:blip r:embed="rId4">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3"/>
          <p:cNvSpPr txBox="1">
            <a:spLocks noGrp="1"/>
          </p:cNvSpPr>
          <p:nvPr>
            <p:ph type="ctrTitle" idx="4294967295"/>
          </p:nvPr>
        </p:nvSpPr>
        <p:spPr>
          <a:xfrm>
            <a:off x="1129552" y="1940010"/>
            <a:ext cx="9614647" cy="3024898"/>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4D944B"/>
              </a:buClr>
              <a:buSzPts val="4000"/>
              <a:buFont typeface="Arial"/>
              <a:buNone/>
            </a:pPr>
            <a:br>
              <a:rPr lang="de-DE" sz="2400" b="1" i="0" u="none" strike="noStrike" cap="none">
                <a:solidFill>
                  <a:srgbClr val="4D944B"/>
                </a:solidFill>
                <a:latin typeface="Calibri"/>
                <a:ea typeface="Calibri"/>
                <a:cs typeface="Calibri"/>
                <a:sym typeface="Calibri"/>
              </a:rPr>
            </a:br>
            <a:r>
              <a:rPr lang="de-DE" sz="2400" b="1" i="0" u="none" strike="noStrike" cap="none">
                <a:solidFill>
                  <a:srgbClr val="4D944B"/>
                </a:solidFill>
                <a:latin typeface="Calibri"/>
                <a:ea typeface="Calibri"/>
                <a:cs typeface="Calibri"/>
                <a:sym typeface="Calibri"/>
              </a:rPr>
              <a:t>Googelda </a:t>
            </a:r>
            <a:r>
              <a:rPr lang="de-DE" sz="2400" b="1">
                <a:latin typeface="Calibri"/>
                <a:ea typeface="Calibri"/>
                <a:cs typeface="Calibri"/>
                <a:sym typeface="Calibri"/>
              </a:rPr>
              <a:t>”</a:t>
            </a:r>
            <a:r>
              <a:rPr lang="de-DE" sz="2400" b="1" i="0" u="none" strike="noStrike" cap="none">
                <a:solidFill>
                  <a:srgbClr val="4D944B"/>
                </a:solidFill>
                <a:latin typeface="Calibri"/>
                <a:ea typeface="Calibri"/>
                <a:cs typeface="Calibri"/>
                <a:sym typeface="Calibri"/>
              </a:rPr>
              <a:t>sports newspaper UK</a:t>
            </a:r>
            <a:r>
              <a:rPr lang="de-DE" sz="2400" b="1">
                <a:latin typeface="Calibri"/>
                <a:ea typeface="Calibri"/>
                <a:cs typeface="Calibri"/>
                <a:sym typeface="Calibri"/>
              </a:rPr>
              <a:t>”</a:t>
            </a:r>
            <a:r>
              <a:rPr lang="de-DE" sz="2400" b="1" i="0" u="none" strike="noStrike" cap="none">
                <a:solidFill>
                  <a:srgbClr val="4D944B"/>
                </a:solidFill>
                <a:latin typeface="Calibri"/>
                <a:ea typeface="Calibri"/>
                <a:cs typeface="Calibri"/>
                <a:sym typeface="Calibri"/>
              </a:rPr>
              <a:t> </a:t>
            </a:r>
            <a:r>
              <a:rPr lang="de-DE" sz="2400" b="1">
                <a:latin typeface="Calibri"/>
                <a:ea typeface="Calibri"/>
                <a:cs typeface="Calibri"/>
                <a:sym typeface="Calibri"/>
              </a:rPr>
              <a:t>kuupäevaga</a:t>
            </a:r>
            <a:r>
              <a:rPr lang="de-DE" sz="2400" b="1" i="0" u="none" strike="noStrike" cap="none">
                <a:solidFill>
                  <a:srgbClr val="4D944B"/>
                </a:solidFill>
                <a:latin typeface="Calibri"/>
                <a:ea typeface="Calibri"/>
                <a:cs typeface="Calibri"/>
                <a:sym typeface="Calibri"/>
              </a:rPr>
              <a:t> 25</a:t>
            </a:r>
            <a:r>
              <a:rPr lang="de-DE" sz="2400" b="1">
                <a:latin typeface="Calibri"/>
                <a:ea typeface="Calibri"/>
                <a:cs typeface="Calibri"/>
                <a:sym typeface="Calibri"/>
              </a:rPr>
              <a:t>.</a:t>
            </a:r>
            <a:r>
              <a:rPr lang="de-DE" sz="2400" b="1" i="0" u="none" strike="noStrike" cap="none">
                <a:solidFill>
                  <a:srgbClr val="4D944B"/>
                </a:solidFill>
                <a:latin typeface="Calibri"/>
                <a:ea typeface="Calibri"/>
                <a:cs typeface="Calibri"/>
                <a:sym typeface="Calibri"/>
              </a:rPr>
              <a:t>02</a:t>
            </a:r>
            <a:r>
              <a:rPr lang="de-DE" sz="2400" b="1">
                <a:latin typeface="Calibri"/>
                <a:ea typeface="Calibri"/>
                <a:cs typeface="Calibri"/>
                <a:sym typeface="Calibri"/>
              </a:rPr>
              <a:t>.</a:t>
            </a:r>
            <a:r>
              <a:rPr lang="de-DE" sz="2400" b="1" i="0" u="none" strike="noStrike" cap="none">
                <a:solidFill>
                  <a:srgbClr val="4D944B"/>
                </a:solidFill>
                <a:latin typeface="Calibri"/>
                <a:ea typeface="Calibri"/>
                <a:cs typeface="Calibri"/>
                <a:sym typeface="Calibri"/>
              </a:rPr>
              <a:t>2019  </a:t>
            </a:r>
            <a:br>
              <a:rPr lang="de-DE" sz="2400" b="1" i="0" u="none" strike="noStrike" cap="none">
                <a:solidFill>
                  <a:srgbClr val="4D944B"/>
                </a:solidFill>
                <a:latin typeface="Calibri"/>
                <a:ea typeface="Calibri"/>
                <a:cs typeface="Calibri"/>
                <a:sym typeface="Calibri"/>
              </a:rPr>
            </a:br>
            <a:r>
              <a:rPr lang="de-DE" sz="2400" b="1" i="0" u="none" strike="noStrike" cap="none">
                <a:solidFill>
                  <a:srgbClr val="4D944B"/>
                </a:solidFill>
                <a:latin typeface="Calibri"/>
                <a:ea typeface="Calibri"/>
                <a:cs typeface="Calibri"/>
                <a:sym typeface="Calibri"/>
              </a:rPr>
              <a:t>Tee esimene otsingutulemus lahti</a:t>
            </a:r>
            <a:r>
              <a:rPr lang="de-DE" sz="2400" b="1">
                <a:latin typeface="Calibri"/>
                <a:ea typeface="Calibri"/>
                <a:cs typeface="Calibri"/>
                <a:sym typeface="Calibri"/>
              </a:rPr>
              <a:t>.</a:t>
            </a:r>
            <a:endParaRPr sz="2400" b="1">
              <a:latin typeface="Calibri"/>
              <a:ea typeface="Calibri"/>
              <a:cs typeface="Calibri"/>
              <a:sym typeface="Calibri"/>
            </a:endParaRPr>
          </a:p>
          <a:p>
            <a:pPr marL="0" marR="0" lvl="0" indent="0" algn="ctr" rtl="0">
              <a:lnSpc>
                <a:spcPct val="150000"/>
              </a:lnSpc>
              <a:spcBef>
                <a:spcPts val="0"/>
              </a:spcBef>
              <a:spcAft>
                <a:spcPts val="0"/>
              </a:spcAft>
              <a:buClr>
                <a:srgbClr val="4D944B"/>
              </a:buClr>
              <a:buSzPts val="4000"/>
              <a:buFont typeface="Arial"/>
              <a:buNone/>
            </a:pPr>
            <a:r>
              <a:rPr lang="de-DE" sz="2400" b="1">
                <a:latin typeface="Calibri"/>
                <a:ea typeface="Calibri"/>
                <a:cs typeface="Calibri"/>
                <a:sym typeface="Calibri"/>
              </a:rPr>
              <a:t>Mida panete tähele</a:t>
            </a:r>
            <a:r>
              <a:rPr lang="de-DE" sz="2400" b="1" i="0" u="none" strike="noStrike" cap="none">
                <a:solidFill>
                  <a:srgbClr val="4D944B"/>
                </a:solidFill>
                <a:latin typeface="Calibri"/>
                <a:ea typeface="Calibri"/>
                <a:cs typeface="Calibri"/>
                <a:sym typeface="Calibri"/>
              </a:rPr>
              <a:t>?</a:t>
            </a:r>
            <a:br>
              <a:rPr lang="de-DE" sz="2400" b="1" i="0" u="none" strike="noStrike" cap="none">
                <a:solidFill>
                  <a:srgbClr val="4D944B"/>
                </a:solidFill>
                <a:latin typeface="Calibri"/>
                <a:ea typeface="Calibri"/>
                <a:cs typeface="Calibri"/>
                <a:sym typeface="Calibri"/>
              </a:rPr>
            </a:br>
            <a:endParaRPr sz="2400" b="1" i="0" u="none" strike="noStrike" cap="none">
              <a:solidFill>
                <a:srgbClr val="4D944B"/>
              </a:solidFill>
              <a:latin typeface="Calibri"/>
              <a:ea typeface="Calibri"/>
              <a:cs typeface="Calibri"/>
              <a:sym typeface="Calibri"/>
            </a:endParaRPr>
          </a:p>
        </p:txBody>
      </p:sp>
      <p:sp>
        <p:nvSpPr>
          <p:cNvPr id="330" name="Google Shape;330;p43"/>
          <p:cNvSpPr/>
          <p:nvPr/>
        </p:nvSpPr>
        <p:spPr>
          <a:xfrm>
            <a:off x="3991232" y="1940010"/>
            <a:ext cx="4438135" cy="704336"/>
          </a:xfrm>
          <a:prstGeom prst="roundRect">
            <a:avLst>
              <a:gd name="adj" fmla="val 0"/>
            </a:avLst>
          </a:prstGeom>
          <a:noFill/>
          <a:ln>
            <a:noFill/>
          </a:ln>
        </p:spPr>
        <p:txBody>
          <a:bodyPr spcFirstLastPara="1" wrap="square" lIns="91425" tIns="45700" rIns="91425" bIns="45700" anchor="b" anchorCtr="0">
            <a:noAutofit/>
          </a:bodyPr>
          <a:lstStyle/>
          <a:p>
            <a:pPr marL="0" marR="0" lvl="0" indent="0" algn="ctr" rtl="0">
              <a:lnSpc>
                <a:spcPct val="150000"/>
              </a:lnSpc>
              <a:spcBef>
                <a:spcPts val="0"/>
              </a:spcBef>
              <a:spcAft>
                <a:spcPts val="0"/>
              </a:spcAft>
              <a:buClr>
                <a:srgbClr val="000000"/>
              </a:buClr>
              <a:buSzPts val="5000"/>
              <a:buFont typeface="Arial"/>
              <a:buNone/>
            </a:pPr>
            <a:r>
              <a:rPr lang="de-DE" sz="5000" b="1" i="0" u="none" strike="noStrike" cap="none">
                <a:solidFill>
                  <a:schemeClr val="lt1"/>
                </a:solidFill>
                <a:latin typeface="Calibri"/>
                <a:ea typeface="Calibri"/>
                <a:cs typeface="Calibri"/>
                <a:sym typeface="Calibri"/>
              </a:rPr>
              <a:t>ACTIVITY</a:t>
            </a:r>
            <a:endParaRPr/>
          </a:p>
        </p:txBody>
      </p:sp>
      <p:pic>
        <p:nvPicPr>
          <p:cNvPr id="331" name="Google Shape;331;p43"/>
          <p:cNvPicPr preferRelativeResize="0"/>
          <p:nvPr/>
        </p:nvPicPr>
        <p:blipFill rotWithShape="1">
          <a:blip r:embed="rId3">
            <a:alphaModFix/>
          </a:blip>
          <a:srcRect/>
          <a:stretch/>
        </p:blipFill>
        <p:spPr>
          <a:xfrm>
            <a:off x="158496" y="5912583"/>
            <a:ext cx="2427530" cy="7125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4"/>
          <p:cNvSpPr txBox="1">
            <a:spLocks noGrp="1"/>
          </p:cNvSpPr>
          <p:nvPr>
            <p:ph type="body" idx="1"/>
          </p:nvPr>
        </p:nvSpPr>
        <p:spPr>
          <a:xfrm>
            <a:off x="2236935" y="1764164"/>
            <a:ext cx="6985000" cy="4102784"/>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rgbClr val="71BE44"/>
              </a:buClr>
              <a:buSzPts val="1800"/>
              <a:buChar char="•"/>
            </a:pPr>
            <a:r>
              <a:rPr lang="de-DE" u="sng">
                <a:solidFill>
                  <a:schemeClr val="hlink"/>
                </a:solidFill>
                <a:hlinkClick r:id="rId3"/>
              </a:rPr>
              <a:t>Dream Crazier-Nike</a:t>
            </a:r>
            <a:endParaRPr/>
          </a:p>
        </p:txBody>
      </p:sp>
      <p:sp>
        <p:nvSpPr>
          <p:cNvPr id="337" name="Google Shape;33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de-DE"/>
              <a:t>Footer text</a:t>
            </a:r>
            <a:endParaRPr/>
          </a:p>
        </p:txBody>
      </p:sp>
      <p:sp>
        <p:nvSpPr>
          <p:cNvPr id="338" name="Google Shape;33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300"/>
              </a:spcBef>
              <a:spcAft>
                <a:spcPts val="0"/>
              </a:spcAft>
              <a:buClr>
                <a:srgbClr val="000000"/>
              </a:buClr>
              <a:buSzPts val="1000"/>
              <a:buFont typeface="Arial"/>
              <a:buNone/>
            </a:pPr>
            <a:r>
              <a:rPr lang="de-DE" sz="1000" b="0" i="0" u="none" strike="noStrike" cap="none">
                <a:solidFill>
                  <a:schemeClr val="dk1"/>
                </a:solidFill>
                <a:latin typeface="Arial"/>
                <a:ea typeface="Arial"/>
                <a:cs typeface="Arial"/>
                <a:sym typeface="Arial"/>
              </a:rPr>
              <a:t>Page </a:t>
            </a:r>
            <a:fld id="{00000000-1234-1234-1234-123412341234}" type="slidenum">
              <a:rPr lang="de-DE" sz="1000" b="0" i="0" u="none" strike="noStrike" cap="none">
                <a:solidFill>
                  <a:schemeClr val="dk1"/>
                </a:solidFill>
                <a:latin typeface="Arial"/>
                <a:ea typeface="Arial"/>
                <a:cs typeface="Arial"/>
                <a:sym typeface="Arial"/>
              </a:rPr>
              <a:t>22</a:t>
            </a:fld>
            <a:endParaRPr sz="1000" b="0" i="0" u="none" strike="noStrike" cap="none">
              <a:solidFill>
                <a:schemeClr val="dk1"/>
              </a:solidFill>
              <a:latin typeface="Arial"/>
              <a:ea typeface="Arial"/>
              <a:cs typeface="Arial"/>
              <a:sym typeface="Arial"/>
            </a:endParaRPr>
          </a:p>
        </p:txBody>
      </p:sp>
      <p:pic>
        <p:nvPicPr>
          <p:cNvPr id="339" name="Google Shape;339;p44"/>
          <p:cNvPicPr preferRelativeResize="0"/>
          <p:nvPr/>
        </p:nvPicPr>
        <p:blipFill rotWithShape="1">
          <a:blip r:embed="rId4">
            <a:alphaModFix/>
          </a:blip>
          <a:srcRect/>
          <a:stretch/>
        </p:blipFill>
        <p:spPr>
          <a:xfrm>
            <a:off x="8678279" y="5684172"/>
            <a:ext cx="1841152" cy="1091279"/>
          </a:xfrm>
          <a:prstGeom prst="rect">
            <a:avLst/>
          </a:prstGeom>
          <a:noFill/>
          <a:ln>
            <a:noFill/>
          </a:ln>
        </p:spPr>
      </p:pic>
      <p:pic>
        <p:nvPicPr>
          <p:cNvPr id="340" name="Google Shape;340;p44"/>
          <p:cNvPicPr preferRelativeResize="0"/>
          <p:nvPr/>
        </p:nvPicPr>
        <p:blipFill rotWithShape="1">
          <a:blip r:embed="rId5">
            <a:alphaModFix/>
          </a:blip>
          <a:srcRect/>
          <a:stretch/>
        </p:blipFill>
        <p:spPr>
          <a:xfrm>
            <a:off x="0" y="-119921"/>
            <a:ext cx="12192000" cy="697792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1"/>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5"/>
          <p:cNvSpPr txBox="1">
            <a:spLocks noGrp="1"/>
          </p:cNvSpPr>
          <p:nvPr>
            <p:ph type="ctrTitle" idx="4294967295"/>
          </p:nvPr>
        </p:nvSpPr>
        <p:spPr>
          <a:xfrm>
            <a:off x="2082356" y="2626174"/>
            <a:ext cx="7465056" cy="2341843"/>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4D944B"/>
              </a:buClr>
              <a:buSzPts val="4000"/>
              <a:buFont typeface="Arial"/>
              <a:buNone/>
            </a:pPr>
            <a:br>
              <a:rPr lang="de-DE" sz="2400" b="1" i="0" u="none" strike="noStrike" cap="none">
                <a:solidFill>
                  <a:srgbClr val="4D944B"/>
                </a:solidFill>
                <a:latin typeface="Calibri"/>
                <a:ea typeface="Calibri"/>
                <a:cs typeface="Calibri"/>
                <a:sym typeface="Calibri"/>
              </a:rPr>
            </a:br>
            <a:r>
              <a:rPr lang="de-DE" sz="2400" b="1" i="0" u="none" strike="noStrike" cap="none">
                <a:solidFill>
                  <a:srgbClr val="4D944B"/>
                </a:solidFill>
                <a:latin typeface="Calibri"/>
                <a:ea typeface="Calibri"/>
                <a:cs typeface="Calibri"/>
                <a:sym typeface="Calibri"/>
              </a:rPr>
              <a:t>Kuidas erinevad vabatahtlike motivatsioonid tehes vabatahtlik</a:t>
            </a:r>
            <a:r>
              <a:rPr lang="de-DE" sz="2400" b="1">
                <a:latin typeface="Calibri"/>
                <a:ea typeface="Calibri"/>
                <a:cs typeface="Calibri"/>
                <a:sym typeface="Calibri"/>
              </a:rPr>
              <a:t>u tööd spordiüritustel või spordiklubides</a:t>
            </a:r>
            <a:r>
              <a:rPr lang="de-DE" sz="2400" b="1" i="0" u="none" strike="noStrike" cap="none">
                <a:solidFill>
                  <a:srgbClr val="4D944B"/>
                </a:solidFill>
                <a:latin typeface="Calibri"/>
                <a:ea typeface="Calibri"/>
                <a:cs typeface="Calibri"/>
                <a:sym typeface="Calibri"/>
              </a:rPr>
              <a:t>? </a:t>
            </a:r>
            <a:endParaRPr sz="2400" b="1" i="0" u="none" strike="noStrike" cap="none">
              <a:solidFill>
                <a:srgbClr val="4D944B"/>
              </a:solidFill>
              <a:latin typeface="Calibri"/>
              <a:ea typeface="Calibri"/>
              <a:cs typeface="Calibri"/>
              <a:sym typeface="Calibri"/>
            </a:endParaRPr>
          </a:p>
          <a:p>
            <a:pPr marL="0" marR="0" lvl="0" indent="0" algn="ctr" rtl="0">
              <a:lnSpc>
                <a:spcPct val="150000"/>
              </a:lnSpc>
              <a:spcBef>
                <a:spcPts val="0"/>
              </a:spcBef>
              <a:spcAft>
                <a:spcPts val="0"/>
              </a:spcAft>
              <a:buClr>
                <a:srgbClr val="4D944B"/>
              </a:buClr>
              <a:buSzPts val="4000"/>
              <a:buFont typeface="Arial"/>
              <a:buNone/>
            </a:pPr>
            <a:r>
              <a:rPr lang="de-DE" sz="2400" b="1">
                <a:latin typeface="Calibri"/>
                <a:ea typeface="Calibri"/>
                <a:cs typeface="Calibri"/>
                <a:sym typeface="Calibri"/>
              </a:rPr>
              <a:t>Miks sa arvad, et see nii on</a:t>
            </a:r>
            <a:r>
              <a:rPr lang="de-DE" sz="2400" b="1" i="0" u="none" strike="noStrike" cap="none">
                <a:solidFill>
                  <a:srgbClr val="4D944B"/>
                </a:solidFill>
                <a:latin typeface="Calibri"/>
                <a:ea typeface="Calibri"/>
                <a:cs typeface="Calibri"/>
                <a:sym typeface="Calibri"/>
              </a:rPr>
              <a:t>?</a:t>
            </a:r>
            <a:br>
              <a:rPr lang="de-DE" sz="2400" b="1" i="0" u="none" strike="noStrike" cap="none">
                <a:solidFill>
                  <a:srgbClr val="4D944B"/>
                </a:solidFill>
                <a:latin typeface="Calibri"/>
                <a:ea typeface="Calibri"/>
                <a:cs typeface="Calibri"/>
                <a:sym typeface="Calibri"/>
              </a:rPr>
            </a:br>
            <a:endParaRPr sz="2400" b="1" i="0" u="none" strike="noStrike" cap="none">
              <a:solidFill>
                <a:srgbClr val="4D944B"/>
              </a:solidFill>
              <a:latin typeface="Calibri"/>
              <a:ea typeface="Calibri"/>
              <a:cs typeface="Calibri"/>
              <a:sym typeface="Calibri"/>
            </a:endParaRPr>
          </a:p>
        </p:txBody>
      </p:sp>
      <p:sp>
        <p:nvSpPr>
          <p:cNvPr id="347" name="Google Shape;347;p45"/>
          <p:cNvSpPr/>
          <p:nvPr/>
        </p:nvSpPr>
        <p:spPr>
          <a:xfrm>
            <a:off x="3991232" y="1940010"/>
            <a:ext cx="4438135" cy="704336"/>
          </a:xfrm>
          <a:prstGeom prst="roundRect">
            <a:avLst>
              <a:gd name="adj" fmla="val 0"/>
            </a:avLst>
          </a:prstGeom>
          <a:noFill/>
          <a:ln>
            <a:noFill/>
          </a:ln>
        </p:spPr>
        <p:txBody>
          <a:bodyPr spcFirstLastPara="1" wrap="square" lIns="91425" tIns="45700" rIns="91425" bIns="45700" anchor="b" anchorCtr="0">
            <a:noAutofit/>
          </a:bodyPr>
          <a:lstStyle/>
          <a:p>
            <a:pPr marL="0" marR="0" lvl="0" indent="0" algn="ctr" rtl="0">
              <a:lnSpc>
                <a:spcPct val="150000"/>
              </a:lnSpc>
              <a:spcBef>
                <a:spcPts val="0"/>
              </a:spcBef>
              <a:spcAft>
                <a:spcPts val="0"/>
              </a:spcAft>
              <a:buClr>
                <a:srgbClr val="000000"/>
              </a:buClr>
              <a:buSzPts val="5000"/>
              <a:buFont typeface="Arial"/>
              <a:buNone/>
            </a:pPr>
            <a:r>
              <a:rPr lang="de-DE" sz="5000" b="1" i="0" u="none" strike="noStrike" cap="none">
                <a:solidFill>
                  <a:schemeClr val="lt1"/>
                </a:solidFill>
                <a:latin typeface="Calibri"/>
                <a:ea typeface="Calibri"/>
                <a:cs typeface="Calibri"/>
                <a:sym typeface="Calibri"/>
              </a:rPr>
              <a:t>DISCUSSION</a:t>
            </a:r>
            <a:endParaRPr/>
          </a:p>
        </p:txBody>
      </p:sp>
      <p:pic>
        <p:nvPicPr>
          <p:cNvPr id="348" name="Google Shape;348;p45"/>
          <p:cNvPicPr preferRelativeResize="0"/>
          <p:nvPr/>
        </p:nvPicPr>
        <p:blipFill rotWithShape="1">
          <a:blip r:embed="rId3">
            <a:alphaModFix/>
          </a:blip>
          <a:srcRect/>
          <a:stretch/>
        </p:blipFill>
        <p:spPr>
          <a:xfrm>
            <a:off x="195072" y="5985735"/>
            <a:ext cx="2427530" cy="7125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6"/>
          <p:cNvSpPr txBox="1">
            <a:spLocks noGrp="1"/>
          </p:cNvSpPr>
          <p:nvPr>
            <p:ph type="title"/>
          </p:nvPr>
        </p:nvSpPr>
        <p:spPr>
          <a:xfrm>
            <a:off x="1188720" y="298865"/>
            <a:ext cx="10515600" cy="10220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D944B"/>
              </a:buClr>
              <a:buSzPts val="1800"/>
              <a:buNone/>
            </a:pPr>
            <a:r>
              <a:rPr lang="de-DE"/>
              <a:t>Kas ürituste vabatahtlikud on teistmoodi?</a:t>
            </a:r>
            <a:endParaRPr/>
          </a:p>
        </p:txBody>
      </p:sp>
      <p:sp>
        <p:nvSpPr>
          <p:cNvPr id="355" name="Google Shape;355;p46"/>
          <p:cNvSpPr txBox="1">
            <a:spLocks noGrp="1"/>
          </p:cNvSpPr>
          <p:nvPr>
            <p:ph type="body" idx="1"/>
          </p:nvPr>
        </p:nvSpPr>
        <p:spPr>
          <a:xfrm>
            <a:off x="0" y="1600200"/>
            <a:ext cx="5372100" cy="4419600"/>
          </a:xfrm>
          <a:prstGeom prst="rect">
            <a:avLst/>
          </a:prstGeom>
          <a:noFill/>
          <a:ln>
            <a:noFill/>
          </a:ln>
        </p:spPr>
        <p:txBody>
          <a:bodyPr spcFirstLastPara="1" wrap="square" lIns="91425" tIns="45700" rIns="91425" bIns="45700" anchor="t" anchorCtr="0">
            <a:normAutofit/>
          </a:bodyPr>
          <a:lstStyle/>
          <a:p>
            <a:pPr marL="1371600" lvl="2" indent="-342900" algn="l" rtl="0">
              <a:lnSpc>
                <a:spcPct val="90000"/>
              </a:lnSpc>
              <a:spcBef>
                <a:spcPts val="500"/>
              </a:spcBef>
              <a:spcAft>
                <a:spcPts val="0"/>
              </a:spcAft>
              <a:buSzPts val="1800"/>
              <a:buFont typeface="Arial"/>
              <a:buChar char="•"/>
            </a:pPr>
            <a:r>
              <a:rPr lang="de-DE">
                <a:solidFill>
                  <a:srgbClr val="3F3F3F"/>
                </a:solidFill>
              </a:rPr>
              <a:t>Rohkem instrumentaalsemad</a:t>
            </a:r>
            <a:r>
              <a:rPr lang="de-DE">
                <a:solidFill>
                  <a:srgbClr val="3F3F3F"/>
                </a:solidFill>
                <a:latin typeface="Calibri"/>
                <a:ea typeface="Calibri"/>
                <a:cs typeface="Calibri"/>
                <a:sym typeface="Calibri"/>
              </a:rPr>
              <a:t> </a:t>
            </a:r>
            <a:r>
              <a:rPr lang="de-DE">
                <a:solidFill>
                  <a:srgbClr val="3F3F3F"/>
                </a:solidFill>
              </a:rPr>
              <a:t>kui</a:t>
            </a:r>
            <a:r>
              <a:rPr lang="de-DE">
                <a:solidFill>
                  <a:srgbClr val="3F3F3F"/>
                </a:solidFill>
                <a:latin typeface="Calibri"/>
                <a:ea typeface="Calibri"/>
                <a:cs typeface="Calibri"/>
                <a:sym typeface="Calibri"/>
              </a:rPr>
              <a:t> altruist</a:t>
            </a:r>
            <a:r>
              <a:rPr lang="de-DE">
                <a:solidFill>
                  <a:srgbClr val="3F3F3F"/>
                </a:solidFill>
              </a:rPr>
              <a:t>likud</a:t>
            </a:r>
            <a:r>
              <a:rPr lang="de-DE">
                <a:solidFill>
                  <a:srgbClr val="3F3F3F"/>
                </a:solidFill>
                <a:latin typeface="Calibri"/>
                <a:ea typeface="Calibri"/>
                <a:cs typeface="Calibri"/>
                <a:sym typeface="Calibri"/>
              </a:rPr>
              <a:t> või vähemalt saavad oma töö eest õiglase vastutasu. </a:t>
            </a:r>
            <a:endParaRPr>
              <a:solidFill>
                <a:srgbClr val="3F3F3F"/>
              </a:solidFill>
              <a:latin typeface="Calibri"/>
              <a:ea typeface="Calibri"/>
              <a:cs typeface="Calibri"/>
              <a:sym typeface="Calibri"/>
            </a:endParaRPr>
          </a:p>
          <a:p>
            <a:pPr marL="1371600" lvl="2" indent="-342900" algn="l" rtl="0">
              <a:lnSpc>
                <a:spcPct val="90000"/>
              </a:lnSpc>
              <a:spcBef>
                <a:spcPts val="500"/>
              </a:spcBef>
              <a:spcAft>
                <a:spcPts val="0"/>
              </a:spcAft>
              <a:buSzPts val="1800"/>
              <a:buFont typeface="Arial"/>
              <a:buChar char="•"/>
            </a:pPr>
            <a:r>
              <a:rPr lang="de-DE">
                <a:solidFill>
                  <a:srgbClr val="3F3F3F"/>
                </a:solidFill>
                <a:latin typeface="Calibri"/>
                <a:ea typeface="Calibri"/>
                <a:cs typeface="Calibri"/>
                <a:sym typeface="Calibri"/>
              </a:rPr>
              <a:t>Altruism võib ajapikku muutuda tähts</a:t>
            </a:r>
            <a:r>
              <a:rPr lang="de-DE">
                <a:solidFill>
                  <a:srgbClr val="3F3F3F"/>
                </a:solidFill>
              </a:rPr>
              <a:t>amaks.</a:t>
            </a:r>
            <a:r>
              <a:rPr lang="de-DE">
                <a:solidFill>
                  <a:srgbClr val="3F3F3F"/>
                </a:solidFill>
                <a:latin typeface="Calibri"/>
                <a:ea typeface="Calibri"/>
                <a:cs typeface="Calibri"/>
                <a:sym typeface="Calibri"/>
              </a:rPr>
              <a:t> </a:t>
            </a:r>
            <a:endParaRPr>
              <a:solidFill>
                <a:srgbClr val="3F3F3F"/>
              </a:solidFill>
            </a:endParaRPr>
          </a:p>
          <a:p>
            <a:pPr marL="1371600" lvl="2" indent="-342900" algn="l" rtl="0">
              <a:lnSpc>
                <a:spcPct val="90000"/>
              </a:lnSpc>
              <a:spcBef>
                <a:spcPts val="500"/>
              </a:spcBef>
              <a:spcAft>
                <a:spcPts val="0"/>
              </a:spcAft>
              <a:buSzPts val="1800"/>
              <a:buFont typeface="Arial"/>
              <a:buChar char="•"/>
            </a:pPr>
            <a:r>
              <a:rPr lang="de-DE">
                <a:solidFill>
                  <a:srgbClr val="3F3F3F"/>
                </a:solidFill>
              </a:rPr>
              <a:t>See, kas ürituste vabatahtlikest saavad pikaajalised vabatahtlikud sõltub ürituse korraldajate kvaliteedist. </a:t>
            </a:r>
            <a:endParaRPr sz="2400">
              <a:solidFill>
                <a:srgbClr val="3F3F3F"/>
              </a:solidFill>
              <a:latin typeface="Calibri"/>
              <a:ea typeface="Calibri"/>
              <a:cs typeface="Calibri"/>
              <a:sym typeface="Calibri"/>
            </a:endParaRPr>
          </a:p>
        </p:txBody>
      </p:sp>
      <p:pic>
        <p:nvPicPr>
          <p:cNvPr id="356" name="Google Shape;356;p46"/>
          <p:cNvPicPr preferRelativeResize="0"/>
          <p:nvPr/>
        </p:nvPicPr>
        <p:blipFill rotWithShape="1">
          <a:blip r:embed="rId3">
            <a:alphaModFix/>
          </a:blip>
          <a:srcRect/>
          <a:stretch/>
        </p:blipFill>
        <p:spPr>
          <a:xfrm>
            <a:off x="6204044" y="1600200"/>
            <a:ext cx="5372100" cy="2840700"/>
          </a:xfrm>
          <a:prstGeom prst="rect">
            <a:avLst/>
          </a:prstGeom>
          <a:noFill/>
          <a:ln>
            <a:noFill/>
          </a:ln>
        </p:spPr>
      </p:pic>
      <p:pic>
        <p:nvPicPr>
          <p:cNvPr id="357" name="Google Shape;357;p46"/>
          <p:cNvPicPr preferRelativeResize="0"/>
          <p:nvPr/>
        </p:nvPicPr>
        <p:blipFill rotWithShape="1">
          <a:blip r:embed="rId4">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7"/>
          <p:cNvSpPr txBox="1">
            <a:spLocks noGrp="1"/>
          </p:cNvSpPr>
          <p:nvPr>
            <p:ph type="title"/>
          </p:nvPr>
        </p:nvSpPr>
        <p:spPr>
          <a:xfrm>
            <a:off x="1188720" y="298865"/>
            <a:ext cx="10515600" cy="10220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de-DE"/>
              <a:t>Personalijuhtimine ürituste vabatahtlikkuses</a:t>
            </a:r>
            <a:endParaRPr/>
          </a:p>
        </p:txBody>
      </p:sp>
      <p:sp>
        <p:nvSpPr>
          <p:cNvPr id="364" name="Google Shape;364;p47"/>
          <p:cNvSpPr txBox="1">
            <a:spLocks noGrp="1"/>
          </p:cNvSpPr>
          <p:nvPr>
            <p:ph type="body" idx="1"/>
          </p:nvPr>
        </p:nvSpPr>
        <p:spPr>
          <a:xfrm>
            <a:off x="0" y="1825625"/>
            <a:ext cx="10515600" cy="4351338"/>
          </a:xfrm>
          <a:prstGeom prst="rect">
            <a:avLst/>
          </a:prstGeom>
          <a:noFill/>
          <a:ln>
            <a:noFill/>
          </a:ln>
        </p:spPr>
        <p:txBody>
          <a:bodyPr spcFirstLastPara="1" wrap="square" lIns="91425" tIns="45700" rIns="91425" bIns="45700" anchor="t" anchorCtr="0">
            <a:normAutofit/>
          </a:bodyPr>
          <a:lstStyle/>
          <a:p>
            <a:pPr marL="914400" lvl="2" indent="0" algn="l" rtl="0">
              <a:lnSpc>
                <a:spcPct val="90000"/>
              </a:lnSpc>
              <a:spcBef>
                <a:spcPts val="500"/>
              </a:spcBef>
              <a:spcAft>
                <a:spcPts val="0"/>
              </a:spcAft>
              <a:buSzPts val="1800"/>
              <a:buNone/>
            </a:pPr>
            <a:r>
              <a:rPr lang="de-DE">
                <a:solidFill>
                  <a:srgbClr val="3F3F3F"/>
                </a:solidFill>
              </a:rPr>
              <a:t>Ürituste vabatahtlike on raskem hallata, sest vähem rahulolu faktoreid on juhtide kontrolli all. </a:t>
            </a:r>
            <a:endParaRPr>
              <a:solidFill>
                <a:srgbClr val="3F3F3F"/>
              </a:solidFill>
            </a:endParaRPr>
          </a:p>
          <a:p>
            <a:pPr marL="0" lvl="2" indent="0" algn="l" rtl="0">
              <a:lnSpc>
                <a:spcPct val="90000"/>
              </a:lnSpc>
              <a:spcBef>
                <a:spcPts val="500"/>
              </a:spcBef>
              <a:spcAft>
                <a:spcPts val="0"/>
              </a:spcAft>
              <a:buSzPts val="1800"/>
              <a:buNone/>
            </a:pPr>
            <a:endParaRPr>
              <a:solidFill>
                <a:srgbClr val="3F3F3F"/>
              </a:solidFill>
              <a:latin typeface="Calibri"/>
              <a:ea typeface="Calibri"/>
              <a:cs typeface="Calibri"/>
              <a:sym typeface="Calibri"/>
            </a:endParaRPr>
          </a:p>
          <a:p>
            <a:pPr marL="914400" lvl="2" indent="0" algn="l" rtl="0">
              <a:lnSpc>
                <a:spcPct val="90000"/>
              </a:lnSpc>
              <a:spcBef>
                <a:spcPts val="500"/>
              </a:spcBef>
              <a:spcAft>
                <a:spcPts val="0"/>
              </a:spcAft>
              <a:buSzPts val="1800"/>
              <a:buNone/>
            </a:pPr>
            <a:r>
              <a:rPr lang="de-DE">
                <a:solidFill>
                  <a:srgbClr val="3F3F3F"/>
                </a:solidFill>
              </a:rPr>
              <a:t>Juhatajad sageli kaasavad rohkem vabatahtlike, kui vaja ja seega võivad vabatahtlikud tunda, et nende panus on vähem väärtuslik. </a:t>
            </a:r>
            <a:endParaRPr>
              <a:solidFill>
                <a:srgbClr val="3F3F3F"/>
              </a:solidFill>
            </a:endParaRPr>
          </a:p>
          <a:p>
            <a:pPr marL="914400" lvl="2" indent="0" algn="l" rtl="0">
              <a:lnSpc>
                <a:spcPct val="90000"/>
              </a:lnSpc>
              <a:spcBef>
                <a:spcPts val="500"/>
              </a:spcBef>
              <a:spcAft>
                <a:spcPts val="0"/>
              </a:spcAft>
              <a:buSzPts val="1800"/>
              <a:buNone/>
            </a:pPr>
            <a:endParaRPr/>
          </a:p>
          <a:p>
            <a:pPr marL="0" lvl="0" indent="0" algn="l" rtl="0">
              <a:lnSpc>
                <a:spcPct val="90000"/>
              </a:lnSpc>
              <a:spcBef>
                <a:spcPts val="1000"/>
              </a:spcBef>
              <a:spcAft>
                <a:spcPts val="0"/>
              </a:spcAft>
              <a:buSzPts val="1800"/>
              <a:buNone/>
            </a:pPr>
            <a:endParaRPr>
              <a:solidFill>
                <a:srgbClr val="3F3F3F"/>
              </a:solidFill>
            </a:endParaRPr>
          </a:p>
        </p:txBody>
      </p:sp>
      <p:pic>
        <p:nvPicPr>
          <p:cNvPr id="365" name="Google Shape;365;p47"/>
          <p:cNvPicPr preferRelativeResize="0"/>
          <p:nvPr/>
        </p:nvPicPr>
        <p:blipFill rotWithShape="1">
          <a:blip r:embed="rId3">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8"/>
          <p:cNvSpPr txBox="1">
            <a:spLocks noGrp="1"/>
          </p:cNvSpPr>
          <p:nvPr>
            <p:ph type="title"/>
          </p:nvPr>
        </p:nvSpPr>
        <p:spPr>
          <a:xfrm>
            <a:off x="828519" y="290305"/>
            <a:ext cx="6192838"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D944B"/>
              </a:buClr>
              <a:buSzPts val="1800"/>
              <a:buNone/>
            </a:pPr>
            <a:r>
              <a:rPr lang="de-DE" sz="3600"/>
              <a:t>Mis takistab inimestel vabatahtliku tööd tegemast?</a:t>
            </a:r>
            <a:endParaRPr/>
          </a:p>
        </p:txBody>
      </p:sp>
      <p:sp>
        <p:nvSpPr>
          <p:cNvPr id="372" name="Google Shape;372;p48"/>
          <p:cNvSpPr txBox="1">
            <a:spLocks noGrp="1"/>
          </p:cNvSpPr>
          <p:nvPr>
            <p:ph type="body" idx="1"/>
          </p:nvPr>
        </p:nvSpPr>
        <p:spPr>
          <a:xfrm>
            <a:off x="944380" y="1568215"/>
            <a:ext cx="7644984" cy="42571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de-DE" sz="2400" b="1">
                <a:latin typeface="Calibri"/>
                <a:ea typeface="Calibri"/>
                <a:cs typeface="Calibri"/>
                <a:sym typeface="Calibri"/>
              </a:rPr>
              <a:t>Aja puudumine (83%) </a:t>
            </a:r>
            <a:r>
              <a:rPr lang="de-DE" sz="2400">
                <a:solidFill>
                  <a:srgbClr val="3F3F3F"/>
                </a:solidFill>
                <a:latin typeface="Calibri"/>
                <a:ea typeface="Calibri"/>
                <a:cs typeface="Calibri"/>
                <a:sym typeface="Calibri"/>
              </a:rPr>
              <a:t>Tegelik ja tajutud pühendumise vajaduse taju. </a:t>
            </a:r>
            <a:endParaRPr/>
          </a:p>
          <a:p>
            <a:pPr marL="0" lvl="0" indent="0" algn="l" rtl="0">
              <a:lnSpc>
                <a:spcPct val="90000"/>
              </a:lnSpc>
              <a:spcBef>
                <a:spcPts val="1960"/>
              </a:spcBef>
              <a:spcAft>
                <a:spcPts val="0"/>
              </a:spcAft>
              <a:buSzPts val="1800"/>
              <a:buNone/>
            </a:pPr>
            <a:r>
              <a:rPr lang="de-DE" sz="2400" b="1">
                <a:latin typeface="Calibri"/>
                <a:ea typeface="Calibri"/>
                <a:cs typeface="Calibri"/>
                <a:sym typeface="Calibri"/>
              </a:rPr>
              <a:t>Bürokraatia (49%) </a:t>
            </a:r>
            <a:r>
              <a:rPr lang="de-DE" sz="2400">
                <a:solidFill>
                  <a:srgbClr val="3F3F3F"/>
                </a:solidFill>
                <a:latin typeface="Calibri"/>
                <a:ea typeface="Calibri"/>
                <a:cs typeface="Calibri"/>
                <a:sym typeface="Calibri"/>
              </a:rPr>
              <a:t>Paberitöö ja muutumine nagu palgaliseks tööks; vastutus; protsesside formaliseerumine. </a:t>
            </a:r>
            <a:endParaRPr/>
          </a:p>
          <a:p>
            <a:pPr marL="0" lvl="0" indent="0" algn="l" rtl="0">
              <a:lnSpc>
                <a:spcPct val="90000"/>
              </a:lnSpc>
              <a:spcBef>
                <a:spcPts val="1960"/>
              </a:spcBef>
              <a:spcAft>
                <a:spcPts val="0"/>
              </a:spcAft>
              <a:buSzPts val="1800"/>
              <a:buNone/>
            </a:pPr>
            <a:r>
              <a:rPr lang="de-DE" sz="2400" b="1">
                <a:latin typeface="Calibri"/>
                <a:ea typeface="Calibri"/>
                <a:cs typeface="Calibri"/>
                <a:sym typeface="Calibri"/>
              </a:rPr>
              <a:t>Riskid (47%) </a:t>
            </a:r>
            <a:r>
              <a:rPr lang="de-DE" sz="2400">
                <a:solidFill>
                  <a:srgbClr val="3F3F3F"/>
                </a:solidFill>
                <a:latin typeface="Calibri"/>
                <a:ea typeface="Calibri"/>
                <a:cs typeface="Calibri"/>
                <a:sym typeface="Calibri"/>
              </a:rPr>
              <a:t>“Kompensatsiooni kultuur”; kartus, et keegi kaebab neid kohtusse.</a:t>
            </a:r>
            <a:endParaRPr/>
          </a:p>
          <a:p>
            <a:pPr marL="0" lvl="0" indent="0" algn="l" rtl="0">
              <a:lnSpc>
                <a:spcPct val="90000"/>
              </a:lnSpc>
              <a:spcBef>
                <a:spcPts val="1960"/>
              </a:spcBef>
              <a:spcAft>
                <a:spcPts val="0"/>
              </a:spcAft>
              <a:buSzPts val="1800"/>
              <a:buNone/>
            </a:pPr>
            <a:r>
              <a:rPr lang="de-DE" sz="2400" b="1">
                <a:latin typeface="Calibri"/>
                <a:ea typeface="Calibri"/>
                <a:cs typeface="Calibri"/>
                <a:sym typeface="Calibri"/>
              </a:rPr>
              <a:t>Informatsiooni puudumine (39%) </a:t>
            </a:r>
            <a:r>
              <a:rPr lang="de-DE" sz="2400">
                <a:solidFill>
                  <a:srgbClr val="3F3F3F"/>
                </a:solidFill>
                <a:latin typeface="Calibri"/>
                <a:ea typeface="Calibri"/>
                <a:cs typeface="Calibri"/>
                <a:sym typeface="Calibri"/>
              </a:rPr>
              <a:t>Ei kutsuta vabatahtlikuks või ei tea, kust leida infot vabatahtliku töö võimaluste kohta. </a:t>
            </a:r>
            <a:endParaRPr sz="2400">
              <a:solidFill>
                <a:srgbClr val="3F3F3F"/>
              </a:solidFill>
              <a:latin typeface="Calibri"/>
              <a:ea typeface="Calibri"/>
              <a:cs typeface="Calibri"/>
              <a:sym typeface="Calibri"/>
            </a:endParaRPr>
          </a:p>
          <a:p>
            <a:pPr marL="0" lvl="0" indent="0" algn="l" rtl="0">
              <a:lnSpc>
                <a:spcPct val="90000"/>
              </a:lnSpc>
              <a:spcBef>
                <a:spcPts val="1960"/>
              </a:spcBef>
              <a:spcAft>
                <a:spcPts val="0"/>
              </a:spcAft>
              <a:buSzPts val="1800"/>
              <a:buFont typeface="Arial"/>
              <a:buNone/>
            </a:pPr>
            <a:endParaRPr sz="2400">
              <a:solidFill>
                <a:srgbClr val="3F3F3F"/>
              </a:solidFill>
              <a:latin typeface="Calibri"/>
              <a:ea typeface="Calibri"/>
              <a:cs typeface="Calibri"/>
              <a:sym typeface="Calibri"/>
            </a:endParaRPr>
          </a:p>
          <a:p>
            <a:pPr marL="457200" lvl="0" indent="-228600" algn="l" rtl="0">
              <a:lnSpc>
                <a:spcPct val="90000"/>
              </a:lnSpc>
              <a:spcBef>
                <a:spcPts val="1960"/>
              </a:spcBef>
              <a:spcAft>
                <a:spcPts val="0"/>
              </a:spcAft>
              <a:buSzPts val="1800"/>
              <a:buNone/>
            </a:pPr>
            <a:endParaRPr sz="2400">
              <a:solidFill>
                <a:srgbClr val="3F3F3F"/>
              </a:solidFill>
              <a:latin typeface="Calibri"/>
              <a:ea typeface="Calibri"/>
              <a:cs typeface="Calibri"/>
              <a:sym typeface="Calibri"/>
            </a:endParaRPr>
          </a:p>
        </p:txBody>
      </p:sp>
      <p:pic>
        <p:nvPicPr>
          <p:cNvPr id="373" name="Google Shape;373;p48"/>
          <p:cNvPicPr preferRelativeResize="0"/>
          <p:nvPr/>
        </p:nvPicPr>
        <p:blipFill rotWithShape="1">
          <a:blip r:embed="rId3">
            <a:alphaModFix/>
          </a:blip>
          <a:srcRect b="-2"/>
          <a:stretch/>
        </p:blipFill>
        <p:spPr>
          <a:xfrm>
            <a:off x="8273017" y="10"/>
            <a:ext cx="3918981" cy="4257197"/>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pic>
        <p:nvPicPr>
          <p:cNvPr id="374" name="Google Shape;374;p48"/>
          <p:cNvPicPr preferRelativeResize="0"/>
          <p:nvPr/>
        </p:nvPicPr>
        <p:blipFill rotWithShape="1">
          <a:blip r:embed="rId4">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9"/>
          <p:cNvSpPr txBox="1">
            <a:spLocks noGrp="1"/>
          </p:cNvSpPr>
          <p:nvPr>
            <p:ph type="title"/>
          </p:nvPr>
        </p:nvSpPr>
        <p:spPr>
          <a:xfrm>
            <a:off x="1073347" y="257400"/>
            <a:ext cx="93351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de-DE"/>
              <a:t>Vabatahtlikud spordiorganisatsioonid</a:t>
            </a:r>
            <a:endParaRPr/>
          </a:p>
        </p:txBody>
      </p:sp>
      <p:sp>
        <p:nvSpPr>
          <p:cNvPr id="381" name="Google Shape;381;p49"/>
          <p:cNvSpPr txBox="1">
            <a:spLocks noGrp="1"/>
          </p:cNvSpPr>
          <p:nvPr>
            <p:ph type="body" idx="1"/>
          </p:nvPr>
        </p:nvSpPr>
        <p:spPr>
          <a:xfrm>
            <a:off x="768558" y="1400410"/>
            <a:ext cx="8382000" cy="40830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de-DE" sz="2800" b="1">
                <a:solidFill>
                  <a:srgbClr val="287D26"/>
                </a:solidFill>
                <a:latin typeface="Calibri"/>
                <a:ea typeface="Calibri"/>
                <a:cs typeface="Calibri"/>
                <a:sym typeface="Calibri"/>
              </a:rPr>
              <a:t>Ühised jooned:</a:t>
            </a:r>
            <a:endParaRPr/>
          </a:p>
          <a:p>
            <a:pPr marL="914400" lvl="1" indent="-342900" algn="l" rtl="0">
              <a:lnSpc>
                <a:spcPct val="150000"/>
              </a:lnSpc>
              <a:spcBef>
                <a:spcPts val="500"/>
              </a:spcBef>
              <a:spcAft>
                <a:spcPts val="0"/>
              </a:spcAft>
              <a:buSzPts val="1800"/>
              <a:buFont typeface="Arial"/>
              <a:buChar char="–"/>
            </a:pPr>
            <a:r>
              <a:rPr lang="de-DE">
                <a:solidFill>
                  <a:srgbClr val="3F3F3F"/>
                </a:solidFill>
              </a:rPr>
              <a:t>vastutavad hääletavate liikmete eest</a:t>
            </a:r>
            <a:endParaRPr/>
          </a:p>
          <a:p>
            <a:pPr marL="914400" lvl="1" indent="-342900" algn="l" rtl="0">
              <a:lnSpc>
                <a:spcPct val="150000"/>
              </a:lnSpc>
              <a:spcBef>
                <a:spcPts val="500"/>
              </a:spcBef>
              <a:spcAft>
                <a:spcPts val="0"/>
              </a:spcAft>
              <a:buSzPts val="1800"/>
              <a:buFont typeface="Arial"/>
              <a:buChar char="–"/>
            </a:pPr>
            <a:r>
              <a:rPr lang="de-DE">
                <a:solidFill>
                  <a:srgbClr val="3F3F3F"/>
                </a:solidFill>
              </a:rPr>
              <a:t>juhitud valitud juhatuse poolt</a:t>
            </a:r>
            <a:endParaRPr/>
          </a:p>
          <a:p>
            <a:pPr marL="914400" lvl="1" indent="-342900" algn="l" rtl="0">
              <a:lnSpc>
                <a:spcPct val="150000"/>
              </a:lnSpc>
              <a:spcBef>
                <a:spcPts val="500"/>
              </a:spcBef>
              <a:spcAft>
                <a:spcPts val="0"/>
              </a:spcAft>
              <a:buSzPts val="1800"/>
              <a:buFont typeface="Arial"/>
              <a:buChar char="–"/>
            </a:pPr>
            <a:r>
              <a:rPr lang="de-DE">
                <a:solidFill>
                  <a:srgbClr val="3F3F3F"/>
                </a:solidFill>
              </a:rPr>
              <a:t>juhitakse põhikirja alusel</a:t>
            </a:r>
            <a:endParaRPr/>
          </a:p>
        </p:txBody>
      </p:sp>
      <p:pic>
        <p:nvPicPr>
          <p:cNvPr id="382" name="Google Shape;382;p49"/>
          <p:cNvPicPr preferRelativeResize="0"/>
          <p:nvPr/>
        </p:nvPicPr>
        <p:blipFill rotWithShape="1">
          <a:blip r:embed="rId3">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50"/>
          <p:cNvPicPr preferRelativeResize="0">
            <a:picLocks noGrp="1"/>
          </p:cNvPicPr>
          <p:nvPr>
            <p:ph type="body" idx="1"/>
          </p:nvPr>
        </p:nvPicPr>
        <p:blipFill rotWithShape="1">
          <a:blip r:embed="rId3">
            <a:alphaModFix/>
          </a:blip>
          <a:srcRect/>
          <a:stretch/>
        </p:blipFill>
        <p:spPr>
          <a:xfrm>
            <a:off x="1020132" y="651737"/>
            <a:ext cx="7267867" cy="4962200"/>
          </a:xfrm>
          <a:prstGeom prst="roundRect">
            <a:avLst>
              <a:gd name="adj" fmla="val 7872"/>
            </a:avLst>
          </a:prstGeom>
          <a:noFill/>
          <a:ln>
            <a:noFill/>
          </a:ln>
        </p:spPr>
      </p:pic>
      <p:sp>
        <p:nvSpPr>
          <p:cNvPr id="389" name="Google Shape;389;p50"/>
          <p:cNvSpPr txBox="1">
            <a:spLocks noGrp="1"/>
          </p:cNvSpPr>
          <p:nvPr>
            <p:ph type="body" idx="4294967295"/>
          </p:nvPr>
        </p:nvSpPr>
        <p:spPr>
          <a:xfrm>
            <a:off x="8124675" y="1078201"/>
            <a:ext cx="3837600" cy="453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3200"/>
              <a:buNone/>
            </a:pPr>
            <a:r>
              <a:rPr lang="de-DE" b="1">
                <a:solidFill>
                  <a:srgbClr val="287D26"/>
                </a:solidFill>
              </a:rPr>
              <a:t>Mitteametlikud protsessid</a:t>
            </a:r>
            <a:endParaRPr b="1">
              <a:solidFill>
                <a:srgbClr val="287D26"/>
              </a:solidFill>
            </a:endParaRPr>
          </a:p>
          <a:p>
            <a:pPr marL="0" lvl="0" indent="0" algn="l" rtl="0">
              <a:lnSpc>
                <a:spcPct val="90000"/>
              </a:lnSpc>
              <a:spcBef>
                <a:spcPts val="1000"/>
              </a:spcBef>
              <a:spcAft>
                <a:spcPts val="0"/>
              </a:spcAft>
              <a:buSzPts val="3200"/>
              <a:buNone/>
            </a:pPr>
            <a:endParaRPr b="1">
              <a:solidFill>
                <a:srgbClr val="287D26"/>
              </a:solidFill>
            </a:endParaRPr>
          </a:p>
          <a:p>
            <a:pPr marL="0" lvl="0" indent="0" algn="l" rtl="0">
              <a:lnSpc>
                <a:spcPct val="90000"/>
              </a:lnSpc>
              <a:spcBef>
                <a:spcPts val="1000"/>
              </a:spcBef>
              <a:spcAft>
                <a:spcPts val="0"/>
              </a:spcAft>
              <a:buSzPts val="3200"/>
              <a:buNone/>
            </a:pPr>
            <a:r>
              <a:rPr lang="de-DE" b="1">
                <a:solidFill>
                  <a:srgbClr val="287D26"/>
                </a:solidFill>
              </a:rPr>
              <a:t>Juhatuse liikmed kandideerivad läbi nominatsioonide ja valitakse hääletusega.</a:t>
            </a:r>
            <a:endParaRPr/>
          </a:p>
        </p:txBody>
      </p:sp>
      <p:pic>
        <p:nvPicPr>
          <p:cNvPr id="390" name="Google Shape;390;p50"/>
          <p:cNvPicPr preferRelativeResize="0"/>
          <p:nvPr/>
        </p:nvPicPr>
        <p:blipFill rotWithShape="1">
          <a:blip r:embed="rId4">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D944B"/>
              </a:buClr>
              <a:buSzPts val="1800"/>
              <a:buNone/>
            </a:pPr>
            <a:r>
              <a:rPr lang="de-DE"/>
              <a:t>Kes teeb spordis vabatahtliku tööd ja miks?</a:t>
            </a:r>
            <a:endParaRPr/>
          </a:p>
        </p:txBody>
      </p:sp>
      <p:sp>
        <p:nvSpPr>
          <p:cNvPr id="397" name="Google Shape;397;p51"/>
          <p:cNvSpPr txBox="1">
            <a:spLocks noGrp="1"/>
          </p:cNvSpPr>
          <p:nvPr>
            <p:ph type="body" idx="1"/>
          </p:nvPr>
        </p:nvSpPr>
        <p:spPr>
          <a:xfrm>
            <a:off x="838201" y="1125539"/>
            <a:ext cx="9659680" cy="5256212"/>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rgbClr val="71BE44"/>
              </a:buClr>
              <a:buSzPts val="1800"/>
              <a:buNone/>
            </a:pPr>
            <a:endParaRPr sz="2000">
              <a:solidFill>
                <a:srgbClr val="3F3F3F"/>
              </a:solidFill>
              <a:latin typeface="Calibri"/>
              <a:ea typeface="Calibri"/>
              <a:cs typeface="Calibri"/>
              <a:sym typeface="Calibri"/>
            </a:endParaRPr>
          </a:p>
          <a:p>
            <a:pPr marL="457200" lvl="0" indent="-342900" algn="l" rtl="0">
              <a:lnSpc>
                <a:spcPct val="90000"/>
              </a:lnSpc>
              <a:spcBef>
                <a:spcPts val="1000"/>
              </a:spcBef>
              <a:spcAft>
                <a:spcPts val="0"/>
              </a:spcAft>
              <a:buClr>
                <a:srgbClr val="71BE44"/>
              </a:buClr>
              <a:buSzPts val="1800"/>
              <a:buChar char="•"/>
            </a:pPr>
            <a:r>
              <a:rPr lang="de-DE" sz="2000">
                <a:solidFill>
                  <a:srgbClr val="3F3F3F"/>
                </a:solidFill>
                <a:latin typeface="Calibri"/>
                <a:ea typeface="Calibri"/>
                <a:cs typeface="Calibri"/>
                <a:sym typeface="Calibri"/>
              </a:rPr>
              <a:t>94 miljonit täiskasvanut (23%) on EL-is seotud vabatahtliku tööga. </a:t>
            </a:r>
            <a:endParaRPr/>
          </a:p>
          <a:p>
            <a:pPr marL="114300" lvl="0" indent="0" algn="l" rtl="0">
              <a:lnSpc>
                <a:spcPct val="90000"/>
              </a:lnSpc>
              <a:spcBef>
                <a:spcPts val="1000"/>
              </a:spcBef>
              <a:spcAft>
                <a:spcPts val="0"/>
              </a:spcAft>
              <a:buSzPts val="1800"/>
              <a:buNone/>
            </a:pPr>
            <a:r>
              <a:rPr lang="de-DE" sz="2000" b="1">
                <a:solidFill>
                  <a:srgbClr val="287D26"/>
                </a:solidFill>
                <a:latin typeface="Calibri"/>
                <a:ea typeface="Calibri"/>
                <a:cs typeface="Calibri"/>
                <a:sym typeface="Calibri"/>
              </a:rPr>
              <a:t>Kus?</a:t>
            </a:r>
            <a:r>
              <a:rPr lang="de-DE" sz="2000">
                <a:solidFill>
                  <a:srgbClr val="287D26"/>
                </a:solidFill>
                <a:latin typeface="Calibri"/>
                <a:ea typeface="Calibri"/>
                <a:cs typeface="Calibri"/>
                <a:sym typeface="Calibri"/>
              </a:rPr>
              <a:t> </a:t>
            </a:r>
            <a:endParaRPr/>
          </a:p>
          <a:p>
            <a:pPr marL="0" lvl="0" indent="0" algn="ctr" rtl="0">
              <a:lnSpc>
                <a:spcPct val="90000"/>
              </a:lnSpc>
              <a:spcBef>
                <a:spcPts val="1000"/>
              </a:spcBef>
              <a:spcAft>
                <a:spcPts val="0"/>
              </a:spcAft>
              <a:buSzPts val="1800"/>
              <a:buNone/>
            </a:pPr>
            <a:r>
              <a:rPr lang="de-DE" sz="2000">
                <a:solidFill>
                  <a:srgbClr val="3F3F3F"/>
                </a:solidFill>
                <a:latin typeface="Calibri"/>
                <a:ea typeface="Calibri"/>
                <a:cs typeface="Calibri"/>
                <a:sym typeface="Calibri"/>
              </a:rPr>
              <a:t>-  Suur toetumine vabatahtlikele enamustes liikmesriikides (nt. Austrias 14% palgalisi töölisi ja 86% vabatahtlike; Taanis (31.5%), Inglismaal (26%), Prantsusmaal (25%) ja Maltal (84%). Prantsusmaal peaaegu 80% vabatahtlike; Hollandis 13% palgalisi töölisi ja 87% vabatahtlike). </a:t>
            </a:r>
            <a:endParaRPr/>
          </a:p>
          <a:p>
            <a:pPr marL="114300" lvl="0" indent="0" algn="just" rtl="0">
              <a:lnSpc>
                <a:spcPct val="90000"/>
              </a:lnSpc>
              <a:spcBef>
                <a:spcPts val="1000"/>
              </a:spcBef>
              <a:spcAft>
                <a:spcPts val="0"/>
              </a:spcAft>
              <a:buSzPts val="1800"/>
              <a:buNone/>
            </a:pPr>
            <a:r>
              <a:rPr lang="de-DE" sz="2000" b="1">
                <a:solidFill>
                  <a:srgbClr val="287D26"/>
                </a:solidFill>
                <a:latin typeface="Calibri"/>
                <a:ea typeface="Calibri"/>
                <a:cs typeface="Calibri"/>
                <a:sym typeface="Calibri"/>
              </a:rPr>
              <a:t>Kes?</a:t>
            </a:r>
            <a:endParaRPr/>
          </a:p>
          <a:p>
            <a:pPr marL="899999" lvl="2" indent="-342899" algn="l" rtl="0">
              <a:lnSpc>
                <a:spcPct val="90000"/>
              </a:lnSpc>
              <a:spcBef>
                <a:spcPts val="500"/>
              </a:spcBef>
              <a:spcAft>
                <a:spcPts val="0"/>
              </a:spcAft>
              <a:buSzPts val="1800"/>
              <a:buChar char="•"/>
            </a:pPr>
            <a:r>
              <a:rPr lang="de-DE" sz="2000">
                <a:solidFill>
                  <a:srgbClr val="3F3F3F"/>
                </a:solidFill>
              </a:rPr>
              <a:t>Enamustes EL-i riikides</a:t>
            </a:r>
            <a:r>
              <a:rPr lang="de-DE" sz="2000">
                <a:solidFill>
                  <a:srgbClr val="3F3F3F"/>
                </a:solidFill>
                <a:latin typeface="Calibri"/>
                <a:ea typeface="Calibri"/>
                <a:cs typeface="Calibri"/>
                <a:sym typeface="Calibri"/>
              </a:rPr>
              <a:t>: </a:t>
            </a:r>
            <a:r>
              <a:rPr lang="de-DE" sz="2000">
                <a:solidFill>
                  <a:srgbClr val="3F3F3F"/>
                </a:solidFill>
              </a:rPr>
              <a:t>vanuses</a:t>
            </a:r>
            <a:r>
              <a:rPr lang="de-DE" sz="2000">
                <a:solidFill>
                  <a:srgbClr val="3F3F3F"/>
                </a:solidFill>
                <a:latin typeface="Calibri"/>
                <a:ea typeface="Calibri"/>
                <a:cs typeface="Calibri"/>
                <a:sym typeface="Calibri"/>
              </a:rPr>
              <a:t> 30-50; kõrgem sissetulek/ täisajaga töökoht; väikeste lastega; </a:t>
            </a:r>
            <a:r>
              <a:rPr lang="de-DE" sz="2000">
                <a:solidFill>
                  <a:srgbClr val="3F3F3F"/>
                </a:solidFill>
              </a:rPr>
              <a:t>meessoost</a:t>
            </a:r>
            <a:r>
              <a:rPr lang="de-DE" sz="2000">
                <a:solidFill>
                  <a:srgbClr val="3F3F3F"/>
                </a:solidFill>
                <a:latin typeface="Calibri"/>
                <a:ea typeface="Calibri"/>
                <a:cs typeface="Calibri"/>
                <a:sym typeface="Calibri"/>
              </a:rPr>
              <a:t> (</a:t>
            </a:r>
            <a:r>
              <a:rPr lang="de-DE" sz="2000">
                <a:solidFill>
                  <a:srgbClr val="3F3F3F"/>
                </a:solidFill>
              </a:rPr>
              <a:t>kaks kolmandikku</a:t>
            </a:r>
            <a:r>
              <a:rPr lang="de-DE" sz="2000">
                <a:solidFill>
                  <a:srgbClr val="3F3F3F"/>
                </a:solidFill>
                <a:latin typeface="Calibri"/>
                <a:ea typeface="Calibri"/>
                <a:cs typeface="Calibri"/>
                <a:sym typeface="Calibri"/>
              </a:rPr>
              <a:t>); </a:t>
            </a:r>
            <a:r>
              <a:rPr lang="de-DE" sz="2000">
                <a:solidFill>
                  <a:srgbClr val="3F3F3F"/>
                </a:solidFill>
              </a:rPr>
              <a:t>keskmisest kõrgem haridustase</a:t>
            </a:r>
            <a:r>
              <a:rPr lang="de-DE" sz="2000">
                <a:solidFill>
                  <a:srgbClr val="3F3F3F"/>
                </a:solidFill>
                <a:latin typeface="Calibri"/>
                <a:ea typeface="Calibri"/>
                <a:cs typeface="Calibri"/>
                <a:sym typeface="Calibri"/>
              </a:rPr>
              <a:t>.</a:t>
            </a:r>
            <a:endParaRPr/>
          </a:p>
          <a:p>
            <a:pPr marL="114300" lvl="0" indent="0" algn="l" rtl="0">
              <a:lnSpc>
                <a:spcPct val="90000"/>
              </a:lnSpc>
              <a:spcBef>
                <a:spcPts val="1000"/>
              </a:spcBef>
              <a:spcAft>
                <a:spcPts val="0"/>
              </a:spcAft>
              <a:buSzPts val="1800"/>
              <a:buNone/>
            </a:pPr>
            <a:r>
              <a:rPr lang="de-DE" sz="2000" b="1">
                <a:solidFill>
                  <a:srgbClr val="287D26"/>
                </a:solidFill>
                <a:latin typeface="Calibri"/>
                <a:ea typeface="Calibri"/>
                <a:cs typeface="Calibri"/>
                <a:sym typeface="Calibri"/>
              </a:rPr>
              <a:t>Miks?</a:t>
            </a:r>
            <a:endParaRPr sz="2000">
              <a:solidFill>
                <a:srgbClr val="287D26"/>
              </a:solidFill>
              <a:latin typeface="Calibri"/>
              <a:ea typeface="Calibri"/>
              <a:cs typeface="Calibri"/>
              <a:sym typeface="Calibri"/>
            </a:endParaRPr>
          </a:p>
          <a:p>
            <a:pPr marL="914400" lvl="1" indent="-342900" algn="l" rtl="0">
              <a:lnSpc>
                <a:spcPct val="90000"/>
              </a:lnSpc>
              <a:spcBef>
                <a:spcPts val="500"/>
              </a:spcBef>
              <a:spcAft>
                <a:spcPts val="0"/>
              </a:spcAft>
              <a:buSzPts val="1800"/>
              <a:buChar char="•"/>
            </a:pPr>
            <a:r>
              <a:rPr lang="de-DE" sz="2000">
                <a:solidFill>
                  <a:srgbClr val="3F3F3F"/>
                </a:solidFill>
              </a:rPr>
              <a:t>tasustamata töö või teenus</a:t>
            </a:r>
            <a:r>
              <a:rPr lang="de-DE" sz="2000">
                <a:solidFill>
                  <a:srgbClr val="3F3F3F"/>
                </a:solidFill>
                <a:latin typeface="Calibri"/>
                <a:ea typeface="Calibri"/>
                <a:cs typeface="Calibri"/>
                <a:sym typeface="Calibri"/>
              </a:rPr>
              <a:t>:</a:t>
            </a:r>
            <a:endParaRPr/>
          </a:p>
          <a:p>
            <a:pPr marL="914400" lvl="1" indent="-342900" algn="l" rtl="0">
              <a:lnSpc>
                <a:spcPct val="90000"/>
              </a:lnSpc>
              <a:spcBef>
                <a:spcPts val="500"/>
              </a:spcBef>
              <a:spcAft>
                <a:spcPts val="0"/>
              </a:spcAft>
              <a:buSzPts val="1800"/>
              <a:buChar char="•"/>
            </a:pPr>
            <a:r>
              <a:rPr lang="de-DE" sz="2000">
                <a:solidFill>
                  <a:srgbClr val="3F3F3F"/>
                </a:solidFill>
                <a:latin typeface="Calibri"/>
                <a:ea typeface="Calibri"/>
                <a:cs typeface="Calibri"/>
                <a:sym typeface="Calibri"/>
              </a:rPr>
              <a:t>A</a:t>
            </a:r>
            <a:r>
              <a:rPr lang="de-DE" sz="2000">
                <a:solidFill>
                  <a:srgbClr val="3F3F3F"/>
                </a:solidFill>
              </a:rPr>
              <a:t>ktivism</a:t>
            </a:r>
            <a:endParaRPr/>
          </a:p>
          <a:p>
            <a:pPr marL="914400" lvl="1" indent="-342900" algn="l" rtl="0">
              <a:lnSpc>
                <a:spcPct val="90000"/>
              </a:lnSpc>
              <a:spcBef>
                <a:spcPts val="500"/>
              </a:spcBef>
              <a:spcAft>
                <a:spcPts val="0"/>
              </a:spcAft>
              <a:buSzPts val="1800"/>
              <a:buChar char="•"/>
            </a:pPr>
            <a:r>
              <a:rPr lang="de-DE" sz="2000">
                <a:solidFill>
                  <a:srgbClr val="3F3F3F"/>
                </a:solidFill>
              </a:rPr>
              <a:t>tõsine hobi</a:t>
            </a:r>
            <a:r>
              <a:rPr lang="de-DE" sz="2000">
                <a:solidFill>
                  <a:srgbClr val="3F3F3F"/>
                </a:solidFill>
                <a:latin typeface="Calibri"/>
                <a:ea typeface="Calibri"/>
                <a:cs typeface="Calibri"/>
                <a:sym typeface="Calibri"/>
              </a:rPr>
              <a:t> (Schulz et al.,2011)</a:t>
            </a:r>
            <a:endParaRPr/>
          </a:p>
          <a:p>
            <a:pPr marL="457200" lvl="0" indent="-228600" algn="l" rtl="0">
              <a:lnSpc>
                <a:spcPct val="90000"/>
              </a:lnSpc>
              <a:spcBef>
                <a:spcPts val="1000"/>
              </a:spcBef>
              <a:spcAft>
                <a:spcPts val="0"/>
              </a:spcAft>
              <a:buClr>
                <a:srgbClr val="71BE44"/>
              </a:buClr>
              <a:buSzPts val="1800"/>
              <a:buNone/>
            </a:pPr>
            <a:endParaRPr sz="2000">
              <a:solidFill>
                <a:srgbClr val="3F3F3F"/>
              </a:solidFill>
              <a:latin typeface="Calibri"/>
              <a:ea typeface="Calibri"/>
              <a:cs typeface="Calibri"/>
              <a:sym typeface="Calibri"/>
            </a:endParaRPr>
          </a:p>
          <a:p>
            <a:pPr marL="457200" lvl="0" indent="-228600" algn="l" rtl="0">
              <a:lnSpc>
                <a:spcPct val="90000"/>
              </a:lnSpc>
              <a:spcBef>
                <a:spcPts val="1000"/>
              </a:spcBef>
              <a:spcAft>
                <a:spcPts val="0"/>
              </a:spcAft>
              <a:buClr>
                <a:srgbClr val="71BE44"/>
              </a:buClr>
              <a:buSzPts val="1800"/>
              <a:buNone/>
            </a:pPr>
            <a:endParaRPr sz="2000">
              <a:solidFill>
                <a:srgbClr val="3F3F3F"/>
              </a:solidFill>
              <a:latin typeface="Calibri"/>
              <a:ea typeface="Calibri"/>
              <a:cs typeface="Calibri"/>
              <a:sym typeface="Calibri"/>
            </a:endParaRPr>
          </a:p>
        </p:txBody>
      </p:sp>
      <p:pic>
        <p:nvPicPr>
          <p:cNvPr id="398" name="Google Shape;398;p51"/>
          <p:cNvPicPr preferRelativeResize="0"/>
          <p:nvPr/>
        </p:nvPicPr>
        <p:blipFill rotWithShape="1">
          <a:blip r:embed="rId3">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5"/>
          <p:cNvPicPr preferRelativeResize="0">
            <a:picLocks noGrp="1"/>
          </p:cNvPicPr>
          <p:nvPr>
            <p:ph type="body" idx="1"/>
          </p:nvPr>
        </p:nvPicPr>
        <p:blipFill rotWithShape="1">
          <a:blip r:embed="rId3">
            <a:alphaModFix/>
          </a:blip>
          <a:srcRect/>
          <a:stretch/>
        </p:blipFill>
        <p:spPr>
          <a:xfrm>
            <a:off x="20" y="10"/>
            <a:ext cx="12191980" cy="6857990"/>
          </a:xfrm>
          <a:prstGeom prst="rect">
            <a:avLst/>
          </a:prstGeom>
          <a:noFill/>
          <a:ln>
            <a:noFill/>
          </a:ln>
        </p:spPr>
      </p:pic>
      <p:sp>
        <p:nvSpPr>
          <p:cNvPr id="148" name="Google Shape;148;p25"/>
          <p:cNvSpPr txBox="1"/>
          <p:nvPr/>
        </p:nvSpPr>
        <p:spPr>
          <a:xfrm>
            <a:off x="6605600" y="520576"/>
            <a:ext cx="5181600" cy="883200"/>
          </a:xfrm>
          <a:prstGeom prst="rect">
            <a:avLst/>
          </a:prstGeom>
          <a:noFill/>
          <a:ln>
            <a:noFill/>
          </a:ln>
        </p:spPr>
        <p:txBody>
          <a:bodyPr spcFirstLastPara="1" wrap="square" lIns="34275" tIns="17125" rIns="34275" bIns="0" anchor="b" anchorCtr="0">
            <a:spAutoFit/>
          </a:bodyPr>
          <a:lstStyle/>
          <a:p>
            <a:pPr marL="0" marR="0" lvl="0" indent="0" algn="l" rtl="0">
              <a:lnSpc>
                <a:spcPct val="80000"/>
              </a:lnSpc>
              <a:spcBef>
                <a:spcPts val="0"/>
              </a:spcBef>
              <a:spcAft>
                <a:spcPts val="0"/>
              </a:spcAft>
              <a:buNone/>
            </a:pPr>
            <a:r>
              <a:rPr lang="de-DE" sz="5000" b="1">
                <a:solidFill>
                  <a:schemeClr val="lt1"/>
                </a:solidFill>
                <a:latin typeface="Calibri"/>
                <a:ea typeface="Calibri"/>
                <a:cs typeface="Calibri"/>
                <a:sym typeface="Calibri"/>
              </a:rPr>
              <a:t>HETKESEIS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2"/>
          <p:cNvSpPr>
            <a:spLocks noGrp="1"/>
          </p:cNvSpPr>
          <p:nvPr>
            <p:ph type="ctrTitle" idx="4294967295"/>
          </p:nvPr>
        </p:nvSpPr>
        <p:spPr>
          <a:xfrm>
            <a:off x="1211700" y="1674725"/>
            <a:ext cx="8754600" cy="4735500"/>
          </a:xfrm>
          <a:prstGeom prst="roundRect">
            <a:avLst>
              <a:gd name="adj" fmla="val 0"/>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D944B"/>
              </a:buClr>
              <a:buSzPts val="4000"/>
              <a:buFont typeface="Arial"/>
              <a:buNone/>
            </a:pPr>
            <a:br>
              <a:rPr lang="de-DE" sz="2400" b="1" i="0" u="none" strike="noStrike" cap="none">
                <a:solidFill>
                  <a:srgbClr val="4D944B"/>
                </a:solidFill>
                <a:latin typeface="Arial"/>
                <a:ea typeface="Arial"/>
                <a:cs typeface="Arial"/>
                <a:sym typeface="Arial"/>
              </a:rPr>
            </a:br>
            <a:r>
              <a:rPr lang="de-DE" sz="2400"/>
              <a:t>Kas vabatahtliku töö kasu on jaotunud üle kogu kogukonna või on need kontsentreeritud jättes mõned paigad kogukonnas sotsiaalselt hüljatuna? Mis sa arvad, miks see nii on?</a:t>
            </a:r>
            <a:endParaRPr sz="2400"/>
          </a:p>
          <a:p>
            <a:pPr marL="0" marR="0" lvl="0" indent="0" algn="l" rtl="0">
              <a:lnSpc>
                <a:spcPct val="90000"/>
              </a:lnSpc>
              <a:spcBef>
                <a:spcPts val="1000"/>
              </a:spcBef>
              <a:spcAft>
                <a:spcPts val="1000"/>
              </a:spcAft>
              <a:buClr>
                <a:srgbClr val="4D944B"/>
              </a:buClr>
              <a:buSzPts val="4000"/>
              <a:buFont typeface="Arial"/>
              <a:buNone/>
            </a:pPr>
            <a:br>
              <a:rPr lang="de-DE" sz="2400" b="0" i="0" u="none" strike="noStrike" cap="none">
                <a:solidFill>
                  <a:srgbClr val="4D944B"/>
                </a:solidFill>
                <a:latin typeface="Arial"/>
                <a:ea typeface="Arial"/>
                <a:cs typeface="Arial"/>
                <a:sym typeface="Arial"/>
              </a:rPr>
            </a:br>
            <a:r>
              <a:rPr lang="de-DE" sz="2400" b="0" i="0" u="none" strike="noStrike" cap="none">
                <a:solidFill>
                  <a:srgbClr val="4D944B"/>
                </a:solidFill>
                <a:latin typeface="Arial"/>
                <a:ea typeface="Arial"/>
                <a:cs typeface="Arial"/>
                <a:sym typeface="Arial"/>
              </a:rPr>
              <a:t>Mõtle oma organisatsiooni peale: kes on </a:t>
            </a:r>
            <a:r>
              <a:rPr lang="de-DE" sz="2400"/>
              <a:t>teie tavaline vabatahtlik? Kas nad on kindlas vanuses, soost, rahvusliku taustaga või sotsiaal-majanduslikust taustast? Siis vaata oma kogukonda. Milliseid osi kogukonnast kaasate vabatahtlikena? Või veel tähtsam -</a:t>
            </a:r>
            <a:r>
              <a:rPr lang="de-DE" sz="2400" b="1"/>
              <a:t> kes on puudu?</a:t>
            </a:r>
            <a:r>
              <a:rPr lang="de-DE" sz="2400"/>
              <a:t> </a:t>
            </a:r>
            <a:br>
              <a:rPr lang="de-DE" sz="2400" b="1" i="0" u="none" strike="noStrike" cap="none">
                <a:solidFill>
                  <a:srgbClr val="4D944B"/>
                </a:solidFill>
                <a:latin typeface="Arial"/>
                <a:ea typeface="Arial"/>
                <a:cs typeface="Arial"/>
                <a:sym typeface="Arial"/>
              </a:rPr>
            </a:br>
            <a:br>
              <a:rPr lang="de-DE" sz="2400" b="1" i="0" u="none" strike="noStrike" cap="none">
                <a:solidFill>
                  <a:srgbClr val="4D944B"/>
                </a:solidFill>
                <a:latin typeface="Arial"/>
                <a:ea typeface="Arial"/>
                <a:cs typeface="Arial"/>
                <a:sym typeface="Arial"/>
              </a:rPr>
            </a:br>
            <a:r>
              <a:rPr lang="de-DE" sz="2400"/>
              <a:t>Mis takistused hoiavad ära kõikide võrdset osalemist vabatahtlikus töös? Kuidas teha vabatahtlik töö rohkem kaasavaks?</a:t>
            </a:r>
            <a:endParaRPr sz="2400" b="1" i="0" u="none" strike="noStrike" cap="none">
              <a:solidFill>
                <a:srgbClr val="4D944B"/>
              </a:solidFill>
              <a:latin typeface="Arial"/>
              <a:ea typeface="Arial"/>
              <a:cs typeface="Arial"/>
              <a:sym typeface="Arial"/>
            </a:endParaRPr>
          </a:p>
        </p:txBody>
      </p:sp>
      <p:pic>
        <p:nvPicPr>
          <p:cNvPr id="405" name="Google Shape;405;p52"/>
          <p:cNvPicPr preferRelativeResize="0"/>
          <p:nvPr/>
        </p:nvPicPr>
        <p:blipFill rotWithShape="1">
          <a:blip r:embed="rId3">
            <a:alphaModFix/>
          </a:blip>
          <a:srcRect/>
          <a:stretch/>
        </p:blipFill>
        <p:spPr>
          <a:xfrm>
            <a:off x="9560860" y="86723"/>
            <a:ext cx="2427530" cy="7125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3"/>
          <p:cNvSpPr txBox="1">
            <a:spLocks noGrp="1"/>
          </p:cNvSpPr>
          <p:nvPr>
            <p:ph type="title"/>
          </p:nvPr>
        </p:nvSpPr>
        <p:spPr>
          <a:xfrm>
            <a:off x="1136525" y="404825"/>
            <a:ext cx="10515600" cy="863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D944B"/>
              </a:buClr>
              <a:buSzPts val="1800"/>
              <a:buNone/>
            </a:pPr>
            <a:r>
              <a:rPr lang="de-DE" sz="3600"/>
              <a:t>Vabatahtlikuse väljakutsed ja sotsiaalne kaasatus</a:t>
            </a:r>
            <a:endParaRPr/>
          </a:p>
        </p:txBody>
      </p:sp>
      <p:sp>
        <p:nvSpPr>
          <p:cNvPr id="412" name="Google Shape;412;p53"/>
          <p:cNvSpPr txBox="1">
            <a:spLocks noGrp="1"/>
          </p:cNvSpPr>
          <p:nvPr>
            <p:ph type="body" idx="1"/>
          </p:nvPr>
        </p:nvSpPr>
        <p:spPr>
          <a:xfrm>
            <a:off x="1200509"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rgbClr val="71BE44"/>
              </a:buClr>
              <a:buSzPts val="1800"/>
              <a:buChar char="•"/>
            </a:pPr>
            <a:r>
              <a:rPr lang="de-DE" sz="2400">
                <a:solidFill>
                  <a:srgbClr val="3F3F3F"/>
                </a:solidFill>
                <a:latin typeface="Calibri"/>
                <a:ea typeface="Calibri"/>
                <a:cs typeface="Calibri"/>
                <a:sym typeface="Calibri"/>
              </a:rPr>
              <a:t>Mõned sotsiaalsed grupid on ala-esindatud spordi vabatahtlike hulgas - Miks? </a:t>
            </a:r>
            <a:endParaRPr sz="2400">
              <a:solidFill>
                <a:srgbClr val="3F3F3F"/>
              </a:solidFill>
              <a:latin typeface="Calibri"/>
              <a:ea typeface="Calibri"/>
              <a:cs typeface="Calibri"/>
              <a:sym typeface="Calibri"/>
            </a:endParaRPr>
          </a:p>
          <a:p>
            <a:pPr marL="457200" lvl="0" indent="-342900" algn="l" rtl="0">
              <a:lnSpc>
                <a:spcPct val="90000"/>
              </a:lnSpc>
              <a:spcBef>
                <a:spcPts val="1000"/>
              </a:spcBef>
              <a:spcAft>
                <a:spcPts val="0"/>
              </a:spcAft>
              <a:buClr>
                <a:srgbClr val="71BE44"/>
              </a:buClr>
              <a:buSzPts val="1800"/>
              <a:buChar char="•"/>
            </a:pPr>
            <a:r>
              <a:rPr lang="de-DE" sz="2400">
                <a:solidFill>
                  <a:srgbClr val="3F3F3F"/>
                </a:solidFill>
                <a:latin typeface="Calibri"/>
                <a:ea typeface="Calibri"/>
                <a:cs typeface="Calibri"/>
                <a:sym typeface="Calibri"/>
              </a:rPr>
              <a:t>Info puudumine vabatahtliku töö võimaluste kohta. </a:t>
            </a:r>
            <a:endParaRPr sz="2400">
              <a:solidFill>
                <a:srgbClr val="3F3F3F"/>
              </a:solidFill>
              <a:latin typeface="Calibri"/>
              <a:ea typeface="Calibri"/>
              <a:cs typeface="Calibri"/>
              <a:sym typeface="Calibri"/>
            </a:endParaRPr>
          </a:p>
          <a:p>
            <a:pPr marL="457200" lvl="0" indent="-342900" algn="l" rtl="0">
              <a:lnSpc>
                <a:spcPct val="90000"/>
              </a:lnSpc>
              <a:spcBef>
                <a:spcPts val="1000"/>
              </a:spcBef>
              <a:spcAft>
                <a:spcPts val="0"/>
              </a:spcAft>
              <a:buClr>
                <a:srgbClr val="71BE44"/>
              </a:buClr>
              <a:buSzPts val="1800"/>
              <a:buChar char="•"/>
            </a:pPr>
            <a:r>
              <a:rPr lang="de-DE" sz="2400">
                <a:solidFill>
                  <a:srgbClr val="3F3F3F"/>
                </a:solidFill>
                <a:latin typeface="Calibri"/>
                <a:ea typeface="Calibri"/>
                <a:cs typeface="Calibri"/>
                <a:sym typeface="Calibri"/>
              </a:rPr>
              <a:t>Suhtumine ala-esindatud gruppidesse on neile takistuseks olla kaasatud vabatahtlikku töösse. </a:t>
            </a:r>
            <a:endParaRPr/>
          </a:p>
          <a:p>
            <a:pPr marL="457200" lvl="0" indent="-342900" algn="l" rtl="0">
              <a:lnSpc>
                <a:spcPct val="90000"/>
              </a:lnSpc>
              <a:spcBef>
                <a:spcPts val="1000"/>
              </a:spcBef>
              <a:spcAft>
                <a:spcPts val="0"/>
              </a:spcAft>
              <a:buClr>
                <a:srgbClr val="71BE44"/>
              </a:buClr>
              <a:buSzPts val="1800"/>
              <a:buChar char="•"/>
            </a:pPr>
            <a:r>
              <a:rPr lang="de-DE" sz="2400">
                <a:solidFill>
                  <a:srgbClr val="3F3F3F"/>
                </a:solidFill>
                <a:latin typeface="Calibri"/>
                <a:ea typeface="Calibri"/>
                <a:cs typeface="Calibri"/>
                <a:sym typeface="Calibri"/>
              </a:rPr>
              <a:t>Pakutavad võimalused vabatahtlikuks tööks ei pruugi vastata vabatahtlike motivatsioonidele. </a:t>
            </a:r>
            <a:endParaRPr/>
          </a:p>
          <a:p>
            <a:pPr marL="457200" lvl="0" indent="-342900" algn="l" rtl="0">
              <a:lnSpc>
                <a:spcPct val="90000"/>
              </a:lnSpc>
              <a:spcBef>
                <a:spcPts val="1000"/>
              </a:spcBef>
              <a:spcAft>
                <a:spcPts val="0"/>
              </a:spcAft>
              <a:buClr>
                <a:srgbClr val="71BE44"/>
              </a:buClr>
              <a:buSzPts val="1800"/>
              <a:buChar char="•"/>
            </a:pPr>
            <a:r>
              <a:rPr lang="de-DE" sz="2400">
                <a:solidFill>
                  <a:srgbClr val="3F3F3F"/>
                </a:solidFill>
                <a:latin typeface="Calibri"/>
                <a:ea typeface="Calibri"/>
                <a:cs typeface="Calibri"/>
                <a:sym typeface="Calibri"/>
              </a:rPr>
              <a:t>Puudulik vabatahtlikkuse võimaluste planeerimine.  </a:t>
            </a:r>
            <a:endParaRPr sz="2400">
              <a:solidFill>
                <a:srgbClr val="3F3F3F"/>
              </a:solidFill>
              <a:latin typeface="Calibri"/>
              <a:ea typeface="Calibri"/>
              <a:cs typeface="Calibri"/>
              <a:sym typeface="Calibri"/>
            </a:endParaRPr>
          </a:p>
          <a:p>
            <a:pPr marL="457200" lvl="0" indent="-342900" algn="l" rtl="0">
              <a:lnSpc>
                <a:spcPct val="90000"/>
              </a:lnSpc>
              <a:spcBef>
                <a:spcPts val="1000"/>
              </a:spcBef>
              <a:spcAft>
                <a:spcPts val="0"/>
              </a:spcAft>
              <a:buClr>
                <a:srgbClr val="71BE44"/>
              </a:buClr>
              <a:buSzPts val="1800"/>
              <a:buChar char="•"/>
            </a:pPr>
            <a:r>
              <a:rPr lang="de-DE" sz="2400">
                <a:solidFill>
                  <a:srgbClr val="3F3F3F"/>
                </a:solidFill>
                <a:latin typeface="Calibri"/>
                <a:ea typeface="Calibri"/>
                <a:cs typeface="Calibri"/>
                <a:sym typeface="Calibri"/>
              </a:rPr>
              <a:t>Puudulikud vabatahtlikkuse keskkonnad, mis on toetavad/kättesaadavad.  </a:t>
            </a:r>
            <a:endParaRPr/>
          </a:p>
        </p:txBody>
      </p:sp>
      <p:pic>
        <p:nvPicPr>
          <p:cNvPr id="413" name="Google Shape;413;p53"/>
          <p:cNvPicPr preferRelativeResize="0"/>
          <p:nvPr/>
        </p:nvPicPr>
        <p:blipFill rotWithShape="1">
          <a:blip r:embed="rId3">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4"/>
          <p:cNvSpPr>
            <a:spLocks noGrp="1"/>
          </p:cNvSpPr>
          <p:nvPr>
            <p:ph type="ctrTitle" idx="4294967295"/>
          </p:nvPr>
        </p:nvSpPr>
        <p:spPr>
          <a:xfrm>
            <a:off x="1728250" y="2056100"/>
            <a:ext cx="8064900" cy="3671700"/>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4D944B"/>
              </a:buClr>
              <a:buSzPts val="4000"/>
              <a:buFont typeface="Arial"/>
              <a:buNone/>
            </a:pPr>
            <a:r>
              <a:rPr lang="de-DE" sz="2400">
                <a:solidFill>
                  <a:srgbClr val="287D26"/>
                </a:solidFill>
              </a:rPr>
              <a:t>Pane kirja soovitusi kohalikule spordiklubile, kuidas nad saaksid kaasata vabatahtlike ala-esindatud gruppidest.</a:t>
            </a:r>
            <a:br>
              <a:rPr lang="de-DE" sz="2400" b="0" i="0" u="none" strike="noStrike" cap="none">
                <a:solidFill>
                  <a:srgbClr val="287D26"/>
                </a:solidFill>
                <a:latin typeface="Arial"/>
                <a:ea typeface="Arial"/>
                <a:cs typeface="Arial"/>
                <a:sym typeface="Arial"/>
              </a:rPr>
            </a:br>
            <a:br>
              <a:rPr lang="de-DE" sz="2400" b="0" i="0" u="none" strike="noStrike" cap="none">
                <a:solidFill>
                  <a:srgbClr val="287D26"/>
                </a:solidFill>
                <a:latin typeface="Arial"/>
                <a:ea typeface="Arial"/>
                <a:cs typeface="Arial"/>
                <a:sym typeface="Arial"/>
              </a:rPr>
            </a:br>
            <a:r>
              <a:rPr lang="de-DE" sz="2400" b="0" i="0" u="none" strike="noStrike" cap="none">
                <a:solidFill>
                  <a:srgbClr val="287D26"/>
                </a:solidFill>
                <a:latin typeface="Arial"/>
                <a:ea typeface="Arial"/>
                <a:cs typeface="Arial"/>
                <a:sym typeface="Arial"/>
              </a:rPr>
              <a:t>Premeeri neid. </a:t>
            </a:r>
            <a:br>
              <a:rPr lang="de-DE" sz="2400" b="0" i="0" u="none" strike="noStrike" cap="none">
                <a:solidFill>
                  <a:srgbClr val="287D26"/>
                </a:solidFill>
                <a:latin typeface="Arial"/>
                <a:ea typeface="Arial"/>
                <a:cs typeface="Arial"/>
                <a:sym typeface="Arial"/>
              </a:rPr>
            </a:br>
            <a:r>
              <a:rPr lang="de-DE" sz="2400" b="0" i="0" u="none" strike="noStrike" cap="none">
                <a:solidFill>
                  <a:srgbClr val="287D26"/>
                </a:solidFill>
                <a:latin typeface="Arial"/>
                <a:ea typeface="Arial"/>
                <a:cs typeface="Arial"/>
                <a:sym typeface="Arial"/>
              </a:rPr>
              <a:t>Hoia neid vabatahtlikena läbi koolituste ja arenduse.</a:t>
            </a:r>
            <a:br>
              <a:rPr lang="de-DE" sz="2400" b="0" i="0" u="none" strike="noStrike" cap="none">
                <a:solidFill>
                  <a:srgbClr val="287D26"/>
                </a:solidFill>
                <a:latin typeface="Arial"/>
                <a:ea typeface="Arial"/>
                <a:cs typeface="Arial"/>
                <a:sym typeface="Arial"/>
              </a:rPr>
            </a:br>
            <a:br>
              <a:rPr lang="de-DE" sz="2400" b="0" i="0" u="none" strike="noStrike" cap="none">
                <a:solidFill>
                  <a:srgbClr val="287D26"/>
                </a:solidFill>
                <a:latin typeface="Arial"/>
                <a:ea typeface="Arial"/>
                <a:cs typeface="Arial"/>
                <a:sym typeface="Arial"/>
              </a:rPr>
            </a:br>
            <a:r>
              <a:rPr lang="de-DE" sz="2400" b="0" i="0" u="none" strike="noStrike" cap="none">
                <a:solidFill>
                  <a:srgbClr val="287D26"/>
                </a:solidFill>
                <a:latin typeface="Arial"/>
                <a:ea typeface="Arial"/>
                <a:cs typeface="Arial"/>
                <a:sym typeface="Arial"/>
              </a:rPr>
              <a:t>Kasuta om</a:t>
            </a:r>
            <a:r>
              <a:rPr lang="de-DE" sz="2400">
                <a:solidFill>
                  <a:srgbClr val="287D26"/>
                </a:solidFill>
              </a:rPr>
              <a:t>a isiklikke kogemusi, et anda sisendit oma soovitustele. </a:t>
            </a:r>
            <a:endParaRPr/>
          </a:p>
        </p:txBody>
      </p:sp>
      <p:pic>
        <p:nvPicPr>
          <p:cNvPr id="420" name="Google Shape;420;p54"/>
          <p:cNvPicPr preferRelativeResize="0"/>
          <p:nvPr/>
        </p:nvPicPr>
        <p:blipFill rotWithShape="1">
          <a:blip r:embed="rId3">
            <a:alphaModFix/>
          </a:blip>
          <a:srcRect/>
          <a:stretch/>
        </p:blipFill>
        <p:spPr>
          <a:xfrm>
            <a:off x="146304" y="5985735"/>
            <a:ext cx="2427530" cy="7125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5"/>
          <p:cNvSpPr txBox="1">
            <a:spLocks noGrp="1"/>
          </p:cNvSpPr>
          <p:nvPr>
            <p:ph type="title"/>
          </p:nvPr>
        </p:nvSpPr>
        <p:spPr>
          <a:xfrm>
            <a:off x="1188720" y="298865"/>
            <a:ext cx="10515600" cy="10220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D944B"/>
              </a:buClr>
              <a:buSzPts val="1800"/>
              <a:buNone/>
            </a:pPr>
            <a:r>
              <a:rPr lang="de-DE"/>
              <a:t>Head praktikad</a:t>
            </a:r>
            <a:endParaRPr/>
          </a:p>
        </p:txBody>
      </p:sp>
      <p:sp>
        <p:nvSpPr>
          <p:cNvPr id="427" name="Google Shape;427;p55"/>
          <p:cNvSpPr txBox="1">
            <a:spLocks noGrp="1"/>
          </p:cNvSpPr>
          <p:nvPr>
            <p:ph type="body" idx="1"/>
          </p:nvPr>
        </p:nvSpPr>
        <p:spPr>
          <a:xfrm>
            <a:off x="838200" y="1449774"/>
            <a:ext cx="10674300" cy="43680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rgbClr val="71BE44"/>
              </a:buClr>
              <a:buSzPts val="1800"/>
              <a:buChar char="•"/>
            </a:pPr>
            <a:r>
              <a:rPr lang="de-DE" sz="2400">
                <a:solidFill>
                  <a:srgbClr val="3F3F3F"/>
                </a:solidFill>
                <a:latin typeface="Calibri"/>
                <a:ea typeface="Calibri"/>
                <a:cs typeface="Calibri"/>
                <a:sym typeface="Calibri"/>
              </a:rPr>
              <a:t>STRENGHTENING COACHING WITH THE OBJECTIVE TO RAISE EQUALITY – SCORE (Tugevdada treenereid eesmärgiga tõsta kvaliteeti -SCORE) Edendaja: European Non‐Governmental Sports Organisation (ENGSO), läbiviidud: 2015‐2016.</a:t>
            </a:r>
            <a:endParaRPr/>
          </a:p>
          <a:p>
            <a:pPr marL="457200" lvl="0" indent="-342900" algn="l" rtl="0">
              <a:lnSpc>
                <a:spcPct val="90000"/>
              </a:lnSpc>
              <a:spcBef>
                <a:spcPts val="1000"/>
              </a:spcBef>
              <a:spcAft>
                <a:spcPts val="0"/>
              </a:spcAft>
              <a:buClr>
                <a:srgbClr val="71BE44"/>
              </a:buClr>
              <a:buSzPts val="1800"/>
              <a:buChar char="•"/>
            </a:pPr>
            <a:r>
              <a:rPr lang="de-DE" sz="2400">
                <a:solidFill>
                  <a:srgbClr val="3F3F3F"/>
                </a:solidFill>
                <a:latin typeface="Calibri"/>
                <a:ea typeface="Calibri"/>
                <a:cs typeface="Calibri"/>
                <a:sym typeface="Calibri"/>
              </a:rPr>
              <a:t>SCORE, EL-i rahastatud projekt, mille fookus on tõsta nii naissoost palgatud ja vabatahtlike treenerite arvu kui ka soolist teadlikust treenerite koolitustel. </a:t>
            </a:r>
            <a:endParaRPr sz="2400">
              <a:solidFill>
                <a:srgbClr val="3F3F3F"/>
              </a:solidFill>
              <a:latin typeface="Calibri"/>
              <a:ea typeface="Calibri"/>
              <a:cs typeface="Calibri"/>
              <a:sym typeface="Calibri"/>
            </a:endParaRPr>
          </a:p>
          <a:p>
            <a:pPr marL="457200" lvl="0" indent="-342900" algn="l" rtl="0">
              <a:lnSpc>
                <a:spcPct val="90000"/>
              </a:lnSpc>
              <a:spcBef>
                <a:spcPts val="1000"/>
              </a:spcBef>
              <a:spcAft>
                <a:spcPts val="0"/>
              </a:spcAft>
              <a:buClr>
                <a:srgbClr val="71BE44"/>
              </a:buClr>
              <a:buSzPts val="1800"/>
              <a:buChar char="•"/>
            </a:pPr>
            <a:r>
              <a:rPr lang="de-DE" sz="2400">
                <a:solidFill>
                  <a:srgbClr val="3F3F3F"/>
                </a:solidFill>
                <a:latin typeface="Calibri"/>
                <a:ea typeface="Calibri"/>
                <a:cs typeface="Calibri"/>
                <a:sym typeface="Calibri"/>
              </a:rPr>
              <a:t>Selle projekti sihtgrupiks olid spordi ja treenerite organisatsioonid kõigil tasemetel koos treenerite, endiste sportlaste, vabatahtlike ja otsustajatega treenerite valdkonnas. </a:t>
            </a:r>
            <a:endParaRPr/>
          </a:p>
          <a:p>
            <a:pPr marL="457200" lvl="0" indent="-342900" algn="l" rtl="0">
              <a:lnSpc>
                <a:spcPct val="90000"/>
              </a:lnSpc>
              <a:spcBef>
                <a:spcPts val="1000"/>
              </a:spcBef>
              <a:spcAft>
                <a:spcPts val="0"/>
              </a:spcAft>
              <a:buClr>
                <a:srgbClr val="71BE44"/>
              </a:buClr>
              <a:buSzPts val="1800"/>
              <a:buChar char="•"/>
            </a:pPr>
            <a:r>
              <a:rPr lang="de-DE" sz="2400">
                <a:solidFill>
                  <a:srgbClr val="3F3F3F"/>
                </a:solidFill>
                <a:latin typeface="Calibri"/>
                <a:ea typeface="Calibri"/>
                <a:cs typeface="Calibri"/>
                <a:sym typeface="Calibri"/>
              </a:rPr>
              <a:t>SCORE projekti raames töötati välja nii programm mentoritele kui ka hariduslik töövahend.</a:t>
            </a:r>
            <a:endParaRPr/>
          </a:p>
        </p:txBody>
      </p:sp>
      <p:pic>
        <p:nvPicPr>
          <p:cNvPr id="428" name="Google Shape;428;p55"/>
          <p:cNvPicPr preferRelativeResize="0"/>
          <p:nvPr/>
        </p:nvPicPr>
        <p:blipFill rotWithShape="1">
          <a:blip r:embed="rId3">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6"/>
          <p:cNvSpPr txBox="1">
            <a:spLocks noGrp="1"/>
          </p:cNvSpPr>
          <p:nvPr>
            <p:ph type="title"/>
          </p:nvPr>
        </p:nvSpPr>
        <p:spPr>
          <a:xfrm>
            <a:off x="1188720" y="298865"/>
            <a:ext cx="10515600" cy="10220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D944B"/>
              </a:buClr>
              <a:buSzPts val="1800"/>
              <a:buNone/>
            </a:pPr>
            <a:r>
              <a:rPr lang="de-DE"/>
              <a:t>Järeldused</a:t>
            </a:r>
            <a:endParaRPr/>
          </a:p>
        </p:txBody>
      </p:sp>
      <p:sp>
        <p:nvSpPr>
          <p:cNvPr id="435" name="Google Shape;435;p56"/>
          <p:cNvSpPr txBox="1">
            <a:spLocks noGrp="1"/>
          </p:cNvSpPr>
          <p:nvPr>
            <p:ph type="body" idx="1"/>
          </p:nvPr>
        </p:nvSpPr>
        <p:spPr>
          <a:xfrm>
            <a:off x="1200509"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rgbClr val="71BE44"/>
              </a:buClr>
              <a:buSzPts val="1800"/>
              <a:buChar char="•"/>
            </a:pPr>
            <a:r>
              <a:rPr lang="de-DE" sz="2400">
                <a:solidFill>
                  <a:srgbClr val="3F3F3F"/>
                </a:solidFill>
                <a:latin typeface="Calibri"/>
                <a:ea typeface="Calibri"/>
                <a:cs typeface="Calibri"/>
                <a:sym typeface="Calibri"/>
              </a:rPr>
              <a:t>Mitmekesine vabatahtlike meeskond mitmekesiste vajaduste ja motivatsioonidega. </a:t>
            </a:r>
            <a:endParaRPr sz="2400">
              <a:solidFill>
                <a:srgbClr val="3F3F3F"/>
              </a:solidFill>
              <a:latin typeface="Calibri"/>
              <a:ea typeface="Calibri"/>
              <a:cs typeface="Calibri"/>
              <a:sym typeface="Calibri"/>
            </a:endParaRPr>
          </a:p>
          <a:p>
            <a:pPr marL="457200" lvl="0" indent="-342900" algn="l" rtl="0">
              <a:lnSpc>
                <a:spcPct val="90000"/>
              </a:lnSpc>
              <a:spcBef>
                <a:spcPts val="1000"/>
              </a:spcBef>
              <a:spcAft>
                <a:spcPts val="0"/>
              </a:spcAft>
              <a:buClr>
                <a:srgbClr val="71BE44"/>
              </a:buClr>
              <a:buSzPts val="1800"/>
              <a:buChar char="•"/>
            </a:pPr>
            <a:r>
              <a:rPr lang="de-DE" sz="2400">
                <a:solidFill>
                  <a:srgbClr val="3F3F3F"/>
                </a:solidFill>
                <a:latin typeface="Calibri"/>
                <a:ea typeface="Calibri"/>
                <a:cs typeface="Calibri"/>
                <a:sym typeface="Calibri"/>
              </a:rPr>
              <a:t>On äärmiselt oluline tunnustada ja hinnata vabatahtlike panust.  </a:t>
            </a:r>
            <a:endParaRPr/>
          </a:p>
          <a:p>
            <a:pPr marL="457200" lvl="0" indent="-342900" algn="l" rtl="0">
              <a:lnSpc>
                <a:spcPct val="90000"/>
              </a:lnSpc>
              <a:spcBef>
                <a:spcPts val="1000"/>
              </a:spcBef>
              <a:spcAft>
                <a:spcPts val="0"/>
              </a:spcAft>
              <a:buClr>
                <a:srgbClr val="71BE44"/>
              </a:buClr>
              <a:buSzPts val="1800"/>
              <a:buChar char="•"/>
            </a:pPr>
            <a:r>
              <a:rPr lang="de-DE" sz="2400">
                <a:solidFill>
                  <a:srgbClr val="3F3F3F"/>
                </a:solidFill>
                <a:latin typeface="Calibri"/>
                <a:ea typeface="Calibri"/>
                <a:cs typeface="Calibri"/>
                <a:sym typeface="Calibri"/>
              </a:rPr>
              <a:t>Spordisektori olemus on, et see on kõigile - Vabatahtlik töö peaks seega olema kaasav ja avatud kõigile. </a:t>
            </a:r>
            <a:endParaRPr/>
          </a:p>
          <a:p>
            <a:pPr marL="457200" lvl="0" indent="-342900" algn="l" rtl="0">
              <a:lnSpc>
                <a:spcPct val="90000"/>
              </a:lnSpc>
              <a:spcBef>
                <a:spcPts val="1000"/>
              </a:spcBef>
              <a:spcAft>
                <a:spcPts val="0"/>
              </a:spcAft>
              <a:buClr>
                <a:srgbClr val="71BE44"/>
              </a:buClr>
              <a:buSzPts val="1800"/>
              <a:buChar char="•"/>
            </a:pPr>
            <a:r>
              <a:rPr lang="de-DE" sz="2400">
                <a:solidFill>
                  <a:srgbClr val="3F3F3F"/>
                </a:solidFill>
                <a:latin typeface="Calibri"/>
                <a:ea typeface="Calibri"/>
                <a:cs typeface="Calibri"/>
                <a:sym typeface="Calibri"/>
              </a:rPr>
              <a:t>Sobitada vabatahtlike oskused ja motivatsioonid olemasolevate võimalustega.   </a:t>
            </a:r>
            <a:endParaRPr/>
          </a:p>
          <a:p>
            <a:pPr marL="457200" lvl="0" indent="-342900" algn="l" rtl="0">
              <a:lnSpc>
                <a:spcPct val="90000"/>
              </a:lnSpc>
              <a:spcBef>
                <a:spcPts val="1000"/>
              </a:spcBef>
              <a:spcAft>
                <a:spcPts val="0"/>
              </a:spcAft>
              <a:buClr>
                <a:srgbClr val="71BE44"/>
              </a:buClr>
              <a:buSzPts val="1800"/>
              <a:buChar char="•"/>
            </a:pPr>
            <a:r>
              <a:rPr lang="de-DE" sz="2400">
                <a:solidFill>
                  <a:srgbClr val="3F3F3F"/>
                </a:solidFill>
                <a:latin typeface="Calibri"/>
                <a:ea typeface="Calibri"/>
                <a:cs typeface="Calibri"/>
                <a:sym typeface="Calibri"/>
              </a:rPr>
              <a:t>Formaalsemad personalijuhtimise protsessid on vajalikud. </a:t>
            </a:r>
            <a:endParaRPr/>
          </a:p>
        </p:txBody>
      </p:sp>
      <p:pic>
        <p:nvPicPr>
          <p:cNvPr id="436" name="Google Shape;436;p56"/>
          <p:cNvPicPr preferRelativeResize="0"/>
          <p:nvPr/>
        </p:nvPicPr>
        <p:blipFill rotWithShape="1">
          <a:blip r:embed="rId3">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7"/>
          <p:cNvSpPr txBox="1">
            <a:spLocks noGrp="1"/>
          </p:cNvSpPr>
          <p:nvPr>
            <p:ph type="title"/>
          </p:nvPr>
        </p:nvSpPr>
        <p:spPr>
          <a:xfrm>
            <a:off x="2349500" y="307976"/>
            <a:ext cx="7954962" cy="723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de-DE"/>
              <a:t>Kasutatud kirjandus</a:t>
            </a:r>
            <a:endParaRPr/>
          </a:p>
        </p:txBody>
      </p:sp>
      <p:sp>
        <p:nvSpPr>
          <p:cNvPr id="443" name="Google Shape;443;p57"/>
          <p:cNvSpPr txBox="1">
            <a:spLocks noGrp="1"/>
          </p:cNvSpPr>
          <p:nvPr>
            <p:ph type="body" idx="1"/>
          </p:nvPr>
        </p:nvSpPr>
        <p:spPr>
          <a:xfrm>
            <a:off x="1676401" y="744584"/>
            <a:ext cx="8887096" cy="503019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71BE44"/>
              </a:buClr>
              <a:buSzPts val="1800"/>
              <a:buNone/>
            </a:pPr>
            <a:endParaRPr sz="1200"/>
          </a:p>
          <a:p>
            <a:pPr marL="457200" lvl="0" indent="-228600" algn="l" rtl="0">
              <a:lnSpc>
                <a:spcPct val="90000"/>
              </a:lnSpc>
              <a:spcBef>
                <a:spcPts val="1000"/>
              </a:spcBef>
              <a:spcAft>
                <a:spcPts val="0"/>
              </a:spcAft>
              <a:buClr>
                <a:srgbClr val="71BE44"/>
              </a:buClr>
              <a:buSzPts val="1800"/>
              <a:buNone/>
            </a:pPr>
            <a:endParaRPr sz="1200"/>
          </a:p>
          <a:p>
            <a:pPr marL="457200" lvl="0" indent="-228600" algn="l" rtl="0">
              <a:lnSpc>
                <a:spcPct val="90000"/>
              </a:lnSpc>
              <a:spcBef>
                <a:spcPts val="1000"/>
              </a:spcBef>
              <a:spcAft>
                <a:spcPts val="0"/>
              </a:spcAft>
              <a:buClr>
                <a:srgbClr val="71BE44"/>
              </a:buClr>
              <a:buSzPts val="1800"/>
              <a:buNone/>
            </a:pPr>
            <a:endParaRPr sz="1200"/>
          </a:p>
        </p:txBody>
      </p:sp>
      <p:sp>
        <p:nvSpPr>
          <p:cNvPr id="444" name="Google Shape;444;p57"/>
          <p:cNvSpPr txBox="1"/>
          <p:nvPr/>
        </p:nvSpPr>
        <p:spPr>
          <a:xfrm>
            <a:off x="682988" y="1274808"/>
            <a:ext cx="9240499" cy="4936580"/>
          </a:xfrm>
          <a:prstGeom prst="rect">
            <a:avLst/>
          </a:prstGeom>
          <a:noFill/>
          <a:ln>
            <a:noFill/>
          </a:ln>
        </p:spPr>
        <p:txBody>
          <a:bodyPr spcFirstLastPara="1" wrap="square" lIns="91425" tIns="45700" rIns="91425" bIns="45700" anchor="t" anchorCtr="0">
            <a:noAutofit/>
          </a:bodyPr>
          <a:lstStyle/>
          <a:p>
            <a:pPr marL="355600" marR="0" lvl="0" indent="-355600" algn="l" rtl="0">
              <a:lnSpc>
                <a:spcPct val="100000"/>
              </a:lnSpc>
              <a:spcBef>
                <a:spcPts val="0"/>
              </a:spcBef>
              <a:spcAft>
                <a:spcPts val="0"/>
              </a:spcAft>
              <a:buClr>
                <a:schemeClr val="lt2"/>
              </a:buClr>
              <a:buSzPts val="2100"/>
              <a:buFont typeface="Arial"/>
              <a:buChar char="•"/>
            </a:pPr>
            <a:r>
              <a:rPr lang="de-DE" sz="1200" b="0" i="0" u="none" strike="noStrike" cap="none">
                <a:solidFill>
                  <a:srgbClr val="3F3F3F"/>
                </a:solidFill>
                <a:latin typeface="Calibri"/>
                <a:ea typeface="Calibri"/>
                <a:cs typeface="Calibri"/>
                <a:sym typeface="Calibri"/>
              </a:rPr>
              <a:t>Bryman, A. (2006). Integrating quantitative and qualitative research: How is it done? </a:t>
            </a:r>
            <a:r>
              <a:rPr lang="de-DE" sz="1200" b="0" i="1" u="none" strike="noStrike" cap="none">
                <a:solidFill>
                  <a:srgbClr val="3F3F3F"/>
                </a:solidFill>
                <a:latin typeface="Calibri"/>
                <a:ea typeface="Calibri"/>
                <a:cs typeface="Calibri"/>
                <a:sym typeface="Calibri"/>
              </a:rPr>
              <a:t>Qualitative Research, 6</a:t>
            </a:r>
            <a:r>
              <a:rPr lang="de-DE" sz="1200" b="0" i="0" u="none" strike="noStrike" cap="none">
                <a:solidFill>
                  <a:srgbClr val="3F3F3F"/>
                </a:solidFill>
                <a:latin typeface="Calibri"/>
                <a:ea typeface="Calibri"/>
                <a:cs typeface="Calibri"/>
                <a:sym typeface="Calibri"/>
              </a:rPr>
              <a:t>(1), 97-113. doi: 10.1177/1468794106058877</a:t>
            </a:r>
            <a:endParaRPr/>
          </a:p>
          <a:p>
            <a:pPr marL="355600" marR="0" lvl="0" indent="-355600" algn="l" rtl="0">
              <a:lnSpc>
                <a:spcPct val="100000"/>
              </a:lnSpc>
              <a:spcBef>
                <a:spcPts val="420"/>
              </a:spcBef>
              <a:spcAft>
                <a:spcPts val="0"/>
              </a:spcAft>
              <a:buClr>
                <a:schemeClr val="lt2"/>
              </a:buClr>
              <a:buSzPts val="2100"/>
              <a:buFont typeface="Arial"/>
              <a:buChar char="•"/>
            </a:pPr>
            <a:r>
              <a:rPr lang="de-DE" sz="1200" b="0" i="0" u="none" strike="noStrike" cap="none">
                <a:solidFill>
                  <a:srgbClr val="3F3F3F"/>
                </a:solidFill>
                <a:latin typeface="Calibri"/>
                <a:ea typeface="Calibri"/>
                <a:cs typeface="Calibri"/>
                <a:sym typeface="Calibri"/>
              </a:rPr>
              <a:t>DCMS. (2007). Our Promise for 2012: How the UK will benefit from the Olympic and Paralympic Games. London: Department for Culture, Media and Sport. DCMS. (2012). Beyond 2012: the London 2012 legacy story http://www.culture.gov.uk/images/publications/DCMS_Beyond_201 2_Legacy_Story.pdf </a:t>
            </a:r>
            <a:endParaRPr/>
          </a:p>
          <a:p>
            <a:pPr marL="355600" marR="0" lvl="0" indent="-355600" algn="l" rtl="0">
              <a:lnSpc>
                <a:spcPct val="100000"/>
              </a:lnSpc>
              <a:spcBef>
                <a:spcPts val="420"/>
              </a:spcBef>
              <a:spcAft>
                <a:spcPts val="0"/>
              </a:spcAft>
              <a:buClr>
                <a:schemeClr val="lt2"/>
              </a:buClr>
              <a:buSzPts val="2100"/>
              <a:buFont typeface="Arial"/>
              <a:buChar char="•"/>
            </a:pPr>
            <a:r>
              <a:rPr lang="de-DE" sz="1200" b="0" i="0" u="none" strike="noStrike" cap="none">
                <a:solidFill>
                  <a:srgbClr val="3F3F3F"/>
                </a:solidFill>
                <a:latin typeface="Calibri"/>
                <a:ea typeface="Calibri"/>
                <a:cs typeface="Calibri"/>
                <a:sym typeface="Calibri"/>
              </a:rPr>
              <a:t>Dickson, T. J., Benson, A. M., Blackman, D. A., &amp; Terwiel, A. F. (2013). It's All About the Games! 2010 Vancouver Olympic and Paralympic Winter Games Volunteers. Event Management, 17(1), 77-92</a:t>
            </a:r>
            <a:endParaRPr/>
          </a:p>
          <a:p>
            <a:pPr marL="355600" marR="0" lvl="0" indent="-355600" algn="l" rtl="0">
              <a:lnSpc>
                <a:spcPct val="100000"/>
              </a:lnSpc>
              <a:spcBef>
                <a:spcPts val="420"/>
              </a:spcBef>
              <a:spcAft>
                <a:spcPts val="0"/>
              </a:spcAft>
              <a:buClr>
                <a:schemeClr val="lt2"/>
              </a:buClr>
              <a:buSzPts val="2100"/>
              <a:buFont typeface="Arial"/>
              <a:buChar char="•"/>
            </a:pPr>
            <a:r>
              <a:rPr lang="de-DE" sz="1200" b="0" i="0" u="none" strike="noStrike" cap="none">
                <a:solidFill>
                  <a:srgbClr val="3F3F3F"/>
                </a:solidFill>
                <a:latin typeface="Calibri"/>
                <a:ea typeface="Calibri"/>
                <a:cs typeface="Calibri"/>
                <a:sym typeface="Calibri"/>
              </a:rPr>
              <a:t> LOCOG. (2009). Get involved: The Volunteer Programme - London 2012. The official site of the London 2012 Olympic and Paralympic Games </a:t>
            </a:r>
            <a:r>
              <a:rPr lang="de-DE" sz="1200" b="0" i="0" u="sng" strike="noStrike" cap="none">
                <a:solidFill>
                  <a:srgbClr val="3F3F3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http://www.london2012.com/get-involved/volunteering/thevolunteer-programme.php</a:t>
            </a:r>
            <a:endParaRPr sz="1200" b="0" i="0" u="none" strike="noStrike" cap="none">
              <a:solidFill>
                <a:srgbClr val="3F3F3F"/>
              </a:solidFill>
              <a:latin typeface="Calibri"/>
              <a:ea typeface="Calibri"/>
              <a:cs typeface="Calibri"/>
              <a:sym typeface="Calibri"/>
            </a:endParaRPr>
          </a:p>
          <a:p>
            <a:pPr marL="355600" marR="0" lvl="0" indent="-355600" algn="l" rtl="0">
              <a:lnSpc>
                <a:spcPct val="100000"/>
              </a:lnSpc>
              <a:spcBef>
                <a:spcPts val="420"/>
              </a:spcBef>
              <a:spcAft>
                <a:spcPts val="0"/>
              </a:spcAft>
              <a:buClr>
                <a:schemeClr val="lt2"/>
              </a:buClr>
              <a:buSzPts val="2100"/>
              <a:buFont typeface="Arial"/>
              <a:buChar char="•"/>
            </a:pPr>
            <a:r>
              <a:rPr lang="de-DE" sz="1200" b="0" i="0" u="none" strike="noStrike" cap="none">
                <a:solidFill>
                  <a:srgbClr val="3F3F3F"/>
                </a:solidFill>
                <a:latin typeface="Calibri"/>
                <a:ea typeface="Calibri"/>
                <a:cs typeface="Calibri"/>
                <a:sym typeface="Calibri"/>
              </a:rPr>
              <a:t> LOCOG (2013). Legacy assured for London 2012 Database http://www.london2012.com/news/articles/legacy-assured-forlondon-2012-database.html?cid=rss</a:t>
            </a:r>
            <a:endParaRPr/>
          </a:p>
          <a:p>
            <a:pPr marL="355600" marR="0" lvl="0" indent="-355600" algn="l" rtl="0">
              <a:lnSpc>
                <a:spcPct val="100000"/>
              </a:lnSpc>
              <a:spcBef>
                <a:spcPts val="420"/>
              </a:spcBef>
              <a:spcAft>
                <a:spcPts val="0"/>
              </a:spcAft>
              <a:buClr>
                <a:schemeClr val="lt2"/>
              </a:buClr>
              <a:buSzPts val="2100"/>
              <a:buFont typeface="Arial"/>
              <a:buChar char="•"/>
            </a:pPr>
            <a:r>
              <a:rPr lang="de-DE" sz="1200" b="0" i="0" u="none" strike="noStrike" cap="none">
                <a:solidFill>
                  <a:srgbClr val="3F3F3F"/>
                </a:solidFill>
                <a:latin typeface="Calibri"/>
                <a:ea typeface="Calibri"/>
                <a:cs typeface="Calibri"/>
                <a:sym typeface="Calibri"/>
              </a:rPr>
              <a:t>Nichols, G and Ralston, R (2014) The legacy costs of delivering the 2012 Olympic and Paralympic Games through regulatory capitalism. </a:t>
            </a:r>
            <a:r>
              <a:rPr lang="de-DE" sz="1200" b="0" i="1" u="none" strike="noStrike" cap="none">
                <a:solidFill>
                  <a:srgbClr val="3F3F3F"/>
                </a:solidFill>
                <a:latin typeface="Calibri"/>
                <a:ea typeface="Calibri"/>
                <a:cs typeface="Calibri"/>
                <a:sym typeface="Calibri"/>
              </a:rPr>
              <a:t>Leisure Studies </a:t>
            </a:r>
            <a:r>
              <a:rPr lang="de-DE" sz="1200" b="0" i="0" u="sng" strike="noStrike" cap="none">
                <a:solidFill>
                  <a:srgbClr val="3F3F3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http://www.tandfonline.com/doi/full/10.1080/02614367.2014.923495</a:t>
            </a:r>
            <a:r>
              <a:rPr lang="de-DE" sz="1200" b="0" i="0" u="none" strike="noStrike" cap="none">
                <a:solidFill>
                  <a:srgbClr val="3F3F3F"/>
                </a:solidFill>
                <a:latin typeface="Calibri"/>
                <a:ea typeface="Calibri"/>
                <a:cs typeface="Calibri"/>
                <a:sym typeface="Calibri"/>
              </a:rPr>
              <a:t>.</a:t>
            </a:r>
            <a:endParaRPr/>
          </a:p>
          <a:p>
            <a:pPr marL="355600" marR="0" lvl="0" indent="-355600" algn="l" rtl="0">
              <a:lnSpc>
                <a:spcPct val="100000"/>
              </a:lnSpc>
              <a:spcBef>
                <a:spcPts val="420"/>
              </a:spcBef>
              <a:spcAft>
                <a:spcPts val="0"/>
              </a:spcAft>
              <a:buClr>
                <a:schemeClr val="lt2"/>
              </a:buClr>
              <a:buSzPts val="2100"/>
              <a:buFont typeface="Arial"/>
              <a:buChar char="•"/>
            </a:pPr>
            <a:r>
              <a:rPr lang="de-DE" sz="1200" b="0" i="0" u="none" strike="noStrike" cap="none">
                <a:solidFill>
                  <a:srgbClr val="3F3F3F"/>
                </a:solidFill>
                <a:latin typeface="Calibri"/>
                <a:ea typeface="Calibri"/>
                <a:cs typeface="Calibri"/>
                <a:sym typeface="Calibri"/>
              </a:rPr>
              <a:t>Nichols, G and Ralston, R  (2014) The 2012 Ambassadors: – second class Nichols, G and Ralston, R (2012) Lessons from the Volunteering Legacy of the 2002 Commonwealth Games.  </a:t>
            </a:r>
            <a:r>
              <a:rPr lang="de-DE" sz="1200" b="0" i="1" u="none" strike="noStrike" cap="none">
                <a:solidFill>
                  <a:srgbClr val="3F3F3F"/>
                </a:solidFill>
                <a:latin typeface="Calibri"/>
                <a:ea typeface="Calibri"/>
                <a:cs typeface="Calibri"/>
                <a:sym typeface="Calibri"/>
              </a:rPr>
              <a:t>Urban Studies</a:t>
            </a:r>
            <a:r>
              <a:rPr lang="de-DE" sz="1200" b="0" i="0" u="none" strike="noStrike" cap="none">
                <a:solidFill>
                  <a:srgbClr val="3F3F3F"/>
                </a:solidFill>
                <a:latin typeface="Calibri"/>
                <a:ea typeface="Calibri"/>
                <a:cs typeface="Calibri"/>
                <a:sym typeface="Calibri"/>
              </a:rPr>
              <a:t>.  Volume 49 Issue 1 January 2012 pp. 165 - 180. </a:t>
            </a:r>
            <a:endParaRPr/>
          </a:p>
          <a:p>
            <a:pPr marL="355600" marR="0" lvl="0" indent="-355600" algn="l" rtl="0">
              <a:lnSpc>
                <a:spcPct val="100000"/>
              </a:lnSpc>
              <a:spcBef>
                <a:spcPts val="420"/>
              </a:spcBef>
              <a:spcAft>
                <a:spcPts val="0"/>
              </a:spcAft>
              <a:buClr>
                <a:schemeClr val="lt2"/>
              </a:buClr>
              <a:buSzPts val="2100"/>
              <a:buFont typeface="Arial"/>
              <a:buChar char="•"/>
            </a:pPr>
            <a:r>
              <a:rPr lang="de-DE" sz="1200" b="0" i="0" u="none" strike="noStrike" cap="none">
                <a:solidFill>
                  <a:srgbClr val="3F3F3F"/>
                </a:solidFill>
                <a:latin typeface="Calibri"/>
                <a:ea typeface="Calibri"/>
                <a:cs typeface="Calibri"/>
                <a:sym typeface="Calibri"/>
              </a:rPr>
              <a:t>Nichols, G and Ralston, R (2011) Social inclusion through volunteering – a potential legacy of the 2012 Olympic Games.</a:t>
            </a:r>
            <a:r>
              <a:rPr lang="de-DE" sz="1200" b="1" i="0" u="none" strike="noStrike" cap="none">
                <a:solidFill>
                  <a:srgbClr val="3F3F3F"/>
                </a:solidFill>
                <a:latin typeface="Calibri"/>
                <a:ea typeface="Calibri"/>
                <a:cs typeface="Calibri"/>
                <a:sym typeface="Calibri"/>
              </a:rPr>
              <a:t> </a:t>
            </a:r>
            <a:r>
              <a:rPr lang="de-DE" sz="1200" b="0" i="1" u="none" strike="noStrike" cap="none">
                <a:solidFill>
                  <a:srgbClr val="3F3F3F"/>
                </a:solidFill>
                <a:latin typeface="Calibri"/>
                <a:ea typeface="Calibri"/>
                <a:cs typeface="Calibri"/>
                <a:sym typeface="Calibri"/>
              </a:rPr>
              <a:t>Sociology. </a:t>
            </a:r>
            <a:r>
              <a:rPr lang="de-DE" sz="1200" b="0" i="0" u="none" strike="noStrike" cap="none">
                <a:solidFill>
                  <a:srgbClr val="3F3F3F"/>
                </a:solidFill>
                <a:latin typeface="Calibri"/>
                <a:ea typeface="Calibri"/>
                <a:cs typeface="Calibri"/>
                <a:sym typeface="Calibri"/>
              </a:rPr>
              <a:t>45 (5) pp. 900-914. </a:t>
            </a:r>
            <a:r>
              <a:rPr lang="de-DE" sz="1200" b="0" i="1" u="none" strike="noStrike" cap="none">
                <a:solidFill>
                  <a:srgbClr val="3F3F3F"/>
                </a:solidFill>
                <a:latin typeface="Calibri"/>
                <a:ea typeface="Calibri"/>
                <a:cs typeface="Calibri"/>
                <a:sym typeface="Calibri"/>
              </a:rPr>
              <a:t> </a:t>
            </a:r>
            <a:endParaRPr sz="1200" b="0" i="0" u="none" strike="noStrike" cap="none">
              <a:solidFill>
                <a:srgbClr val="3F3F3F"/>
              </a:solidFill>
              <a:latin typeface="Calibri"/>
              <a:ea typeface="Calibri"/>
              <a:cs typeface="Calibri"/>
              <a:sym typeface="Calibri"/>
            </a:endParaRPr>
          </a:p>
          <a:p>
            <a:pPr marL="355600" marR="0" lvl="0" indent="-355600" algn="l" rtl="0">
              <a:lnSpc>
                <a:spcPct val="100000"/>
              </a:lnSpc>
              <a:spcBef>
                <a:spcPts val="420"/>
              </a:spcBef>
              <a:spcAft>
                <a:spcPts val="0"/>
              </a:spcAft>
              <a:buClr>
                <a:schemeClr val="lt2"/>
              </a:buClr>
              <a:buSzPts val="2100"/>
              <a:buFont typeface="Arial"/>
              <a:buChar char="•"/>
            </a:pPr>
            <a:r>
              <a:rPr lang="de-DE" sz="1200" b="0" i="0" u="none" strike="noStrike" cap="none">
                <a:solidFill>
                  <a:srgbClr val="3F3F3F"/>
                </a:solidFill>
                <a:latin typeface="Calibri"/>
                <a:ea typeface="Calibri"/>
                <a:cs typeface="Calibri"/>
                <a:sym typeface="Calibri"/>
              </a:rPr>
              <a:t>Nichols, G and Ralston, R (2011)  </a:t>
            </a:r>
            <a:r>
              <a:rPr lang="de-DE" sz="1200" b="0" i="1" u="none" strike="noStrike" cap="none">
                <a:solidFill>
                  <a:srgbClr val="3F3F3F"/>
                </a:solidFill>
                <a:latin typeface="Calibri"/>
                <a:ea typeface="Calibri"/>
                <a:cs typeface="Calibri"/>
                <a:sym typeface="Calibri"/>
              </a:rPr>
              <a:t>Manchester Event Volunteers: a legacy and a role model. </a:t>
            </a:r>
            <a:r>
              <a:rPr lang="de-DE" sz="1200" b="0" i="0" u="none" strike="noStrike" cap="none">
                <a:solidFill>
                  <a:srgbClr val="3F3F3F"/>
                </a:solidFill>
                <a:latin typeface="Calibri"/>
                <a:ea typeface="Calibri"/>
                <a:cs typeface="Calibri"/>
                <a:sym typeface="Calibri"/>
              </a:rPr>
              <a:t>University of Sheffield and  Manchester Metropolitan University. </a:t>
            </a:r>
            <a:r>
              <a:rPr lang="de-DE" sz="1200" b="0" i="0" u="sng" strike="noStrike" cap="none">
                <a:solidFill>
                  <a:srgbClr val="3F3F3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http://www.shef.ac.uk/polopoly_fs/1.227269!/file/MEV_2012_with_cover.pdf</a:t>
            </a:r>
            <a:endParaRPr sz="1200" b="0" i="0" u="none" strike="noStrike" cap="none">
              <a:solidFill>
                <a:srgbClr val="3F3F3F"/>
              </a:solidFill>
              <a:latin typeface="Calibri"/>
              <a:ea typeface="Calibri"/>
              <a:cs typeface="Calibri"/>
              <a:sym typeface="Calibri"/>
            </a:endParaRPr>
          </a:p>
          <a:p>
            <a:pPr marL="355600" marR="0" lvl="0" indent="-222250" algn="l" rtl="0">
              <a:lnSpc>
                <a:spcPct val="100000"/>
              </a:lnSpc>
              <a:spcBef>
                <a:spcPts val="420"/>
              </a:spcBef>
              <a:spcAft>
                <a:spcPts val="0"/>
              </a:spcAft>
              <a:buClr>
                <a:schemeClr val="lt2"/>
              </a:buClr>
              <a:buSzPts val="2100"/>
              <a:buFont typeface="Arial"/>
              <a:buNone/>
            </a:pPr>
            <a:endParaRPr sz="1200" b="0" i="0" u="none" strike="noStrike" cap="none">
              <a:solidFill>
                <a:srgbClr val="3F3F3F"/>
              </a:solidFill>
              <a:latin typeface="Calibri"/>
              <a:ea typeface="Calibri"/>
              <a:cs typeface="Calibri"/>
              <a:sym typeface="Calibri"/>
            </a:endParaRPr>
          </a:p>
          <a:p>
            <a:pPr marL="355600" marR="0" lvl="0" indent="-222250" algn="l" rtl="0">
              <a:lnSpc>
                <a:spcPct val="100000"/>
              </a:lnSpc>
              <a:spcBef>
                <a:spcPts val="420"/>
              </a:spcBef>
              <a:spcAft>
                <a:spcPts val="0"/>
              </a:spcAft>
              <a:buClr>
                <a:schemeClr val="lt2"/>
              </a:buClr>
              <a:buSzPts val="2100"/>
              <a:buFont typeface="Arial"/>
              <a:buNone/>
            </a:pPr>
            <a:endParaRPr sz="1200" b="0" i="0" u="none" strike="noStrike" cap="none">
              <a:solidFill>
                <a:srgbClr val="3F3F3F"/>
              </a:solidFill>
              <a:latin typeface="Calibri"/>
              <a:ea typeface="Calibri"/>
              <a:cs typeface="Calibri"/>
              <a:sym typeface="Calibri"/>
            </a:endParaRPr>
          </a:p>
        </p:txBody>
      </p:sp>
      <p:pic>
        <p:nvPicPr>
          <p:cNvPr id="445" name="Google Shape;445;p57"/>
          <p:cNvPicPr preferRelativeResize="0"/>
          <p:nvPr/>
        </p:nvPicPr>
        <p:blipFill rotWithShape="1">
          <a:blip r:embed="rId6">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
          <p:cNvSpPr txBox="1"/>
          <p:nvPr/>
        </p:nvSpPr>
        <p:spPr>
          <a:xfrm>
            <a:off x="3137840" y="2202703"/>
            <a:ext cx="5500577"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de-DE" sz="6000">
                <a:solidFill>
                  <a:srgbClr val="4D944B"/>
                </a:solidFill>
              </a:rPr>
              <a:t>Aitäh osalemast</a:t>
            </a:r>
            <a:r>
              <a:rPr lang="de-DE" sz="6000" b="0" i="0" u="none" strike="noStrike" cap="none">
                <a:solidFill>
                  <a:srgbClr val="4D944B"/>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451" name="Google Shape;451;p7"/>
          <p:cNvPicPr preferRelativeResize="0"/>
          <p:nvPr/>
        </p:nvPicPr>
        <p:blipFill rotWithShape="1">
          <a:blip r:embed="rId3">
            <a:alphaModFix/>
          </a:blip>
          <a:srcRect/>
          <a:stretch/>
        </p:blipFill>
        <p:spPr>
          <a:xfrm>
            <a:off x="353568" y="5815047"/>
            <a:ext cx="2427530" cy="7125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p:nvPr/>
        </p:nvSpPr>
        <p:spPr>
          <a:xfrm>
            <a:off x="3567658" y="-525"/>
            <a:ext cx="8624341" cy="68585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26"/>
          <p:cNvSpPr txBox="1"/>
          <p:nvPr/>
        </p:nvSpPr>
        <p:spPr>
          <a:xfrm>
            <a:off x="212800" y="4484075"/>
            <a:ext cx="3579000" cy="2216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0"/>
              <a:buFont typeface="Arial"/>
              <a:buNone/>
            </a:pPr>
            <a:r>
              <a:rPr lang="de-DE" sz="4000" b="1">
                <a:solidFill>
                  <a:srgbClr val="287D26"/>
                </a:solidFill>
                <a:latin typeface="Calibri"/>
                <a:ea typeface="Calibri"/>
                <a:cs typeface="Calibri"/>
                <a:sym typeface="Calibri"/>
              </a:rPr>
              <a:t>MITU % TEEB EUROOPAS VABATAHTLIKU TÖÖD</a:t>
            </a:r>
            <a:r>
              <a:rPr lang="de-DE" sz="4000" b="1" i="0" u="none" strike="noStrike" cap="none">
                <a:solidFill>
                  <a:srgbClr val="287D26"/>
                </a:solidFill>
                <a:latin typeface="Calibri"/>
                <a:ea typeface="Calibri"/>
                <a:cs typeface="Calibri"/>
                <a:sym typeface="Calibri"/>
              </a:rPr>
              <a:t>?</a:t>
            </a:r>
            <a:endParaRPr/>
          </a:p>
        </p:txBody>
      </p:sp>
      <p:pic>
        <p:nvPicPr>
          <p:cNvPr id="156" name="Google Shape;156;p26"/>
          <p:cNvPicPr preferRelativeResize="0"/>
          <p:nvPr/>
        </p:nvPicPr>
        <p:blipFill rotWithShape="1">
          <a:blip r:embed="rId3">
            <a:alphaModFix/>
          </a:blip>
          <a:srcRect/>
          <a:stretch/>
        </p:blipFill>
        <p:spPr>
          <a:xfrm>
            <a:off x="3963267" y="464696"/>
            <a:ext cx="7136533" cy="5551788"/>
          </a:xfrm>
          <a:prstGeom prst="rect">
            <a:avLst/>
          </a:prstGeom>
          <a:noFill/>
          <a:ln>
            <a:noFill/>
          </a:ln>
        </p:spPr>
      </p:pic>
      <p:pic>
        <p:nvPicPr>
          <p:cNvPr id="157" name="Google Shape;157;p26"/>
          <p:cNvPicPr preferRelativeResize="0"/>
          <p:nvPr/>
        </p:nvPicPr>
        <p:blipFill rotWithShape="1">
          <a:blip r:embed="rId4">
            <a:alphaModFix/>
          </a:blip>
          <a:srcRect/>
          <a:stretch/>
        </p:blipFill>
        <p:spPr>
          <a:xfrm>
            <a:off x="9643872" y="5988041"/>
            <a:ext cx="2427530" cy="7125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p:nvPr/>
        </p:nvSpPr>
        <p:spPr>
          <a:xfrm>
            <a:off x="3567658" y="-525"/>
            <a:ext cx="8624341" cy="68585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4" name="Google Shape;164;p27"/>
          <p:cNvSpPr txBox="1"/>
          <p:nvPr/>
        </p:nvSpPr>
        <p:spPr>
          <a:xfrm>
            <a:off x="378743" y="4416749"/>
            <a:ext cx="3188915" cy="256504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0"/>
              <a:buFont typeface="Arial"/>
              <a:buNone/>
            </a:pPr>
            <a:r>
              <a:rPr lang="de-DE" sz="4000" b="1">
                <a:solidFill>
                  <a:srgbClr val="287D26"/>
                </a:solidFill>
                <a:latin typeface="Calibri"/>
                <a:ea typeface="Calibri"/>
                <a:cs typeface="Calibri"/>
                <a:sym typeface="Calibri"/>
              </a:rPr>
              <a:t>ERINEV </a:t>
            </a:r>
            <a:endParaRPr sz="4000" b="1">
              <a:solidFill>
                <a:srgbClr val="287D26"/>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4000"/>
              <a:buFont typeface="Arial"/>
              <a:buNone/>
            </a:pPr>
            <a:r>
              <a:rPr lang="de-DE" sz="4000" b="1">
                <a:solidFill>
                  <a:srgbClr val="287D26"/>
                </a:solidFill>
                <a:latin typeface="Calibri"/>
                <a:ea typeface="Calibri"/>
                <a:cs typeface="Calibri"/>
                <a:sym typeface="Calibri"/>
              </a:rPr>
              <a:t>PILT EUROOPAS</a:t>
            </a:r>
            <a:endParaRPr/>
          </a:p>
        </p:txBody>
      </p:sp>
      <p:sp>
        <p:nvSpPr>
          <p:cNvPr id="165" name="Google Shape;165;p27"/>
          <p:cNvSpPr/>
          <p:nvPr/>
        </p:nvSpPr>
        <p:spPr>
          <a:xfrm>
            <a:off x="5893634" y="1120030"/>
            <a:ext cx="381000" cy="157290"/>
          </a:xfrm>
          <a:prstGeom prst="leftArrow">
            <a:avLst>
              <a:gd name="adj1" fmla="val 50000"/>
              <a:gd name="adj2" fmla="val 50000"/>
            </a:avLst>
          </a:prstGeom>
          <a:solidFill>
            <a:srgbClr val="C0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6" name="Google Shape;166;p27"/>
          <p:cNvSpPr/>
          <p:nvPr/>
        </p:nvSpPr>
        <p:spPr>
          <a:xfrm>
            <a:off x="5893634" y="1420545"/>
            <a:ext cx="381000" cy="157290"/>
          </a:xfrm>
          <a:prstGeom prst="leftArrow">
            <a:avLst>
              <a:gd name="adj1" fmla="val 50000"/>
              <a:gd name="adj2" fmla="val 50000"/>
            </a:avLst>
          </a:prstGeom>
          <a:solidFill>
            <a:srgbClr val="C0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p27"/>
          <p:cNvSpPr/>
          <p:nvPr/>
        </p:nvSpPr>
        <p:spPr>
          <a:xfrm>
            <a:off x="5893634" y="1721060"/>
            <a:ext cx="381000" cy="157290"/>
          </a:xfrm>
          <a:prstGeom prst="leftArrow">
            <a:avLst>
              <a:gd name="adj1" fmla="val 50000"/>
              <a:gd name="adj2" fmla="val 50000"/>
            </a:avLst>
          </a:prstGeom>
          <a:solidFill>
            <a:srgbClr val="C0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8" name="Google Shape;168;p27"/>
          <p:cNvSpPr/>
          <p:nvPr/>
        </p:nvSpPr>
        <p:spPr>
          <a:xfrm>
            <a:off x="5923614" y="4771870"/>
            <a:ext cx="381000" cy="157290"/>
          </a:xfrm>
          <a:prstGeom prst="leftArrow">
            <a:avLst>
              <a:gd name="adj1" fmla="val 50000"/>
              <a:gd name="adj2" fmla="val 50000"/>
            </a:avLst>
          </a:prstGeom>
          <a:solidFill>
            <a:srgbClr val="C0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9" name="Google Shape;169;p27"/>
          <p:cNvPicPr preferRelativeResize="0"/>
          <p:nvPr/>
        </p:nvPicPr>
        <p:blipFill rotWithShape="1">
          <a:blip r:embed="rId3">
            <a:alphaModFix/>
          </a:blip>
          <a:srcRect/>
          <a:stretch/>
        </p:blipFill>
        <p:spPr>
          <a:xfrm>
            <a:off x="3857201" y="314792"/>
            <a:ext cx="8334798" cy="6543207"/>
          </a:xfrm>
          <a:prstGeom prst="rect">
            <a:avLst/>
          </a:prstGeom>
          <a:noFill/>
          <a:ln>
            <a:noFill/>
          </a:ln>
        </p:spPr>
      </p:pic>
      <p:sp>
        <p:nvSpPr>
          <p:cNvPr id="170" name="Google Shape;170;p27"/>
          <p:cNvSpPr/>
          <p:nvPr/>
        </p:nvSpPr>
        <p:spPr>
          <a:xfrm>
            <a:off x="4964245" y="1904583"/>
            <a:ext cx="381000" cy="157290"/>
          </a:xfrm>
          <a:prstGeom prst="leftArrow">
            <a:avLst>
              <a:gd name="adj1" fmla="val 50000"/>
              <a:gd name="adj2" fmla="val 50000"/>
            </a:avLst>
          </a:prstGeom>
          <a:solidFill>
            <a:srgbClr val="C0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1" name="Google Shape;171;p27"/>
          <p:cNvSpPr/>
          <p:nvPr/>
        </p:nvSpPr>
        <p:spPr>
          <a:xfrm>
            <a:off x="4964245" y="2547082"/>
            <a:ext cx="381000" cy="157290"/>
          </a:xfrm>
          <a:prstGeom prst="leftArrow">
            <a:avLst>
              <a:gd name="adj1" fmla="val 50000"/>
              <a:gd name="adj2" fmla="val 50000"/>
            </a:avLst>
          </a:prstGeom>
          <a:solidFill>
            <a:srgbClr val="C0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27"/>
          <p:cNvSpPr/>
          <p:nvPr/>
        </p:nvSpPr>
        <p:spPr>
          <a:xfrm>
            <a:off x="4964245" y="3616299"/>
            <a:ext cx="381000" cy="157290"/>
          </a:xfrm>
          <a:prstGeom prst="leftArrow">
            <a:avLst>
              <a:gd name="adj1" fmla="val 50000"/>
              <a:gd name="adj2" fmla="val 50000"/>
            </a:avLst>
          </a:prstGeom>
          <a:solidFill>
            <a:srgbClr val="C0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3" name="Google Shape;173;p27"/>
          <p:cNvSpPr/>
          <p:nvPr/>
        </p:nvSpPr>
        <p:spPr>
          <a:xfrm>
            <a:off x="4964245" y="2147187"/>
            <a:ext cx="381000" cy="157290"/>
          </a:xfrm>
          <a:prstGeom prst="leftArrow">
            <a:avLst>
              <a:gd name="adj1" fmla="val 50000"/>
              <a:gd name="adj2" fmla="val 50000"/>
            </a:avLst>
          </a:prstGeom>
          <a:solidFill>
            <a:srgbClr val="C0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4" name="Google Shape;174;p27"/>
          <p:cNvPicPr preferRelativeResize="0"/>
          <p:nvPr/>
        </p:nvPicPr>
        <p:blipFill rotWithShape="1">
          <a:blip r:embed="rId4">
            <a:alphaModFix/>
          </a:blip>
          <a:srcRect/>
          <a:stretch/>
        </p:blipFill>
        <p:spPr>
          <a:xfrm>
            <a:off x="89200" y="6022849"/>
            <a:ext cx="2328671" cy="7376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fade">
                                      <p:cBhvr>
                                        <p:cTn id="12" dur="1000"/>
                                        <p:tgtEl>
                                          <p:spTgt spid="1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fade">
                                      <p:cBhvr>
                                        <p:cTn id="17" dur="1000"/>
                                        <p:tgtEl>
                                          <p:spTgt spid="1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fade">
                                      <p:cBhvr>
                                        <p:cTn id="22" dur="1000"/>
                                        <p:tgtEl>
                                          <p:spTgt spid="1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fade">
                                      <p:cBhvr>
                                        <p:cTn id="27" dur="1000"/>
                                        <p:tgtEl>
                                          <p:spTgt spid="1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1"/>
                                        </p:tgtEl>
                                        <p:attrNameLst>
                                          <p:attrName>style.visibility</p:attrName>
                                        </p:attrNameLst>
                                      </p:cBhvr>
                                      <p:to>
                                        <p:strVal val="visible"/>
                                      </p:to>
                                    </p:set>
                                    <p:animEffect transition="in" filter="fade">
                                      <p:cBhvr>
                                        <p:cTn id="32" dur="1000"/>
                                        <p:tgtEl>
                                          <p:spTgt spid="1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2"/>
                                        </p:tgtEl>
                                        <p:attrNameLst>
                                          <p:attrName>style.visibility</p:attrName>
                                        </p:attrNameLst>
                                      </p:cBhvr>
                                      <p:to>
                                        <p:strVal val="visible"/>
                                      </p:to>
                                    </p:set>
                                    <p:animEffect transition="in" filter="fade">
                                      <p:cBhvr>
                                        <p:cTn id="37" dur="1000"/>
                                        <p:tgtEl>
                                          <p:spTgt spid="1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3"/>
                                        </p:tgtEl>
                                        <p:attrNameLst>
                                          <p:attrName>style.visibility</p:attrName>
                                        </p:attrNameLst>
                                      </p:cBhvr>
                                      <p:to>
                                        <p:strVal val="visible"/>
                                      </p:to>
                                    </p:set>
                                    <p:animEffect transition="in" filter="fade">
                                      <p:cBhvr>
                                        <p:cTn id="42"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p:nvPr/>
        </p:nvSpPr>
        <p:spPr>
          <a:xfrm>
            <a:off x="3567658" y="-525"/>
            <a:ext cx="8624341" cy="68585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1" name="Google Shape;181;p28"/>
          <p:cNvSpPr txBox="1"/>
          <p:nvPr/>
        </p:nvSpPr>
        <p:spPr>
          <a:xfrm>
            <a:off x="378742" y="4654442"/>
            <a:ext cx="3188915" cy="256504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0"/>
              <a:buFont typeface="Arial"/>
              <a:buNone/>
            </a:pPr>
            <a:r>
              <a:rPr lang="de-DE" sz="4000" b="1">
                <a:solidFill>
                  <a:srgbClr val="287D26"/>
                </a:solidFill>
                <a:latin typeface="Calibri"/>
                <a:ea typeface="Calibri"/>
                <a:cs typeface="Calibri"/>
                <a:sym typeface="Calibri"/>
              </a:rPr>
              <a:t>MIS ON SUUND</a:t>
            </a:r>
            <a:r>
              <a:rPr lang="de-DE" sz="4000" b="1" i="0" u="none" strike="noStrike" cap="none">
                <a:solidFill>
                  <a:srgbClr val="287D26"/>
                </a:solidFill>
                <a:latin typeface="Calibri"/>
                <a:ea typeface="Calibri"/>
                <a:cs typeface="Calibri"/>
                <a:sym typeface="Calibri"/>
              </a:rPr>
              <a:t>?</a:t>
            </a:r>
            <a:endParaRPr/>
          </a:p>
        </p:txBody>
      </p:sp>
      <p:pic>
        <p:nvPicPr>
          <p:cNvPr id="182" name="Google Shape;182;p28"/>
          <p:cNvPicPr preferRelativeResize="0"/>
          <p:nvPr/>
        </p:nvPicPr>
        <p:blipFill rotWithShape="1">
          <a:blip r:embed="rId3">
            <a:alphaModFix/>
          </a:blip>
          <a:srcRect/>
          <a:stretch/>
        </p:blipFill>
        <p:spPr>
          <a:xfrm>
            <a:off x="3567658" y="164892"/>
            <a:ext cx="8624342" cy="6693108"/>
          </a:xfrm>
          <a:prstGeom prst="rect">
            <a:avLst/>
          </a:prstGeom>
          <a:noFill/>
          <a:ln w="9525" cap="flat" cmpd="sng">
            <a:solidFill>
              <a:schemeClr val="lt1"/>
            </a:solidFill>
            <a:prstDash val="solid"/>
            <a:round/>
            <a:headEnd type="none" w="sm" len="sm"/>
            <a:tailEnd type="none" w="sm" len="sm"/>
          </a:ln>
        </p:spPr>
      </p:pic>
      <p:sp>
        <p:nvSpPr>
          <p:cNvPr id="183" name="Google Shape;183;p28"/>
          <p:cNvSpPr/>
          <p:nvPr/>
        </p:nvSpPr>
        <p:spPr>
          <a:xfrm>
            <a:off x="5234065" y="475452"/>
            <a:ext cx="381000" cy="157290"/>
          </a:xfrm>
          <a:prstGeom prst="leftArrow">
            <a:avLst>
              <a:gd name="adj1" fmla="val 50000"/>
              <a:gd name="adj2" fmla="val 50000"/>
            </a:avLst>
          </a:prstGeom>
          <a:solidFill>
            <a:srgbClr val="C0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4" name="Google Shape;184;p28"/>
          <p:cNvSpPr/>
          <p:nvPr/>
        </p:nvSpPr>
        <p:spPr>
          <a:xfrm>
            <a:off x="5234065" y="849669"/>
            <a:ext cx="381000" cy="157290"/>
          </a:xfrm>
          <a:prstGeom prst="leftArrow">
            <a:avLst>
              <a:gd name="adj1" fmla="val 50000"/>
              <a:gd name="adj2" fmla="val 50000"/>
            </a:avLst>
          </a:prstGeom>
          <a:solidFill>
            <a:srgbClr val="C0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5" name="Google Shape;185;p28"/>
          <p:cNvSpPr/>
          <p:nvPr/>
        </p:nvSpPr>
        <p:spPr>
          <a:xfrm>
            <a:off x="5234065" y="1254753"/>
            <a:ext cx="381000" cy="157290"/>
          </a:xfrm>
          <a:prstGeom prst="leftArrow">
            <a:avLst>
              <a:gd name="adj1" fmla="val 50000"/>
              <a:gd name="adj2" fmla="val 50000"/>
            </a:avLst>
          </a:prstGeom>
          <a:solidFill>
            <a:srgbClr val="C0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6" name="Google Shape;186;p28"/>
          <p:cNvSpPr/>
          <p:nvPr/>
        </p:nvSpPr>
        <p:spPr>
          <a:xfrm>
            <a:off x="5234065" y="5386468"/>
            <a:ext cx="381000" cy="157290"/>
          </a:xfrm>
          <a:prstGeom prst="leftArrow">
            <a:avLst>
              <a:gd name="adj1" fmla="val 50000"/>
              <a:gd name="adj2" fmla="val 50000"/>
            </a:avLst>
          </a:prstGeom>
          <a:solidFill>
            <a:srgbClr val="C0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7" name="Google Shape;187;p28"/>
          <p:cNvPicPr preferRelativeResize="0"/>
          <p:nvPr/>
        </p:nvPicPr>
        <p:blipFill rotWithShape="1">
          <a:blip r:embed="rId4">
            <a:alphaModFix/>
          </a:blip>
          <a:srcRect/>
          <a:stretch/>
        </p:blipFill>
        <p:spPr>
          <a:xfrm>
            <a:off x="182880" y="5936967"/>
            <a:ext cx="2427530" cy="7125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1000"/>
                                        <p:tgtEl>
                                          <p:spTgt spid="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
                                        </p:tgtEl>
                                        <p:attrNameLst>
                                          <p:attrName>style.visibility</p:attrName>
                                        </p:attrNameLst>
                                      </p:cBhvr>
                                      <p:to>
                                        <p:strVal val="visible"/>
                                      </p:to>
                                    </p:set>
                                    <p:animEffect transition="in" filter="fade">
                                      <p:cBhvr>
                                        <p:cTn id="17" dur="1000"/>
                                        <p:tgtEl>
                                          <p:spTgt spid="1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gtEl>
                                        <p:attrNameLst>
                                          <p:attrName>style.visibility</p:attrName>
                                        </p:attrNameLst>
                                      </p:cBhvr>
                                      <p:to>
                                        <p:strVal val="visible"/>
                                      </p:to>
                                    </p:set>
                                    <p:animEffect transition="in" filter="fade">
                                      <p:cBhvr>
                                        <p:cTn id="22"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p:nvPr/>
        </p:nvSpPr>
        <p:spPr>
          <a:xfrm>
            <a:off x="1003750" y="424950"/>
            <a:ext cx="10224000" cy="14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0"/>
              <a:buFont typeface="Arial"/>
              <a:buNone/>
            </a:pPr>
            <a:r>
              <a:rPr lang="de-DE" sz="4000" b="1">
                <a:solidFill>
                  <a:srgbClr val="287D26"/>
                </a:solidFill>
              </a:rPr>
              <a:t>KES TEEB KÕIGE TÕENÄOLISEMALT VABATAHTLIKU TÖÖD</a:t>
            </a:r>
            <a:r>
              <a:rPr lang="de-DE" sz="4000" b="1" i="0" u="none" strike="noStrike" cap="none">
                <a:solidFill>
                  <a:srgbClr val="287D26"/>
                </a:solidFill>
                <a:latin typeface="Arial"/>
                <a:ea typeface="Arial"/>
                <a:cs typeface="Arial"/>
                <a:sym typeface="Arial"/>
              </a:rPr>
              <a:t>?</a:t>
            </a:r>
            <a:endParaRPr/>
          </a:p>
        </p:txBody>
      </p:sp>
      <p:pic>
        <p:nvPicPr>
          <p:cNvPr id="194" name="Google Shape;194;p29" descr="Man"/>
          <p:cNvPicPr preferRelativeResize="0"/>
          <p:nvPr/>
        </p:nvPicPr>
        <p:blipFill rotWithShape="1">
          <a:blip r:embed="rId3">
            <a:alphaModFix/>
          </a:blip>
          <a:srcRect/>
          <a:stretch/>
        </p:blipFill>
        <p:spPr>
          <a:xfrm>
            <a:off x="3014900" y="2139302"/>
            <a:ext cx="720000" cy="720000"/>
          </a:xfrm>
          <a:prstGeom prst="rect">
            <a:avLst/>
          </a:prstGeom>
          <a:noFill/>
          <a:ln>
            <a:noFill/>
          </a:ln>
        </p:spPr>
      </p:pic>
      <p:pic>
        <p:nvPicPr>
          <p:cNvPr id="195" name="Google Shape;195;p29" descr="Woman"/>
          <p:cNvPicPr preferRelativeResize="0"/>
          <p:nvPr/>
        </p:nvPicPr>
        <p:blipFill rotWithShape="1">
          <a:blip r:embed="rId4">
            <a:alphaModFix/>
          </a:blip>
          <a:srcRect/>
          <a:stretch/>
        </p:blipFill>
        <p:spPr>
          <a:xfrm>
            <a:off x="3014900" y="3132219"/>
            <a:ext cx="720000" cy="720000"/>
          </a:xfrm>
          <a:prstGeom prst="rect">
            <a:avLst/>
          </a:prstGeom>
          <a:noFill/>
          <a:ln>
            <a:noFill/>
          </a:ln>
        </p:spPr>
      </p:pic>
      <p:sp>
        <p:nvSpPr>
          <p:cNvPr id="196" name="Google Shape;196;p29"/>
          <p:cNvSpPr txBox="1"/>
          <p:nvPr/>
        </p:nvSpPr>
        <p:spPr>
          <a:xfrm>
            <a:off x="2231036" y="2018432"/>
            <a:ext cx="1111202"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5000" b="1" i="0" u="none" strike="noStrike" cap="none">
                <a:solidFill>
                  <a:srgbClr val="3F3F3F"/>
                </a:solidFill>
                <a:latin typeface="Arial"/>
                <a:ea typeface="Arial"/>
                <a:cs typeface="Arial"/>
                <a:sym typeface="Arial"/>
              </a:rPr>
              <a:t>8%</a:t>
            </a:r>
            <a:endParaRPr/>
          </a:p>
        </p:txBody>
      </p:sp>
      <p:sp>
        <p:nvSpPr>
          <p:cNvPr id="197" name="Google Shape;197;p29"/>
          <p:cNvSpPr txBox="1"/>
          <p:nvPr/>
        </p:nvSpPr>
        <p:spPr>
          <a:xfrm>
            <a:off x="2193744" y="3005923"/>
            <a:ext cx="1111202"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5000" b="1" i="0" u="none" strike="noStrike" cap="none">
                <a:solidFill>
                  <a:srgbClr val="3F3F3F"/>
                </a:solidFill>
                <a:latin typeface="Arial"/>
                <a:ea typeface="Arial"/>
                <a:cs typeface="Arial"/>
                <a:sym typeface="Arial"/>
              </a:rPr>
              <a:t>4%</a:t>
            </a:r>
            <a:endParaRPr/>
          </a:p>
        </p:txBody>
      </p:sp>
      <p:pic>
        <p:nvPicPr>
          <p:cNvPr id="198" name="Google Shape;198;p29" descr="Crawl"/>
          <p:cNvPicPr preferRelativeResize="0"/>
          <p:nvPr/>
        </p:nvPicPr>
        <p:blipFill rotWithShape="1">
          <a:blip r:embed="rId5">
            <a:alphaModFix/>
          </a:blip>
          <a:srcRect/>
          <a:stretch/>
        </p:blipFill>
        <p:spPr>
          <a:xfrm>
            <a:off x="6713605" y="2168353"/>
            <a:ext cx="540000" cy="540000"/>
          </a:xfrm>
          <a:prstGeom prst="rect">
            <a:avLst/>
          </a:prstGeom>
          <a:noFill/>
          <a:ln>
            <a:noFill/>
          </a:ln>
        </p:spPr>
      </p:pic>
      <p:pic>
        <p:nvPicPr>
          <p:cNvPr id="199" name="Google Shape;199;p29" descr="Walk"/>
          <p:cNvPicPr preferRelativeResize="0"/>
          <p:nvPr/>
        </p:nvPicPr>
        <p:blipFill rotWithShape="1">
          <a:blip r:embed="rId6">
            <a:alphaModFix/>
          </a:blip>
          <a:srcRect/>
          <a:stretch/>
        </p:blipFill>
        <p:spPr>
          <a:xfrm>
            <a:off x="7248054" y="2168353"/>
            <a:ext cx="540000" cy="540000"/>
          </a:xfrm>
          <a:prstGeom prst="rect">
            <a:avLst/>
          </a:prstGeom>
          <a:noFill/>
          <a:ln>
            <a:noFill/>
          </a:ln>
        </p:spPr>
      </p:pic>
      <p:pic>
        <p:nvPicPr>
          <p:cNvPr id="200" name="Google Shape;200;p29" descr="Run"/>
          <p:cNvPicPr preferRelativeResize="0"/>
          <p:nvPr/>
        </p:nvPicPr>
        <p:blipFill rotWithShape="1">
          <a:blip r:embed="rId7">
            <a:alphaModFix/>
          </a:blip>
          <a:srcRect/>
          <a:stretch/>
        </p:blipFill>
        <p:spPr>
          <a:xfrm>
            <a:off x="7680054" y="2168353"/>
            <a:ext cx="540000" cy="540000"/>
          </a:xfrm>
          <a:prstGeom prst="rect">
            <a:avLst/>
          </a:prstGeom>
          <a:noFill/>
          <a:ln>
            <a:noFill/>
          </a:ln>
        </p:spPr>
      </p:pic>
      <p:sp>
        <p:nvSpPr>
          <p:cNvPr id="201" name="Google Shape;201;p29"/>
          <p:cNvSpPr txBox="1"/>
          <p:nvPr/>
        </p:nvSpPr>
        <p:spPr>
          <a:xfrm>
            <a:off x="8287498" y="2194100"/>
            <a:ext cx="3515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1">
                <a:solidFill>
                  <a:srgbClr val="0A8AD0"/>
                </a:solidFill>
              </a:rPr>
              <a:t>Regulaarne treening</a:t>
            </a:r>
            <a:endParaRPr sz="1800" b="1" i="0" u="none" strike="noStrike" cap="none">
              <a:solidFill>
                <a:srgbClr val="0A8AD0"/>
              </a:solidFill>
              <a:latin typeface="Arial"/>
              <a:ea typeface="Arial"/>
              <a:cs typeface="Arial"/>
              <a:sym typeface="Arial"/>
            </a:endParaRPr>
          </a:p>
        </p:txBody>
      </p:sp>
      <p:sp>
        <p:nvSpPr>
          <p:cNvPr id="202" name="Google Shape;202;p29"/>
          <p:cNvSpPr txBox="1"/>
          <p:nvPr/>
        </p:nvSpPr>
        <p:spPr>
          <a:xfrm>
            <a:off x="6785180" y="3742500"/>
            <a:ext cx="2241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1">
                <a:solidFill>
                  <a:srgbClr val="0A8AD0"/>
                </a:solidFill>
              </a:rPr>
              <a:t>Mitte kunagi</a:t>
            </a:r>
            <a:endParaRPr/>
          </a:p>
        </p:txBody>
      </p:sp>
      <p:sp>
        <p:nvSpPr>
          <p:cNvPr id="203" name="Google Shape;203;p29"/>
          <p:cNvSpPr txBox="1"/>
          <p:nvPr/>
        </p:nvSpPr>
        <p:spPr>
          <a:xfrm>
            <a:off x="5569356" y="2075973"/>
            <a:ext cx="121219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4000" b="1" i="0" u="none" strike="noStrike" cap="none">
                <a:solidFill>
                  <a:srgbClr val="3F3F3F"/>
                </a:solidFill>
                <a:latin typeface="Arial"/>
                <a:ea typeface="Arial"/>
                <a:cs typeface="Arial"/>
                <a:sym typeface="Arial"/>
              </a:rPr>
              <a:t>12%</a:t>
            </a:r>
            <a:endParaRPr/>
          </a:p>
        </p:txBody>
      </p:sp>
      <p:pic>
        <p:nvPicPr>
          <p:cNvPr id="204" name="Google Shape;204;p29" descr="Crawl"/>
          <p:cNvPicPr preferRelativeResize="0"/>
          <p:nvPr/>
        </p:nvPicPr>
        <p:blipFill rotWithShape="1">
          <a:blip r:embed="rId5">
            <a:alphaModFix/>
          </a:blip>
          <a:srcRect/>
          <a:stretch/>
        </p:blipFill>
        <p:spPr>
          <a:xfrm>
            <a:off x="6655853" y="2687148"/>
            <a:ext cx="540000" cy="540000"/>
          </a:xfrm>
          <a:prstGeom prst="rect">
            <a:avLst/>
          </a:prstGeom>
          <a:noFill/>
          <a:ln>
            <a:noFill/>
          </a:ln>
        </p:spPr>
      </p:pic>
      <p:pic>
        <p:nvPicPr>
          <p:cNvPr id="205" name="Google Shape;205;p29" descr="Walk"/>
          <p:cNvPicPr preferRelativeResize="0"/>
          <p:nvPr/>
        </p:nvPicPr>
        <p:blipFill rotWithShape="1">
          <a:blip r:embed="rId6">
            <a:alphaModFix/>
          </a:blip>
          <a:srcRect/>
          <a:stretch/>
        </p:blipFill>
        <p:spPr>
          <a:xfrm>
            <a:off x="7190302" y="2687148"/>
            <a:ext cx="540000" cy="540000"/>
          </a:xfrm>
          <a:prstGeom prst="rect">
            <a:avLst/>
          </a:prstGeom>
          <a:noFill/>
          <a:ln>
            <a:noFill/>
          </a:ln>
        </p:spPr>
      </p:pic>
      <p:pic>
        <p:nvPicPr>
          <p:cNvPr id="206" name="Google Shape;206;p29" descr="Crawl"/>
          <p:cNvPicPr preferRelativeResize="0"/>
          <p:nvPr/>
        </p:nvPicPr>
        <p:blipFill rotWithShape="1">
          <a:blip r:embed="rId5">
            <a:alphaModFix/>
          </a:blip>
          <a:srcRect/>
          <a:stretch/>
        </p:blipFill>
        <p:spPr>
          <a:xfrm>
            <a:off x="6655853" y="3206817"/>
            <a:ext cx="540000" cy="540000"/>
          </a:xfrm>
          <a:prstGeom prst="rect">
            <a:avLst/>
          </a:prstGeom>
          <a:noFill/>
          <a:ln>
            <a:noFill/>
          </a:ln>
        </p:spPr>
      </p:pic>
      <p:sp>
        <p:nvSpPr>
          <p:cNvPr id="207" name="Google Shape;207;p29"/>
          <p:cNvSpPr txBox="1"/>
          <p:nvPr/>
        </p:nvSpPr>
        <p:spPr>
          <a:xfrm>
            <a:off x="7827176" y="2765100"/>
            <a:ext cx="3186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1">
                <a:solidFill>
                  <a:srgbClr val="0A8AD0"/>
                </a:solidFill>
              </a:rPr>
              <a:t>Mingi regulaarsus</a:t>
            </a:r>
            <a:endParaRPr sz="2400" b="1" i="0" u="none" strike="noStrike" cap="none">
              <a:solidFill>
                <a:srgbClr val="0A8AD0"/>
              </a:solidFill>
              <a:latin typeface="Arial"/>
              <a:ea typeface="Arial"/>
              <a:cs typeface="Arial"/>
              <a:sym typeface="Arial"/>
            </a:endParaRPr>
          </a:p>
        </p:txBody>
      </p:sp>
      <p:sp>
        <p:nvSpPr>
          <p:cNvPr id="208" name="Google Shape;208;p29"/>
          <p:cNvSpPr txBox="1"/>
          <p:nvPr/>
        </p:nvSpPr>
        <p:spPr>
          <a:xfrm>
            <a:off x="7262741" y="3263880"/>
            <a:ext cx="186974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1">
                <a:solidFill>
                  <a:srgbClr val="0A8AD0"/>
                </a:solidFill>
              </a:rPr>
              <a:t>Harva</a:t>
            </a:r>
            <a:endParaRPr sz="2400" b="1" i="0" u="none" strike="noStrike" cap="none">
              <a:solidFill>
                <a:srgbClr val="0A8AD0"/>
              </a:solidFill>
              <a:latin typeface="Arial"/>
              <a:ea typeface="Arial"/>
              <a:cs typeface="Arial"/>
              <a:sym typeface="Arial"/>
            </a:endParaRPr>
          </a:p>
        </p:txBody>
      </p:sp>
      <p:sp>
        <p:nvSpPr>
          <p:cNvPr id="209" name="Google Shape;209;p29"/>
          <p:cNvSpPr txBox="1"/>
          <p:nvPr/>
        </p:nvSpPr>
        <p:spPr>
          <a:xfrm>
            <a:off x="5569356" y="2609600"/>
            <a:ext cx="121219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4000" b="1" i="0" u="none" strike="noStrike" cap="none">
                <a:solidFill>
                  <a:srgbClr val="3F3F3F"/>
                </a:solidFill>
                <a:latin typeface="Arial"/>
                <a:ea typeface="Arial"/>
                <a:cs typeface="Arial"/>
                <a:sym typeface="Arial"/>
              </a:rPr>
              <a:t>11%</a:t>
            </a:r>
            <a:endParaRPr/>
          </a:p>
        </p:txBody>
      </p:sp>
      <p:sp>
        <p:nvSpPr>
          <p:cNvPr id="210" name="Google Shape;210;p29"/>
          <p:cNvSpPr txBox="1"/>
          <p:nvPr/>
        </p:nvSpPr>
        <p:spPr>
          <a:xfrm>
            <a:off x="5674846" y="3128080"/>
            <a:ext cx="106952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4000" b="1" i="0" u="none" strike="noStrike" cap="none">
                <a:solidFill>
                  <a:srgbClr val="3F3F3F"/>
                </a:solidFill>
                <a:latin typeface="Arial"/>
                <a:ea typeface="Arial"/>
                <a:cs typeface="Arial"/>
                <a:sym typeface="Arial"/>
              </a:rPr>
              <a:t> 4%</a:t>
            </a:r>
            <a:endParaRPr/>
          </a:p>
        </p:txBody>
      </p:sp>
      <p:sp>
        <p:nvSpPr>
          <p:cNvPr id="211" name="Google Shape;211;p29"/>
          <p:cNvSpPr txBox="1"/>
          <p:nvPr/>
        </p:nvSpPr>
        <p:spPr>
          <a:xfrm>
            <a:off x="5659856" y="3616737"/>
            <a:ext cx="106952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4000" b="1" i="0" u="none" strike="noStrike" cap="none">
                <a:solidFill>
                  <a:srgbClr val="3F3F3F"/>
                </a:solidFill>
                <a:latin typeface="Arial"/>
                <a:ea typeface="Arial"/>
                <a:cs typeface="Arial"/>
                <a:sym typeface="Arial"/>
              </a:rPr>
              <a:t> 2%</a:t>
            </a:r>
            <a:endParaRPr/>
          </a:p>
        </p:txBody>
      </p:sp>
      <p:pic>
        <p:nvPicPr>
          <p:cNvPr id="212" name="Google Shape;212;p29"/>
          <p:cNvPicPr preferRelativeResize="0"/>
          <p:nvPr/>
        </p:nvPicPr>
        <p:blipFill rotWithShape="1">
          <a:blip r:embed="rId8">
            <a:alphaModFix/>
          </a:blip>
          <a:srcRect/>
          <a:stretch/>
        </p:blipFill>
        <p:spPr>
          <a:xfrm>
            <a:off x="9704832" y="5839431"/>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p:nvPr/>
        </p:nvSpPr>
        <p:spPr>
          <a:xfrm>
            <a:off x="4092316" y="47597"/>
            <a:ext cx="8099684" cy="68585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9" name="Google Shape;219;p30"/>
          <p:cNvPicPr preferRelativeResize="0"/>
          <p:nvPr/>
        </p:nvPicPr>
        <p:blipFill rotWithShape="1">
          <a:blip r:embed="rId3">
            <a:alphaModFix/>
          </a:blip>
          <a:srcRect/>
          <a:stretch/>
        </p:blipFill>
        <p:spPr>
          <a:xfrm>
            <a:off x="4835984" y="412487"/>
            <a:ext cx="7356016" cy="5743739"/>
          </a:xfrm>
          <a:prstGeom prst="rect">
            <a:avLst/>
          </a:prstGeom>
          <a:noFill/>
          <a:ln>
            <a:noFill/>
          </a:ln>
        </p:spPr>
      </p:pic>
      <p:sp>
        <p:nvSpPr>
          <p:cNvPr id="220" name="Google Shape;220;p30"/>
          <p:cNvSpPr txBox="1"/>
          <p:nvPr/>
        </p:nvSpPr>
        <p:spPr>
          <a:xfrm>
            <a:off x="2119968" y="863687"/>
            <a:ext cx="3608642" cy="256504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0"/>
              <a:buFont typeface="Arial"/>
              <a:buNone/>
            </a:pPr>
            <a:r>
              <a:rPr lang="de-DE" sz="4000" b="1">
                <a:solidFill>
                  <a:srgbClr val="287D26"/>
                </a:solidFill>
                <a:latin typeface="Calibri"/>
                <a:ea typeface="Calibri"/>
                <a:cs typeface="Calibri"/>
                <a:sym typeface="Calibri"/>
              </a:rPr>
              <a:t>KESKMINE VABATAHTLIKU TÖÖ KESTVUS</a:t>
            </a:r>
            <a:endParaRPr/>
          </a:p>
        </p:txBody>
      </p:sp>
      <p:pic>
        <p:nvPicPr>
          <p:cNvPr id="221" name="Google Shape;221;p30"/>
          <p:cNvPicPr preferRelativeResize="0"/>
          <p:nvPr/>
        </p:nvPicPr>
        <p:blipFill rotWithShape="1">
          <a:blip r:embed="rId4">
            <a:alphaModFix/>
          </a:blip>
          <a:srcRect/>
          <a:stretch/>
        </p:blipFill>
        <p:spPr>
          <a:xfrm>
            <a:off x="170688" y="5638031"/>
            <a:ext cx="2427530" cy="7125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1188720" y="298865"/>
            <a:ext cx="10515600" cy="10220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1800"/>
              <a:buNone/>
            </a:pPr>
            <a:r>
              <a:rPr lang="de-DE" b="1">
                <a:solidFill>
                  <a:srgbClr val="287D26"/>
                </a:solidFill>
                <a:latin typeface="Arial"/>
                <a:ea typeface="Arial"/>
                <a:cs typeface="Arial"/>
                <a:sym typeface="Arial"/>
              </a:rPr>
              <a:t>Def</a:t>
            </a:r>
            <a:r>
              <a:rPr lang="de-DE" b="1">
                <a:solidFill>
                  <a:srgbClr val="287D26"/>
                </a:solidFill>
              </a:rPr>
              <a:t>initsioonid</a:t>
            </a:r>
            <a:r>
              <a:rPr lang="de-DE" b="1">
                <a:solidFill>
                  <a:srgbClr val="287D26"/>
                </a:solidFill>
                <a:latin typeface="Arial"/>
                <a:ea typeface="Arial"/>
                <a:cs typeface="Arial"/>
                <a:sym typeface="Arial"/>
              </a:rPr>
              <a:t>?</a:t>
            </a:r>
            <a:endParaRPr/>
          </a:p>
        </p:txBody>
      </p:sp>
      <p:sp>
        <p:nvSpPr>
          <p:cNvPr id="227" name="Google Shape;227;p31"/>
          <p:cNvSpPr txBox="1">
            <a:spLocks noGrp="1"/>
          </p:cNvSpPr>
          <p:nvPr>
            <p:ph type="body" idx="1"/>
          </p:nvPr>
        </p:nvSpPr>
        <p:spPr>
          <a:xfrm>
            <a:off x="1200509"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rgbClr val="71BE44"/>
              </a:buClr>
              <a:buSzPts val="1800"/>
              <a:buChar char="•"/>
            </a:pPr>
            <a:r>
              <a:rPr lang="de-DE" sz="2400" u="sng">
                <a:solidFill>
                  <a:srgbClr val="3F3F3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https://www.bbc.co.uk/sport/get-inspired/28427094</a:t>
            </a:r>
            <a:endParaRPr sz="2400">
              <a:solidFill>
                <a:srgbClr val="3F3F3F"/>
              </a:solidFill>
              <a:latin typeface="Calibri"/>
              <a:ea typeface="Calibri"/>
              <a:cs typeface="Calibri"/>
              <a:sym typeface="Calibri"/>
            </a:endParaRPr>
          </a:p>
          <a:p>
            <a:pPr marL="457200" lvl="0" indent="-228600" algn="l" rtl="0">
              <a:lnSpc>
                <a:spcPct val="90000"/>
              </a:lnSpc>
              <a:spcBef>
                <a:spcPts val="1000"/>
              </a:spcBef>
              <a:spcAft>
                <a:spcPts val="0"/>
              </a:spcAft>
              <a:buClr>
                <a:srgbClr val="71BE44"/>
              </a:buClr>
              <a:buSzPts val="1800"/>
              <a:buNone/>
            </a:pPr>
            <a:endParaRPr sz="2400">
              <a:solidFill>
                <a:srgbClr val="3F3F3F"/>
              </a:solidFill>
              <a:latin typeface="Calibri"/>
              <a:ea typeface="Calibri"/>
              <a:cs typeface="Calibri"/>
              <a:sym typeface="Calibri"/>
            </a:endParaRPr>
          </a:p>
          <a:p>
            <a:pPr marL="457200" lvl="0" indent="-342900" algn="l" rtl="0">
              <a:lnSpc>
                <a:spcPct val="90000"/>
              </a:lnSpc>
              <a:spcBef>
                <a:spcPts val="1000"/>
              </a:spcBef>
              <a:spcAft>
                <a:spcPts val="0"/>
              </a:spcAft>
              <a:buClr>
                <a:srgbClr val="71BE44"/>
              </a:buClr>
              <a:buSzPts val="1800"/>
              <a:buChar char="•"/>
            </a:pPr>
            <a:r>
              <a:rPr lang="de-DE" sz="2400" u="sng">
                <a:solidFill>
                  <a:srgbClr val="3F3F3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https://doit.life/join-in</a:t>
            </a:r>
            <a:endParaRPr sz="2400">
              <a:solidFill>
                <a:srgbClr val="3F3F3F"/>
              </a:solidFill>
              <a:latin typeface="Calibri"/>
              <a:ea typeface="Calibri"/>
              <a:cs typeface="Calibri"/>
              <a:sym typeface="Calibri"/>
            </a:endParaRPr>
          </a:p>
          <a:p>
            <a:pPr marL="457200" lvl="0" indent="-228600" algn="l" rtl="0">
              <a:lnSpc>
                <a:spcPct val="90000"/>
              </a:lnSpc>
              <a:spcBef>
                <a:spcPts val="1000"/>
              </a:spcBef>
              <a:spcAft>
                <a:spcPts val="0"/>
              </a:spcAft>
              <a:buClr>
                <a:srgbClr val="71BE44"/>
              </a:buClr>
              <a:buSzPts val="1800"/>
              <a:buNone/>
            </a:pPr>
            <a:endParaRPr sz="2400">
              <a:solidFill>
                <a:srgbClr val="3F3F3F"/>
              </a:solidFill>
              <a:latin typeface="Calibri"/>
              <a:ea typeface="Calibri"/>
              <a:cs typeface="Calibri"/>
              <a:sym typeface="Calibri"/>
            </a:endParaRPr>
          </a:p>
          <a:p>
            <a:pPr marL="457200" lvl="0" indent="-228600" algn="l" rtl="0">
              <a:lnSpc>
                <a:spcPct val="90000"/>
              </a:lnSpc>
              <a:spcBef>
                <a:spcPts val="1000"/>
              </a:spcBef>
              <a:spcAft>
                <a:spcPts val="0"/>
              </a:spcAft>
              <a:buClr>
                <a:srgbClr val="71BE44"/>
              </a:buClr>
              <a:buSzPts val="1800"/>
              <a:buNone/>
            </a:pPr>
            <a:endParaRPr sz="2400">
              <a:solidFill>
                <a:srgbClr val="3F3F3F"/>
              </a:solidFill>
              <a:latin typeface="Calibri"/>
              <a:ea typeface="Calibri"/>
              <a:cs typeface="Calibri"/>
              <a:sym typeface="Calibri"/>
            </a:endParaRPr>
          </a:p>
        </p:txBody>
      </p:sp>
      <p:pic>
        <p:nvPicPr>
          <p:cNvPr id="228" name="Google Shape;228;p31"/>
          <p:cNvPicPr preferRelativeResize="0"/>
          <p:nvPr/>
        </p:nvPicPr>
        <p:blipFill rotWithShape="1">
          <a:blip r:embed="rId5">
            <a:alphaModFix/>
          </a:blip>
          <a:srcRect/>
          <a:stretch/>
        </p:blipFill>
        <p:spPr>
          <a:xfrm>
            <a:off x="9473184" y="5663790"/>
            <a:ext cx="2427530" cy="712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7599</Words>
  <Application>Microsoft Office PowerPoint</Application>
  <PresentationFormat>Widescreen</PresentationFormat>
  <Paragraphs>358</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Gill Sans</vt:lpstr>
      <vt:lpstr>Aparajita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Definitsioonid?</vt:lpstr>
      <vt:lpstr>Vabatahtlik töö tänapäeval?</vt:lpstr>
      <vt:lpstr>PowerPoint Presentation</vt:lpstr>
      <vt:lpstr>PowerPoint Presentation</vt:lpstr>
      <vt:lpstr>Vabatahtliku töö maastik EL-is</vt:lpstr>
      <vt:lpstr>Mida vabatahtlikud teevad?</vt:lpstr>
      <vt:lpstr>Vabatahtlikus spordis</vt:lpstr>
      <vt:lpstr>Kes teeb vabatahtlikku tööd ja miks?</vt:lpstr>
      <vt:lpstr>Kes teeb vabatahtlikku tööd ja miks? Schulz et al ( 2011) </vt:lpstr>
      <vt:lpstr>Vabatahtlikkuse tüübid</vt:lpstr>
      <vt:lpstr>Vabatahtlikkuse tüübid – Suured üritused (Inglismaa)</vt:lpstr>
      <vt:lpstr>Vabatahtlikkuse tüübid –  Para-spordialad</vt:lpstr>
      <vt:lpstr> Googelda ”sports newspaper UK” kuupäevaga 25.02.2019   Tee esimene otsingutulemus lahti. Mida panete tähele? </vt:lpstr>
      <vt:lpstr>PowerPoint Presentation</vt:lpstr>
      <vt:lpstr> Kuidas erinevad vabatahtlike motivatsioonid tehes vabatahtliku tööd spordiüritustel või spordiklubides?  Miks sa arvad, et see nii on? </vt:lpstr>
      <vt:lpstr>Kas ürituste vabatahtlikud on teistmoodi?</vt:lpstr>
      <vt:lpstr>Personalijuhtimine ürituste vabatahtlikkuses</vt:lpstr>
      <vt:lpstr>Mis takistab inimestel vabatahtliku tööd tegemast?</vt:lpstr>
      <vt:lpstr>Vabatahtlikud spordiorganisatsioonid</vt:lpstr>
      <vt:lpstr>PowerPoint Presentation</vt:lpstr>
      <vt:lpstr>Kes teeb spordis vabatahtliku tööd ja miks?</vt:lpstr>
      <vt:lpstr> Kas vabatahtliku töö kasu on jaotunud üle kogu kogukonna või on need kontsentreeritud jättes mõned paigad kogukonnas sotsiaalselt hüljatuna? Mis sa arvad, miks see nii on?  Mõtle oma organisatsiooni peale: kes on teie tavaline vabatahtlik? Kas nad on kindlas vanuses, soost, rahvusliku taustaga või sotsiaal-majanduslikust taustast? Siis vaata oma kogukonda. Milliseid osi kogukonnast kaasate vabatahtlikena? Või veel tähtsam - kes on puudu?   Mis takistused hoiavad ära kõikide võrdset osalemist vabatahtlikus töös? Kuidas teha vabatahtlik töö rohkem kaasavaks?</vt:lpstr>
      <vt:lpstr>Vabatahtlikuse väljakutsed ja sotsiaalne kaasatus</vt:lpstr>
      <vt:lpstr>Pane kirja soovitusi kohalikule spordiklubile, kuidas nad saaksid kaasata vabatahtlike ala-esindatud gruppidest.  Premeeri neid.  Hoia neid vabatahtlikena läbi koolituste ja arenduse.  Kasuta oma isiklikke kogemusi, et anda sisendit oma soovitustele. </vt:lpstr>
      <vt:lpstr>Head praktikad</vt:lpstr>
      <vt:lpstr>Järeldused</vt:lpstr>
      <vt:lpstr>Kasutatud kirjandus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Office-Benutzer</dc:creator>
  <cp:lastModifiedBy>Juta Petersoo</cp:lastModifiedBy>
  <cp:revision>1</cp:revision>
  <dcterms:created xsi:type="dcterms:W3CDTF">2019-04-03T19:13:21Z</dcterms:created>
  <dcterms:modified xsi:type="dcterms:W3CDTF">2021-01-26T18:59:55Z</dcterms:modified>
</cp:coreProperties>
</file>