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0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Lst>
  <p:sldSz cx="12192000" cy="6858000"/>
  <p:notesSz cx="6858000" cy="9144000"/>
  <p:embeddedFontLst>
    <p:embeddedFont>
      <p:font typeface="Calibri" panose="020F0502020204030204" pitchFamily="34" charset="0"/>
      <p:regular r:id="rId108"/>
      <p:bold r:id="rId109"/>
      <p:italic r:id="rId110"/>
      <p:boldItalic r:id="rId111"/>
    </p:embeddedFont>
    <p:embeddedFont>
      <p:font typeface="Helvetica Neue" panose="020B0604020202020204" charset="0"/>
      <p:regular r:id="rId112"/>
      <p:bold r:id="rId113"/>
      <p:italic r:id="rId114"/>
      <p:boldItalic r:id="rId11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20" roundtripDataSignature="AMtx7mgNT7OQgrCuFfsOKDQ2WszlBXZsl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23062D5-1928-4561-B412-8B24D7E1C737}">
  <a:tblStyle styleId="{123062D5-1928-4561-B412-8B24D7E1C737}"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67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5.fntdata"/><Relationship Id="rId16" Type="http://schemas.openxmlformats.org/officeDocument/2006/relationships/slide" Target="slides/slide15.xml"/><Relationship Id="rId107" Type="http://schemas.openxmlformats.org/officeDocument/2006/relationships/notesMaster" Target="notesMasters/notesMaster1.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font" Target="fonts/font1.fntdata"/><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2.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customschemas.google.com/relationships/presentationmetadata" Target="metadata"/><Relationship Id="rId125" Type="http://schemas.microsoft.com/office/2016/11/relationships/changesInfo" Target="changesInfos/changesInfo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font" Target="fonts/font3.fntdata"/><Relationship Id="rId115"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ta Petersoo" userId="72e21026-ac62-43af-a8a1-71080ebb1099" providerId="ADAL" clId="{A0BA5EFF-3258-4386-B4B5-5DE9577C0F87}"/>
    <pc:docChg chg="undo redo custSel modSld">
      <pc:chgData name="Juta Petersoo" userId="72e21026-ac62-43af-a8a1-71080ebb1099" providerId="ADAL" clId="{A0BA5EFF-3258-4386-B4B5-5DE9577C0F87}" dt="2021-01-26T18:57:09.228" v="140" actId="20577"/>
      <pc:docMkLst>
        <pc:docMk/>
      </pc:docMkLst>
      <pc:sldChg chg="modSp mod">
        <pc:chgData name="Juta Petersoo" userId="72e21026-ac62-43af-a8a1-71080ebb1099" providerId="ADAL" clId="{A0BA5EFF-3258-4386-B4B5-5DE9577C0F87}" dt="2021-01-26T18:27:26.387" v="6" actId="20577"/>
        <pc:sldMkLst>
          <pc:docMk/>
          <pc:sldMk cId="0" sldId="259"/>
        </pc:sldMkLst>
        <pc:spChg chg="mod">
          <ac:chgData name="Juta Petersoo" userId="72e21026-ac62-43af-a8a1-71080ebb1099" providerId="ADAL" clId="{A0BA5EFF-3258-4386-B4B5-5DE9577C0F87}" dt="2021-01-26T18:27:26.387" v="6" actId="20577"/>
          <ac:spMkLst>
            <pc:docMk/>
            <pc:sldMk cId="0" sldId="259"/>
            <ac:spMk id="158" creationId="{00000000-0000-0000-0000-000000000000}"/>
          </ac:spMkLst>
        </pc:spChg>
      </pc:sldChg>
      <pc:sldChg chg="modSp mod">
        <pc:chgData name="Juta Petersoo" userId="72e21026-ac62-43af-a8a1-71080ebb1099" providerId="ADAL" clId="{A0BA5EFF-3258-4386-B4B5-5DE9577C0F87}" dt="2021-01-26T18:57:09.228" v="140" actId="20577"/>
        <pc:sldMkLst>
          <pc:docMk/>
          <pc:sldMk cId="0" sldId="271"/>
        </pc:sldMkLst>
        <pc:spChg chg="mod">
          <ac:chgData name="Juta Petersoo" userId="72e21026-ac62-43af-a8a1-71080ebb1099" providerId="ADAL" clId="{A0BA5EFF-3258-4386-B4B5-5DE9577C0F87}" dt="2021-01-26T18:57:09.228" v="140" actId="20577"/>
          <ac:spMkLst>
            <pc:docMk/>
            <pc:sldMk cId="0" sldId="271"/>
            <ac:spMk id="273" creationId="{00000000-0000-0000-0000-000000000000}"/>
          </ac:spMkLst>
        </pc:spChg>
      </pc:sldChg>
      <pc:sldChg chg="modSp mod">
        <pc:chgData name="Juta Petersoo" userId="72e21026-ac62-43af-a8a1-71080ebb1099" providerId="ADAL" clId="{A0BA5EFF-3258-4386-B4B5-5DE9577C0F87}" dt="2021-01-26T18:31:41.543" v="9" actId="20577"/>
        <pc:sldMkLst>
          <pc:docMk/>
          <pc:sldMk cId="0" sldId="284"/>
        </pc:sldMkLst>
        <pc:spChg chg="mod">
          <ac:chgData name="Juta Petersoo" userId="72e21026-ac62-43af-a8a1-71080ebb1099" providerId="ADAL" clId="{A0BA5EFF-3258-4386-B4B5-5DE9577C0F87}" dt="2021-01-26T18:31:41.543" v="9" actId="20577"/>
          <ac:spMkLst>
            <pc:docMk/>
            <pc:sldMk cId="0" sldId="284"/>
            <ac:spMk id="382" creationId="{00000000-0000-0000-0000-000000000000}"/>
          </ac:spMkLst>
        </pc:spChg>
      </pc:sldChg>
      <pc:sldChg chg="modSp mod">
        <pc:chgData name="Juta Petersoo" userId="72e21026-ac62-43af-a8a1-71080ebb1099" providerId="ADAL" clId="{A0BA5EFF-3258-4386-B4B5-5DE9577C0F87}" dt="2021-01-26T18:35:15.981" v="15" actId="20577"/>
        <pc:sldMkLst>
          <pc:docMk/>
          <pc:sldMk cId="0" sldId="309"/>
        </pc:sldMkLst>
        <pc:spChg chg="mod">
          <ac:chgData name="Juta Petersoo" userId="72e21026-ac62-43af-a8a1-71080ebb1099" providerId="ADAL" clId="{A0BA5EFF-3258-4386-B4B5-5DE9577C0F87}" dt="2021-01-26T18:35:15.981" v="15" actId="20577"/>
          <ac:spMkLst>
            <pc:docMk/>
            <pc:sldMk cId="0" sldId="309"/>
            <ac:spMk id="586" creationId="{00000000-0000-0000-0000-000000000000}"/>
          </ac:spMkLst>
        </pc:spChg>
      </pc:sldChg>
      <pc:sldChg chg="modSp mod">
        <pc:chgData name="Juta Petersoo" userId="72e21026-ac62-43af-a8a1-71080ebb1099" providerId="ADAL" clId="{A0BA5EFF-3258-4386-B4B5-5DE9577C0F87}" dt="2021-01-26T18:36:36.940" v="16" actId="20577"/>
        <pc:sldMkLst>
          <pc:docMk/>
          <pc:sldMk cId="0" sldId="318"/>
        </pc:sldMkLst>
        <pc:spChg chg="mod">
          <ac:chgData name="Juta Petersoo" userId="72e21026-ac62-43af-a8a1-71080ebb1099" providerId="ADAL" clId="{A0BA5EFF-3258-4386-B4B5-5DE9577C0F87}" dt="2021-01-26T18:36:36.940" v="16" actId="20577"/>
          <ac:spMkLst>
            <pc:docMk/>
            <pc:sldMk cId="0" sldId="318"/>
            <ac:spMk id="661" creationId="{00000000-0000-0000-0000-000000000000}"/>
          </ac:spMkLst>
        </pc:spChg>
      </pc:sldChg>
      <pc:sldChg chg="modSp mod">
        <pc:chgData name="Juta Petersoo" userId="72e21026-ac62-43af-a8a1-71080ebb1099" providerId="ADAL" clId="{A0BA5EFF-3258-4386-B4B5-5DE9577C0F87}" dt="2021-01-26T18:37:14.491" v="30" actId="20577"/>
        <pc:sldMkLst>
          <pc:docMk/>
          <pc:sldMk cId="0" sldId="319"/>
        </pc:sldMkLst>
        <pc:spChg chg="mod">
          <ac:chgData name="Juta Petersoo" userId="72e21026-ac62-43af-a8a1-71080ebb1099" providerId="ADAL" clId="{A0BA5EFF-3258-4386-B4B5-5DE9577C0F87}" dt="2021-01-26T18:37:14.491" v="30" actId="20577"/>
          <ac:spMkLst>
            <pc:docMk/>
            <pc:sldMk cId="0" sldId="319"/>
            <ac:spMk id="670" creationId="{00000000-0000-0000-0000-000000000000}"/>
          </ac:spMkLst>
        </pc:spChg>
      </pc:sldChg>
      <pc:sldChg chg="modSp mod">
        <pc:chgData name="Juta Petersoo" userId="72e21026-ac62-43af-a8a1-71080ebb1099" providerId="ADAL" clId="{A0BA5EFF-3258-4386-B4B5-5DE9577C0F87}" dt="2021-01-26T18:37:33.023" v="32" actId="20577"/>
        <pc:sldMkLst>
          <pc:docMk/>
          <pc:sldMk cId="0" sldId="320"/>
        </pc:sldMkLst>
        <pc:spChg chg="mod">
          <ac:chgData name="Juta Petersoo" userId="72e21026-ac62-43af-a8a1-71080ebb1099" providerId="ADAL" clId="{A0BA5EFF-3258-4386-B4B5-5DE9577C0F87}" dt="2021-01-26T18:37:33.023" v="32" actId="20577"/>
          <ac:spMkLst>
            <pc:docMk/>
            <pc:sldMk cId="0" sldId="320"/>
            <ac:spMk id="678" creationId="{00000000-0000-0000-0000-000000000000}"/>
          </ac:spMkLst>
        </pc:spChg>
      </pc:sldChg>
      <pc:sldChg chg="modSp mod">
        <pc:chgData name="Juta Petersoo" userId="72e21026-ac62-43af-a8a1-71080ebb1099" providerId="ADAL" clId="{A0BA5EFF-3258-4386-B4B5-5DE9577C0F87}" dt="2021-01-26T18:38:11.168" v="34" actId="20577"/>
        <pc:sldMkLst>
          <pc:docMk/>
          <pc:sldMk cId="0" sldId="321"/>
        </pc:sldMkLst>
        <pc:spChg chg="mod">
          <ac:chgData name="Juta Petersoo" userId="72e21026-ac62-43af-a8a1-71080ebb1099" providerId="ADAL" clId="{A0BA5EFF-3258-4386-B4B5-5DE9577C0F87}" dt="2021-01-26T18:38:11.168" v="34" actId="20577"/>
          <ac:spMkLst>
            <pc:docMk/>
            <pc:sldMk cId="0" sldId="321"/>
            <ac:spMk id="686" creationId="{00000000-0000-0000-0000-000000000000}"/>
          </ac:spMkLst>
        </pc:spChg>
      </pc:sldChg>
      <pc:sldChg chg="modSp mod">
        <pc:chgData name="Juta Petersoo" userId="72e21026-ac62-43af-a8a1-71080ebb1099" providerId="ADAL" clId="{A0BA5EFF-3258-4386-B4B5-5DE9577C0F87}" dt="2021-01-26T18:39:27.900" v="44" actId="20577"/>
        <pc:sldMkLst>
          <pc:docMk/>
          <pc:sldMk cId="0" sldId="326"/>
        </pc:sldMkLst>
        <pc:spChg chg="mod">
          <ac:chgData name="Juta Petersoo" userId="72e21026-ac62-43af-a8a1-71080ebb1099" providerId="ADAL" clId="{A0BA5EFF-3258-4386-B4B5-5DE9577C0F87}" dt="2021-01-26T18:39:27.900" v="44" actId="20577"/>
          <ac:spMkLst>
            <pc:docMk/>
            <pc:sldMk cId="0" sldId="326"/>
            <ac:spMk id="728" creationId="{00000000-0000-0000-0000-000000000000}"/>
          </ac:spMkLst>
        </pc:spChg>
      </pc:sldChg>
      <pc:sldChg chg="modSp mod">
        <pc:chgData name="Juta Petersoo" userId="72e21026-ac62-43af-a8a1-71080ebb1099" providerId="ADAL" clId="{A0BA5EFF-3258-4386-B4B5-5DE9577C0F87}" dt="2021-01-26T18:48:20.005" v="76" actId="20577"/>
        <pc:sldMkLst>
          <pc:docMk/>
          <pc:sldMk cId="0" sldId="336"/>
        </pc:sldMkLst>
        <pc:spChg chg="mod">
          <ac:chgData name="Juta Petersoo" userId="72e21026-ac62-43af-a8a1-71080ebb1099" providerId="ADAL" clId="{A0BA5EFF-3258-4386-B4B5-5DE9577C0F87}" dt="2021-01-26T18:48:20.005" v="76" actId="20577"/>
          <ac:spMkLst>
            <pc:docMk/>
            <pc:sldMk cId="0" sldId="336"/>
            <ac:spMk id="810" creationId="{00000000-0000-0000-0000-000000000000}"/>
          </ac:spMkLst>
        </pc:spChg>
      </pc:sldChg>
      <pc:sldChg chg="modSp mod">
        <pc:chgData name="Juta Petersoo" userId="72e21026-ac62-43af-a8a1-71080ebb1099" providerId="ADAL" clId="{A0BA5EFF-3258-4386-B4B5-5DE9577C0F87}" dt="2021-01-26T18:51:23.333" v="92" actId="20577"/>
        <pc:sldMkLst>
          <pc:docMk/>
          <pc:sldMk cId="0" sldId="346"/>
        </pc:sldMkLst>
        <pc:spChg chg="mod">
          <ac:chgData name="Juta Petersoo" userId="72e21026-ac62-43af-a8a1-71080ebb1099" providerId="ADAL" clId="{A0BA5EFF-3258-4386-B4B5-5DE9577C0F87}" dt="2021-01-26T18:51:23.333" v="92" actId="20577"/>
          <ac:spMkLst>
            <pc:docMk/>
            <pc:sldMk cId="0" sldId="346"/>
            <ac:spMk id="912" creationId="{00000000-0000-0000-0000-000000000000}"/>
          </ac:spMkLst>
        </pc:spChg>
      </pc:sldChg>
      <pc:sldChg chg="modSp mod">
        <pc:chgData name="Juta Petersoo" userId="72e21026-ac62-43af-a8a1-71080ebb1099" providerId="ADAL" clId="{A0BA5EFF-3258-4386-B4B5-5DE9577C0F87}" dt="2021-01-26T18:53:32.510" v="102" actId="20577"/>
        <pc:sldMkLst>
          <pc:docMk/>
          <pc:sldMk cId="0" sldId="353"/>
        </pc:sldMkLst>
        <pc:spChg chg="mod">
          <ac:chgData name="Juta Petersoo" userId="72e21026-ac62-43af-a8a1-71080ebb1099" providerId="ADAL" clId="{A0BA5EFF-3258-4386-B4B5-5DE9577C0F87}" dt="2021-01-26T18:53:32.510" v="102" actId="20577"/>
          <ac:spMkLst>
            <pc:docMk/>
            <pc:sldMk cId="0" sldId="353"/>
            <ac:spMk id="973" creationId="{00000000-0000-0000-0000-000000000000}"/>
          </ac:spMkLst>
        </pc:spChg>
      </pc:sldChg>
      <pc:sldChg chg="modSp mod">
        <pc:chgData name="Juta Petersoo" userId="72e21026-ac62-43af-a8a1-71080ebb1099" providerId="ADAL" clId="{A0BA5EFF-3258-4386-B4B5-5DE9577C0F87}" dt="2021-01-26T18:54:59.093" v="110" actId="313"/>
        <pc:sldMkLst>
          <pc:docMk/>
          <pc:sldMk cId="0" sldId="358"/>
        </pc:sldMkLst>
        <pc:spChg chg="mod">
          <ac:chgData name="Juta Petersoo" userId="72e21026-ac62-43af-a8a1-71080ebb1099" providerId="ADAL" clId="{A0BA5EFF-3258-4386-B4B5-5DE9577C0F87}" dt="2021-01-26T18:54:59.093" v="110" actId="313"/>
          <ac:spMkLst>
            <pc:docMk/>
            <pc:sldMk cId="0" sldId="358"/>
            <ac:spMk id="101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E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809675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ec.europa.eu/sport/events/2013/documents/20131203-gender/final-proposal-1802_en.pdf" TargetMode="External"/><Relationship Id="rId2" Type="http://schemas.openxmlformats.org/officeDocument/2006/relationships/slide" Target="../slides/slide83.xml"/><Relationship Id="rId1" Type="http://schemas.openxmlformats.org/officeDocument/2006/relationships/notesMaster" Target="../notesMasters/notesMaster1.xml"/><Relationship Id="rId4" Type="http://schemas.openxmlformats.org/officeDocument/2006/relationships/hyperlink" Target="http://www.consilium.europa.eu/uedocs/cms_data/docs/pressdata/en/educ/142712.pdf" TargetMode="Externa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ec.europa.eu/sport/events/2013/documents/20131203-gender/final-proposal-1802_en.pdf" TargetMode="External"/><Relationship Id="rId2" Type="http://schemas.openxmlformats.org/officeDocument/2006/relationships/slide" Target="../slides/slide84.xml"/><Relationship Id="rId1" Type="http://schemas.openxmlformats.org/officeDocument/2006/relationships/notesMaster" Target="../notesMasters/notesMaster1.xml"/><Relationship Id="rId4" Type="http://schemas.openxmlformats.org/officeDocument/2006/relationships/hyperlink" Target="http://www.consilium.europa.eu/uedocs/cms_data/docs/pressdata/en/educ/142712.pdf" TargetMode="Externa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ec.europa.eu/sport/events/2013/documents/20131203-gender/final-proposal-1802_en.pdf" TargetMode="External"/><Relationship Id="rId2" Type="http://schemas.openxmlformats.org/officeDocument/2006/relationships/slide" Target="../slides/slide86.xml"/><Relationship Id="rId1" Type="http://schemas.openxmlformats.org/officeDocument/2006/relationships/notesMaster" Target="../notesMasters/notesMaster1.xml"/><Relationship Id="rId4" Type="http://schemas.openxmlformats.org/officeDocument/2006/relationships/hyperlink" Target="http://www.consilium.europa.eu/uedocs/cms_data/docs/pressdata/en/educ/142712.pdf" TargetMode="Externa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7" name="Google Shape;21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g711275cc8a_1_1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5" name="Google Shape;985;g711275cc8a_1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1"/>
        <p:cNvGrpSpPr/>
        <p:nvPr/>
      </p:nvGrpSpPr>
      <p:grpSpPr>
        <a:xfrm>
          <a:off x="0" y="0"/>
          <a:ext cx="0" cy="0"/>
          <a:chOff x="0" y="0"/>
          <a:chExt cx="0" cy="0"/>
        </a:xfrm>
      </p:grpSpPr>
      <p:sp>
        <p:nvSpPr>
          <p:cNvPr id="992" name="Google Shape;992;g711275cc8a_1_1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93" name="Google Shape;993;g711275cc8a_1_1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g711275cc8a_1_1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1" name="Google Shape;1001;g711275cc8a_1_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711275cc8a_1_1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9" name="Google Shape;1009;g711275cc8a_1_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7" name="Google Shape;101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8" name="Google Shape;101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5" name="Google Shape;102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5" name="Google Shape;22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3" name="Google Shape;25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1" name="Google Shape;26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0" name="Google Shape;27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8" name="Google Shape;27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7" name="Google Shape;28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5" name="Google Shape;29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6d3c560e57_0_11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g6d3c560e57_0_11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9" name="Google Shape;139;g6d3c560e57_0_115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3" name="Google Shape;30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1" name="Google Shape;31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9" name="Google Shape;31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0" name="Google Shape;33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8" name="Google Shape;33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Google Shape;34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7" name="Google Shape;347;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6d3c560e57_0_2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5" name="Google Shape;355;g6d3c560e57_0_2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6d3c560e57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3" name="Google Shape;363;g6d3c560e5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6d3c560e57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1" name="Google Shape;371;g6d3c560e57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6d3c560e57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9" name="Google Shape;379;g6d3c560e57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6" name="Google Shape;14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6d3c560e57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7" name="Google Shape;387;g6d3c560e57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6d3c560e57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5" name="Google Shape;395;g6d3c560e57_0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6d3c560e57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3" name="Google Shape;403;g6d3c560e57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6d3c560e57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1" name="Google Shape;411;g6d3c560e57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6d3c560e57_0_2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9" name="Google Shape;419;g6d3c560e57_0_2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6d3c560e57_0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8" name="Google Shape;428;g6d3c560e57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6d3c560e57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6" name="Google Shape;436;g6d3c560e57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6d3c560e57_0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4" name="Google Shape;444;g6d3c560e57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6d3c560e57_0_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2" name="Google Shape;452;g6d3c560e57_0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6d3c560e57_0_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0" name="Google Shape;460;g6d3c560e57_0_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4" name="Google Shape;154;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6d3c560e57_0_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8" name="Google Shape;468;g6d3c560e57_0_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6d3c560e57_0_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6" name="Google Shape;476;g6d3c560e57_0_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6d3c560e57_0_2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4" name="Google Shape;484;g6d3c560e57_0_2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6d3c560e57_0_2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2" name="Google Shape;492;g6d3c560e57_0_2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6d3c560e57_0_2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0" name="Google Shape;500;g6d3c560e57_0_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6d3c560e57_0_2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8" name="Google Shape;508;g6d3c560e57_0_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6d3c560e57_0_2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6" name="Google Shape;516;g6d3c560e57_0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6d3c560e57_0_2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7" name="Google Shape;527;g6d3c560e57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6d3c560e57_0_2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5" name="Google Shape;535;g6d3c560e57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6d3c560e57_0_2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3" name="Google Shape;543;g6d3c560e57_0_2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2" name="Google Shape;1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6d3c560e57_0_2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1" name="Google Shape;551;g6d3c560e57_0_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6d3c560e57_0_2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9" name="Google Shape;559;g6d3c560e57_0_2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6d3c560e57_0_4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7" name="Google Shape;567;g6d3c560e57_0_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6d3c560e57_0_4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5" name="Google Shape;575;g6d3c560e57_0_4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6d3c560e57_0_4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3" name="Google Shape;583;g6d3c560e57_0_4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6d3c560e57_0_4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1" name="Google Shape;591;g6d3c560e57_0_4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6d3c560e57_0_4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1" name="Google Shape;601;g6d3c560e57_0_4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6d3c560e57_0_4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9" name="Google Shape;609;g6d3c560e57_0_4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6d3c560e57_0_4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7" name="Google Shape;617;g6d3c560e57_0_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6d3c560e57_0_4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5" name="Google Shape;625;g6d3c560e57_0_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0" name="Google Shape;17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6d3c560e57_0_4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5" name="Google Shape;635;g6d3c560e57_0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6d3c560e57_0_4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3" name="Google Shape;643;g6d3c560e57_0_4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6e373601da_0_2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1" name="Google Shape;651;g6e373601da_0_2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6e373601da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9" name="Google Shape;659;g6e373601da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6e373601da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7" name="Google Shape;667;g6e373601da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6e373601da_0_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5" name="Google Shape;675;g6e373601da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6e373601da_0_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3" name="Google Shape;683;g6e373601da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6e373601da_0_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1" name="Google Shape;691;g6e373601da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6e373601da_0_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1" name="Google Shape;701;g6e373601da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6e373601da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9" name="Google Shape;709;g6e373601da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g6e373601da_0_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7" name="Google Shape;717;g6e373601da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6e373601da_0_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5" name="Google Shape;725;g6e373601da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6e373601da_0_2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3" name="Google Shape;733;g6e373601da_0_2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6e373601da_0_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1" name="Google Shape;741;g6e373601da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6e373601da_0_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9" name="Google Shape;749;g6e373601da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6e373601da_0_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7" name="Google Shape;757;g6e373601da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6e373601da_0_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5" name="Google Shape;765;g6e373601da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6e373601da_0_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3" name="Google Shape;773;g6e373601da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6e373601da_0_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3" name="Google Shape;783;g6e373601da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6e373601da_0_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1" name="Google Shape;791;g6e373601da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 name="Google Shape;1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g6e373601da_0_1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9" name="Google Shape;799;g6e373601da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6e373601da_0_1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7" name="Google Shape;807;g6e373601da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6d3c560e57_0_8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5" name="Google Shape;815;g6d3c560e57_0_8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711275cc8a_1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2" name="Google Shape;822;g711275cc8a_1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sz="1200" b="0" i="0" u="none" strike="noStrike">
                <a:solidFill>
                  <a:schemeClr val="dk1"/>
                </a:solidFill>
                <a:latin typeface="Calibri"/>
                <a:ea typeface="Calibri"/>
                <a:cs typeface="Calibri"/>
                <a:sym typeface="Calibri"/>
              </a:rPr>
              <a:t>The under-representation of women as sports coaches is evident throughout all EU Member States. Figures show that between 20-30% of all sports coaches in Europe are women and the number of women with coaching qualification seems to be even lower (P.19 </a:t>
            </a:r>
            <a:r>
              <a:rPr lang="es-ES" sz="1200" b="0" i="0" u="sng" strike="noStrik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Gender Equality in Sport – Proposal for Strategic Actions 2014-2020</a:t>
            </a:r>
            <a:r>
              <a:rPr lang="es-ES" sz="1200" b="0" i="0" u="none" strike="noStrike">
                <a:solidFill>
                  <a:schemeClr val="dk1"/>
                </a:solidFill>
                <a:latin typeface="Calibri"/>
                <a:ea typeface="Calibri"/>
                <a:cs typeface="Calibri"/>
                <a:sym typeface="Calibri"/>
              </a:rPr>
              <a:t>). Despite the dedication of stakeholders, “gender equality has not reached an acceptable level and the implementation of concrete actions is still lacking in many Member States and in the international sport movement” (Art. 10 </a:t>
            </a:r>
            <a:r>
              <a:rPr lang="es-ES" sz="1200" b="0" i="0" u="sng" strike="noStrik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Council Conclusion on gender equality in sport 2014</a:t>
            </a:r>
            <a:r>
              <a:rPr lang="es-ES" sz="1200" b="0" i="0" u="none" strike="noStrike">
                <a:solidFill>
                  <a:schemeClr val="dk1"/>
                </a:solidFill>
                <a:latin typeface="Calibri"/>
                <a:ea typeface="Calibri"/>
                <a:cs typeface="Calibri"/>
                <a:sym typeface="Calibri"/>
              </a:rPr>
              <a:t>).</a:t>
            </a:r>
            <a:endParaRPr/>
          </a:p>
        </p:txBody>
      </p:sp>
      <p:sp>
        <p:nvSpPr>
          <p:cNvPr id="823" name="Google Shape;823;g711275cc8a_1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Google Shape;831;g711275cc8a_1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2" name="Google Shape;832;g711275cc8a_1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sz="1200" b="0" i="0" u="none" strike="noStrike">
                <a:solidFill>
                  <a:schemeClr val="dk1"/>
                </a:solidFill>
                <a:latin typeface="Calibri"/>
                <a:ea typeface="Calibri"/>
                <a:cs typeface="Calibri"/>
                <a:sym typeface="Calibri"/>
              </a:rPr>
              <a:t>The under-representation of women as sports coaches is evident throughout all EU Member States. Figures show that between 20-30% of all sports coaches in Europe are women and the number of women with coaching qualification seems to be even lower (P.19 </a:t>
            </a:r>
            <a:r>
              <a:rPr lang="es-ES" sz="1200" b="0" i="0" u="sng" strike="noStrik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Gender Equality in Sport – Proposal for Strategic Actions 2014-2020</a:t>
            </a:r>
            <a:r>
              <a:rPr lang="es-ES" sz="1200" b="0" i="0" u="none" strike="noStrike">
                <a:solidFill>
                  <a:schemeClr val="dk1"/>
                </a:solidFill>
                <a:latin typeface="Calibri"/>
                <a:ea typeface="Calibri"/>
                <a:cs typeface="Calibri"/>
                <a:sym typeface="Calibri"/>
              </a:rPr>
              <a:t>). Despite the dedication of stakeholders, “gender equality has not reached an acceptable level and the implementation of concrete actions is still lacking in many Member States and in the international sport movement” (Art. 10 </a:t>
            </a:r>
            <a:r>
              <a:rPr lang="es-ES" sz="1200" b="0" i="0" u="sng" strike="noStrik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Council Conclusion on gender equality in sport 2014</a:t>
            </a:r>
            <a:r>
              <a:rPr lang="es-ES" sz="1200" b="0" i="0" u="none" strike="noStrike">
                <a:solidFill>
                  <a:schemeClr val="dk1"/>
                </a:solidFill>
                <a:latin typeface="Calibri"/>
                <a:ea typeface="Calibri"/>
                <a:cs typeface="Calibri"/>
                <a:sym typeface="Calibri"/>
              </a:rPr>
              <a:t>).</a:t>
            </a:r>
            <a:endParaRPr/>
          </a:p>
        </p:txBody>
      </p:sp>
      <p:sp>
        <p:nvSpPr>
          <p:cNvPr id="833" name="Google Shape;833;g711275cc8a_1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3" name="Google Shape;843;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711275cc8a_1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9" name="Google Shape;849;g711275cc8a_1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sz="1200" b="0" i="0" u="none" strike="noStrike">
                <a:solidFill>
                  <a:schemeClr val="dk1"/>
                </a:solidFill>
                <a:latin typeface="Calibri"/>
                <a:ea typeface="Calibri"/>
                <a:cs typeface="Calibri"/>
                <a:sym typeface="Calibri"/>
              </a:rPr>
              <a:t>The under-representation of women as sports coaches is evident throughout all EU Member States. Figures show that between 20-30% of all sports coaches in Europe are women and the number of women with coaching qualification seems to be even lower (P.19 </a:t>
            </a:r>
            <a:r>
              <a:rPr lang="es-ES" sz="1200" b="0" i="0" u="sng" strike="noStrik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Gender Equality in Sport – Proposal for Strategic Actions 2014-2020</a:t>
            </a:r>
            <a:r>
              <a:rPr lang="es-ES" sz="1200" b="0" i="0" u="none" strike="noStrike">
                <a:solidFill>
                  <a:schemeClr val="dk1"/>
                </a:solidFill>
                <a:latin typeface="Calibri"/>
                <a:ea typeface="Calibri"/>
                <a:cs typeface="Calibri"/>
                <a:sym typeface="Calibri"/>
              </a:rPr>
              <a:t>). Despite the dedication of stakeholders, “gender equality has not reached an acceptable level and the implementation of concrete actions is still lacking in many Member States and in the international sport movement” (Art. 10 </a:t>
            </a:r>
            <a:r>
              <a:rPr lang="es-ES" sz="1200" b="0" i="0" u="sng" strike="noStrik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Council Conclusion on gender equality in sport 2014</a:t>
            </a:r>
            <a:r>
              <a:rPr lang="es-ES" sz="1200" b="0" i="0" u="none" strike="noStrike">
                <a:solidFill>
                  <a:schemeClr val="dk1"/>
                </a:solidFill>
                <a:latin typeface="Calibri"/>
                <a:ea typeface="Calibri"/>
                <a:cs typeface="Calibri"/>
                <a:sym typeface="Calibri"/>
              </a:rPr>
              <a:t>).</a:t>
            </a:r>
            <a:endParaRPr/>
          </a:p>
        </p:txBody>
      </p:sp>
      <p:sp>
        <p:nvSpPr>
          <p:cNvPr id="850" name="Google Shape;850;g711275cc8a_1_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g711275cc8a_1_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58" name="Google Shape;858;g711275cc8a_1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Google Shape;875;g711275cc8a_1_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76" name="Google Shape;876;g711275cc8a_1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711275cc8a_1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0" name="Google Shape;890;g711275cc8a_1_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ES"/>
              <a:t>Satu Kaksu Sport Psychologists</a:t>
            </a:r>
            <a:endParaRPr/>
          </a:p>
        </p:txBody>
      </p:sp>
      <p:sp>
        <p:nvSpPr>
          <p:cNvPr id="891" name="Google Shape;891;g711275cc8a_1_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6" name="Google Shape;20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711275cc8a_1_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2" name="Google Shape;902;g711275cc8a_1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711275cc8a_1_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0" name="Google Shape;910;g711275cc8a_1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g711275cc8a_1_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18" name="Google Shape;918;g711275cc8a_1_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711275cc8a_1_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6" name="Google Shape;926;g711275cc8a_1_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g711275cc8a_1_1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34" name="Google Shape;934;g711275cc8a_1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711275cc8a_1_2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42" name="Google Shape;942;g711275cc8a_1_2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7"/>
        <p:cNvGrpSpPr/>
        <p:nvPr/>
      </p:nvGrpSpPr>
      <p:grpSpPr>
        <a:xfrm>
          <a:off x="0" y="0"/>
          <a:ext cx="0" cy="0"/>
          <a:chOff x="0" y="0"/>
          <a:chExt cx="0" cy="0"/>
        </a:xfrm>
      </p:grpSpPr>
      <p:sp>
        <p:nvSpPr>
          <p:cNvPr id="948" name="Google Shape;948;g711275cc8a_1_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9" name="Google Shape;949;g711275cc8a_1_1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0" name="Google Shape;950;g711275cc8a_1_1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6"/>
        <p:cNvGrpSpPr/>
        <p:nvPr/>
      </p:nvGrpSpPr>
      <p:grpSpPr>
        <a:xfrm>
          <a:off x="0" y="0"/>
          <a:ext cx="0" cy="0"/>
          <a:chOff x="0" y="0"/>
          <a:chExt cx="0" cy="0"/>
        </a:xfrm>
      </p:grpSpPr>
      <p:sp>
        <p:nvSpPr>
          <p:cNvPr id="957" name="Google Shape;957;g711275cc8a_1_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8" name="Google Shape;958;g711275cc8a_1_1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59" name="Google Shape;959;g711275cc8a_1_1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g711275cc8a_1_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8" name="Google Shape;968;g711275cc8a_1_1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69" name="Google Shape;969;g711275cc8a_1_1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s-E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711275cc8a_1_1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77" name="Google Shape;977;g711275cc8a_1_1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pic>
        <p:nvPicPr>
          <p:cNvPr id="16" name="Google Shape;16;p27"/>
          <p:cNvPicPr preferRelativeResize="0"/>
          <p:nvPr/>
        </p:nvPicPr>
        <p:blipFill rotWithShape="1">
          <a:blip r:embed="rId2">
            <a:alphaModFix/>
          </a:blip>
          <a:srcRect l="20168" t="54626" r="31485" b="31360"/>
          <a:stretch/>
        </p:blipFill>
        <p:spPr>
          <a:xfrm>
            <a:off x="1257300" y="1990311"/>
            <a:ext cx="9467850" cy="2058228"/>
          </a:xfrm>
          <a:prstGeom prst="rect">
            <a:avLst/>
          </a:prstGeom>
          <a:noFill/>
          <a:ln>
            <a:noFill/>
          </a:ln>
        </p:spPr>
      </p:pic>
      <p:pic>
        <p:nvPicPr>
          <p:cNvPr id="17" name="Google Shape;17;p27"/>
          <p:cNvPicPr preferRelativeResize="0"/>
          <p:nvPr/>
        </p:nvPicPr>
        <p:blipFill rotWithShape="1">
          <a:blip r:embed="rId3">
            <a:alphaModFix/>
          </a:blip>
          <a:srcRect l="19871" b="-3485"/>
          <a:stretch/>
        </p:blipFill>
        <p:spPr>
          <a:xfrm>
            <a:off x="0" y="4304377"/>
            <a:ext cx="12192000" cy="2234535"/>
          </a:xfrm>
          <a:prstGeom prst="rect">
            <a:avLst/>
          </a:prstGeom>
          <a:noFill/>
          <a:ln>
            <a:noFill/>
          </a:ln>
        </p:spPr>
      </p:pic>
      <p:sp>
        <p:nvSpPr>
          <p:cNvPr id="18" name="Google Shape;18;p27"/>
          <p:cNvSpPr txBox="1">
            <a:spLocks noGrp="1"/>
          </p:cNvSpPr>
          <p:nvPr>
            <p:ph type="subTitle" idx="1"/>
          </p:nvPr>
        </p:nvSpPr>
        <p:spPr>
          <a:xfrm>
            <a:off x="1524000" y="4331007"/>
            <a:ext cx="9144000" cy="958277"/>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71BE44"/>
              </a:buClr>
              <a:buSzPts val="2800"/>
              <a:buNone/>
              <a:defRPr sz="2800"/>
            </a:lvl1pPr>
            <a:lvl2pPr lvl="1" algn="ctr">
              <a:lnSpc>
                <a:spcPct val="90000"/>
              </a:lnSpc>
              <a:spcBef>
                <a:spcPts val="500"/>
              </a:spcBef>
              <a:spcAft>
                <a:spcPts val="0"/>
              </a:spcAft>
              <a:buClr>
                <a:srgbClr val="7F7F7F"/>
              </a:buClr>
              <a:buSzPts val="2000"/>
              <a:buNone/>
              <a:defRPr sz="2000"/>
            </a:lvl2pPr>
            <a:lvl3pPr lvl="2" algn="ctr">
              <a:lnSpc>
                <a:spcPct val="90000"/>
              </a:lnSpc>
              <a:spcBef>
                <a:spcPts val="500"/>
              </a:spcBef>
              <a:spcAft>
                <a:spcPts val="0"/>
              </a:spcAft>
              <a:buClr>
                <a:srgbClr val="7F7F7F"/>
              </a:buClr>
              <a:buSzPts val="1800"/>
              <a:buNone/>
              <a:defRPr sz="1800"/>
            </a:lvl3pPr>
            <a:lvl4pPr lvl="3" algn="ctr">
              <a:lnSpc>
                <a:spcPct val="90000"/>
              </a:lnSpc>
              <a:spcBef>
                <a:spcPts val="500"/>
              </a:spcBef>
              <a:spcAft>
                <a:spcPts val="0"/>
              </a:spcAft>
              <a:buClr>
                <a:srgbClr val="7F7F7F"/>
              </a:buClr>
              <a:buSzPts val="1600"/>
              <a:buNone/>
              <a:defRPr sz="1600"/>
            </a:lvl4pPr>
            <a:lvl5pPr lvl="4" algn="ctr">
              <a:lnSpc>
                <a:spcPct val="90000"/>
              </a:lnSpc>
              <a:spcBef>
                <a:spcPts val="500"/>
              </a:spcBef>
              <a:spcAft>
                <a:spcPts val="0"/>
              </a:spcAft>
              <a:buClr>
                <a:srgbClr val="7F7F7F"/>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a:t>
            </a:fld>
            <a:endParaRPr/>
          </a:p>
        </p:txBody>
      </p:sp>
      <p:pic>
        <p:nvPicPr>
          <p:cNvPr id="22" name="Google Shape;22;p27"/>
          <p:cNvPicPr preferRelativeResize="0"/>
          <p:nvPr/>
        </p:nvPicPr>
        <p:blipFill rotWithShape="1">
          <a:blip r:embed="rId4">
            <a:alphaModFix amt="50000"/>
          </a:blip>
          <a:srcRect r="22645"/>
          <a:stretch/>
        </p:blipFill>
        <p:spPr>
          <a:xfrm>
            <a:off x="4868150" y="136525"/>
            <a:ext cx="7323850" cy="2812781"/>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90"/>
        <p:cNvGrpSpPr/>
        <p:nvPr/>
      </p:nvGrpSpPr>
      <p:grpSpPr>
        <a:xfrm>
          <a:off x="0" y="0"/>
          <a:ext cx="0" cy="0"/>
          <a:chOff x="0" y="0"/>
          <a:chExt cx="0" cy="0"/>
        </a:xfrm>
      </p:grpSpPr>
      <p:sp>
        <p:nvSpPr>
          <p:cNvPr id="91" name="Google Shape;9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a:t>
            </a:fld>
            <a:endParaRPr/>
          </a:p>
        </p:txBody>
      </p:sp>
      <p:pic>
        <p:nvPicPr>
          <p:cNvPr id="94" name="Google Shape;94;p36"/>
          <p:cNvPicPr preferRelativeResize="0"/>
          <p:nvPr/>
        </p:nvPicPr>
        <p:blipFill rotWithShape="1">
          <a:blip r:embed="rId2">
            <a:alphaModFix/>
          </a:blip>
          <a:srcRect l="7095" t="-2514" r="77095" b="77395"/>
          <a:stretch/>
        </p:blipFill>
        <p:spPr>
          <a:xfrm>
            <a:off x="1129800" y="1097279"/>
            <a:ext cx="1080000" cy="941539"/>
          </a:xfrm>
          <a:prstGeom prst="rect">
            <a:avLst/>
          </a:prstGeom>
          <a:noFill/>
          <a:ln>
            <a:noFill/>
          </a:ln>
        </p:spPr>
      </p:pic>
      <p:pic>
        <p:nvPicPr>
          <p:cNvPr id="95" name="Google Shape;95;p36"/>
          <p:cNvPicPr preferRelativeResize="0"/>
          <p:nvPr/>
        </p:nvPicPr>
        <p:blipFill rotWithShape="1">
          <a:blip r:embed="rId2">
            <a:alphaModFix/>
          </a:blip>
          <a:srcRect l="7095" t="-2514" r="77095" b="77395"/>
          <a:stretch/>
        </p:blipFill>
        <p:spPr>
          <a:xfrm rot="10800000">
            <a:off x="9841583" y="4206723"/>
            <a:ext cx="1080000" cy="941539"/>
          </a:xfrm>
          <a:prstGeom prst="rect">
            <a:avLst/>
          </a:prstGeom>
          <a:noFill/>
          <a:ln>
            <a:noFill/>
          </a:ln>
        </p:spPr>
      </p:pic>
      <p:pic>
        <p:nvPicPr>
          <p:cNvPr id="96" name="Google Shape;96;p36"/>
          <p:cNvPicPr preferRelativeResize="0"/>
          <p:nvPr/>
        </p:nvPicPr>
        <p:blipFill rotWithShape="1">
          <a:blip r:embed="rId3">
            <a:alphaModFix/>
          </a:blip>
          <a:srcRect r="19546"/>
          <a:stretch/>
        </p:blipFill>
        <p:spPr>
          <a:xfrm>
            <a:off x="4754881" y="1"/>
            <a:ext cx="7451090" cy="699655"/>
          </a:xfrm>
          <a:prstGeom prst="rect">
            <a:avLst/>
          </a:prstGeom>
          <a:noFill/>
          <a:ln>
            <a:noFill/>
          </a:ln>
        </p:spPr>
      </p:pic>
      <p:pic>
        <p:nvPicPr>
          <p:cNvPr id="97" name="Google Shape;97;p36"/>
          <p:cNvPicPr preferRelativeResize="0"/>
          <p:nvPr/>
        </p:nvPicPr>
        <p:blipFill rotWithShape="1">
          <a:blip r:embed="rId4">
            <a:alphaModFix/>
          </a:blip>
          <a:srcRect/>
          <a:stretch/>
        </p:blipFill>
        <p:spPr>
          <a:xfrm>
            <a:off x="198165" y="171551"/>
            <a:ext cx="1073728" cy="805296"/>
          </a:xfrm>
          <a:prstGeom prst="rect">
            <a:avLst/>
          </a:prstGeom>
          <a:noFill/>
          <a:ln>
            <a:noFill/>
          </a:ln>
        </p:spPr>
      </p:pic>
      <p:pic>
        <p:nvPicPr>
          <p:cNvPr id="98" name="Google Shape;98;p36"/>
          <p:cNvPicPr preferRelativeResize="0"/>
          <p:nvPr/>
        </p:nvPicPr>
        <p:blipFill rotWithShape="1">
          <a:blip r:embed="rId5">
            <a:alphaModFix/>
          </a:blip>
          <a:srcRect l="19390" b="9377"/>
          <a:stretch/>
        </p:blipFill>
        <p:spPr>
          <a:xfrm>
            <a:off x="-19050" y="5167312"/>
            <a:ext cx="11704320" cy="1745688"/>
          </a:xfrm>
          <a:prstGeom prst="rect">
            <a:avLst/>
          </a:prstGeom>
          <a:noFill/>
          <a:ln>
            <a:noFill/>
          </a:ln>
        </p:spPr>
      </p:pic>
      <p:pic>
        <p:nvPicPr>
          <p:cNvPr id="99" name="Google Shape;99;p36"/>
          <p:cNvPicPr preferRelativeResize="0"/>
          <p:nvPr/>
        </p:nvPicPr>
        <p:blipFill rotWithShape="1">
          <a:blip r:embed="rId4">
            <a:alphaModFix amt="5000"/>
          </a:blip>
          <a:srcRect l="28125" t="21628" r="35586" b="30060"/>
          <a:stretch/>
        </p:blipFill>
        <p:spPr>
          <a:xfrm>
            <a:off x="2110094" y="1"/>
            <a:ext cx="6868579" cy="68580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00"/>
        <p:cNvGrpSpPr/>
        <p:nvPr/>
      </p:nvGrpSpPr>
      <p:grpSpPr>
        <a:xfrm>
          <a:off x="0" y="0"/>
          <a:ext cx="0" cy="0"/>
          <a:chOff x="0" y="0"/>
          <a:chExt cx="0" cy="0"/>
        </a:xfrm>
      </p:grpSpPr>
      <p:pic>
        <p:nvPicPr>
          <p:cNvPr id="101" name="Google Shape;101;p37"/>
          <p:cNvPicPr preferRelativeResize="0"/>
          <p:nvPr/>
        </p:nvPicPr>
        <p:blipFill rotWithShape="1">
          <a:blip r:embed="rId2">
            <a:alphaModFix/>
          </a:blip>
          <a:srcRect/>
          <a:stretch/>
        </p:blipFill>
        <p:spPr>
          <a:xfrm>
            <a:off x="2034746" y="1397327"/>
            <a:ext cx="8122508" cy="4195452"/>
          </a:xfrm>
          <a:prstGeom prst="rect">
            <a:avLst/>
          </a:prstGeom>
          <a:noFill/>
          <a:ln>
            <a:noFill/>
          </a:ln>
        </p:spPr>
      </p:pic>
      <p:pic>
        <p:nvPicPr>
          <p:cNvPr id="102" name="Google Shape;102;p37"/>
          <p:cNvPicPr preferRelativeResize="0"/>
          <p:nvPr/>
        </p:nvPicPr>
        <p:blipFill rotWithShape="1">
          <a:blip r:embed="rId3">
            <a:alphaModFix/>
          </a:blip>
          <a:srcRect l="19390" b="9377"/>
          <a:stretch/>
        </p:blipFill>
        <p:spPr>
          <a:xfrm>
            <a:off x="-19050" y="5167312"/>
            <a:ext cx="11704320" cy="1745688"/>
          </a:xfrm>
          <a:prstGeom prst="rect">
            <a:avLst/>
          </a:prstGeom>
          <a:noFill/>
          <a:ln>
            <a:noFill/>
          </a:ln>
        </p:spPr>
      </p:pic>
      <p:pic>
        <p:nvPicPr>
          <p:cNvPr id="103" name="Google Shape;103;p37"/>
          <p:cNvPicPr preferRelativeResize="0"/>
          <p:nvPr/>
        </p:nvPicPr>
        <p:blipFill rotWithShape="1">
          <a:blip r:embed="rId4">
            <a:alphaModFix/>
          </a:blip>
          <a:srcRect r="19546"/>
          <a:stretch/>
        </p:blipFill>
        <p:spPr>
          <a:xfrm>
            <a:off x="4754881" y="1"/>
            <a:ext cx="7451090" cy="699655"/>
          </a:xfrm>
          <a:prstGeom prst="rect">
            <a:avLst/>
          </a:prstGeom>
          <a:noFill/>
          <a:ln>
            <a:noFill/>
          </a:ln>
        </p:spPr>
      </p:pic>
      <p:pic>
        <p:nvPicPr>
          <p:cNvPr id="104" name="Google Shape;104;p37"/>
          <p:cNvPicPr preferRelativeResize="0"/>
          <p:nvPr/>
        </p:nvPicPr>
        <p:blipFill rotWithShape="1">
          <a:blip r:embed="rId5">
            <a:alphaModFix/>
          </a:blip>
          <a:srcRect/>
          <a:stretch/>
        </p:blipFill>
        <p:spPr>
          <a:xfrm>
            <a:off x="198165" y="171551"/>
            <a:ext cx="1073728" cy="805296"/>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_Title Slide">
  <p:cSld name="3_Title Slide">
    <p:spTree>
      <p:nvGrpSpPr>
        <p:cNvPr id="1" name="Shape 105"/>
        <p:cNvGrpSpPr/>
        <p:nvPr/>
      </p:nvGrpSpPr>
      <p:grpSpPr>
        <a:xfrm>
          <a:off x="0" y="0"/>
          <a:ext cx="0" cy="0"/>
          <a:chOff x="0" y="0"/>
          <a:chExt cx="0" cy="0"/>
        </a:xfrm>
      </p:grpSpPr>
      <p:pic>
        <p:nvPicPr>
          <p:cNvPr id="106" name="Google Shape;106;p38"/>
          <p:cNvPicPr preferRelativeResize="0"/>
          <p:nvPr/>
        </p:nvPicPr>
        <p:blipFill rotWithShape="1">
          <a:blip r:embed="rId2">
            <a:alphaModFix/>
          </a:blip>
          <a:srcRect/>
          <a:stretch/>
        </p:blipFill>
        <p:spPr>
          <a:xfrm>
            <a:off x="2026508" y="1130034"/>
            <a:ext cx="8138984" cy="4465826"/>
          </a:xfrm>
          <a:prstGeom prst="rect">
            <a:avLst/>
          </a:prstGeom>
          <a:noFill/>
          <a:ln>
            <a:noFill/>
          </a:ln>
        </p:spPr>
      </p:pic>
      <p:pic>
        <p:nvPicPr>
          <p:cNvPr id="107" name="Google Shape;107;p38"/>
          <p:cNvPicPr preferRelativeResize="0"/>
          <p:nvPr/>
        </p:nvPicPr>
        <p:blipFill rotWithShape="1">
          <a:blip r:embed="rId3">
            <a:alphaModFix/>
          </a:blip>
          <a:srcRect l="19390" b="9377"/>
          <a:stretch/>
        </p:blipFill>
        <p:spPr>
          <a:xfrm>
            <a:off x="-19050" y="5167312"/>
            <a:ext cx="11704320" cy="1745688"/>
          </a:xfrm>
          <a:prstGeom prst="rect">
            <a:avLst/>
          </a:prstGeom>
          <a:noFill/>
          <a:ln>
            <a:noFill/>
          </a:ln>
        </p:spPr>
      </p:pic>
      <p:pic>
        <p:nvPicPr>
          <p:cNvPr id="108" name="Google Shape;108;p38"/>
          <p:cNvPicPr preferRelativeResize="0"/>
          <p:nvPr/>
        </p:nvPicPr>
        <p:blipFill rotWithShape="1">
          <a:blip r:embed="rId4">
            <a:alphaModFix/>
          </a:blip>
          <a:srcRect r="19546"/>
          <a:stretch/>
        </p:blipFill>
        <p:spPr>
          <a:xfrm>
            <a:off x="4754881" y="1"/>
            <a:ext cx="7451090" cy="699655"/>
          </a:xfrm>
          <a:prstGeom prst="rect">
            <a:avLst/>
          </a:prstGeom>
          <a:noFill/>
          <a:ln>
            <a:noFill/>
          </a:ln>
        </p:spPr>
      </p:pic>
      <p:pic>
        <p:nvPicPr>
          <p:cNvPr id="109" name="Google Shape;109;p38"/>
          <p:cNvPicPr preferRelativeResize="0"/>
          <p:nvPr/>
        </p:nvPicPr>
        <p:blipFill rotWithShape="1">
          <a:blip r:embed="rId5">
            <a:alphaModFix/>
          </a:blip>
          <a:srcRect/>
          <a:stretch/>
        </p:blipFill>
        <p:spPr>
          <a:xfrm>
            <a:off x="198165" y="171551"/>
            <a:ext cx="1073728" cy="805296"/>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110"/>
        <p:cNvGrpSpPr/>
        <p:nvPr/>
      </p:nvGrpSpPr>
      <p:grpSpPr>
        <a:xfrm>
          <a:off x="0" y="0"/>
          <a:ext cx="0" cy="0"/>
          <a:chOff x="0" y="0"/>
          <a:chExt cx="0" cy="0"/>
        </a:xfrm>
      </p:grpSpPr>
      <p:sp>
        <p:nvSpPr>
          <p:cNvPr id="111" name="Google Shape;11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a:t>
            </a:fld>
            <a:endParaRPr/>
          </a:p>
        </p:txBody>
      </p:sp>
      <p:pic>
        <p:nvPicPr>
          <p:cNvPr id="114" name="Google Shape;114;p39"/>
          <p:cNvPicPr preferRelativeResize="0"/>
          <p:nvPr/>
        </p:nvPicPr>
        <p:blipFill rotWithShape="1">
          <a:blip r:embed="rId2">
            <a:alphaModFix/>
          </a:blip>
          <a:srcRect/>
          <a:stretch/>
        </p:blipFill>
        <p:spPr>
          <a:xfrm>
            <a:off x="198165" y="171551"/>
            <a:ext cx="1073728" cy="805296"/>
          </a:xfrm>
          <a:prstGeom prst="rect">
            <a:avLst/>
          </a:prstGeom>
          <a:noFill/>
          <a:ln>
            <a:noFill/>
          </a:ln>
        </p:spPr>
      </p:pic>
      <p:pic>
        <p:nvPicPr>
          <p:cNvPr id="115" name="Google Shape;115;p39"/>
          <p:cNvPicPr preferRelativeResize="0"/>
          <p:nvPr/>
        </p:nvPicPr>
        <p:blipFill rotWithShape="1">
          <a:blip r:embed="rId2">
            <a:alphaModFix amt="5000"/>
          </a:blip>
          <a:srcRect l="28125" t="21628" r="35586" b="30060"/>
          <a:stretch/>
        </p:blipFill>
        <p:spPr>
          <a:xfrm>
            <a:off x="2110094" y="1"/>
            <a:ext cx="6868579" cy="6858000"/>
          </a:xfrm>
          <a:prstGeom prst="rect">
            <a:avLst/>
          </a:prstGeom>
          <a:noFill/>
          <a:ln>
            <a:noFill/>
          </a:ln>
        </p:spPr>
      </p:pic>
      <p:pic>
        <p:nvPicPr>
          <p:cNvPr id="116" name="Google Shape;116;p39"/>
          <p:cNvPicPr preferRelativeResize="0"/>
          <p:nvPr/>
        </p:nvPicPr>
        <p:blipFill rotWithShape="1">
          <a:blip r:embed="rId3">
            <a:alphaModFix/>
          </a:blip>
          <a:srcRect l="19389" r="14412" b="9377"/>
          <a:stretch/>
        </p:blipFill>
        <p:spPr>
          <a:xfrm>
            <a:off x="-1" y="3429000"/>
            <a:ext cx="12192001" cy="346495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117"/>
        <p:cNvGrpSpPr/>
        <p:nvPr/>
      </p:nvGrpSpPr>
      <p:grpSpPr>
        <a:xfrm>
          <a:off x="0" y="0"/>
          <a:ext cx="0" cy="0"/>
          <a:chOff x="0" y="0"/>
          <a:chExt cx="0" cy="0"/>
        </a:xfrm>
      </p:grpSpPr>
      <p:sp>
        <p:nvSpPr>
          <p:cNvPr id="118" name="Google Shape;118;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a:t>
            </a:fld>
            <a:endParaRPr/>
          </a:p>
        </p:txBody>
      </p:sp>
      <p:grpSp>
        <p:nvGrpSpPr>
          <p:cNvPr id="121" name="Google Shape;121;p40"/>
          <p:cNvGrpSpPr/>
          <p:nvPr/>
        </p:nvGrpSpPr>
        <p:grpSpPr>
          <a:xfrm>
            <a:off x="-914399" y="-216131"/>
            <a:ext cx="13106399" cy="7074131"/>
            <a:chOff x="1679168" y="1750569"/>
            <a:chExt cx="7371023" cy="3858524"/>
          </a:xfrm>
        </p:grpSpPr>
        <p:pic>
          <p:nvPicPr>
            <p:cNvPr id="122" name="Google Shape;122;p40"/>
            <p:cNvPicPr preferRelativeResize="0"/>
            <p:nvPr/>
          </p:nvPicPr>
          <p:blipFill rotWithShape="1">
            <a:blip r:embed="rId2">
              <a:alphaModFix/>
            </a:blip>
            <a:srcRect l="11814" t="20493" r="69820" b="43142"/>
            <a:stretch/>
          </p:blipFill>
          <p:spPr>
            <a:xfrm>
              <a:off x="1679168" y="1750569"/>
              <a:ext cx="1928553" cy="2863868"/>
            </a:xfrm>
            <a:prstGeom prst="rect">
              <a:avLst/>
            </a:prstGeom>
            <a:noFill/>
            <a:ln>
              <a:noFill/>
            </a:ln>
          </p:spPr>
        </p:pic>
        <p:pic>
          <p:nvPicPr>
            <p:cNvPr id="123" name="Google Shape;123;p40"/>
            <p:cNvPicPr preferRelativeResize="0"/>
            <p:nvPr/>
          </p:nvPicPr>
          <p:blipFill rotWithShape="1">
            <a:blip r:embed="rId2">
              <a:alphaModFix/>
            </a:blip>
            <a:srcRect l="62583" t="32744" r="18359" b="30231"/>
            <a:stretch/>
          </p:blipFill>
          <p:spPr>
            <a:xfrm>
              <a:off x="7049193" y="2693321"/>
              <a:ext cx="2000998" cy="2915772"/>
            </a:xfrm>
            <a:prstGeom prst="rect">
              <a:avLst/>
            </a:prstGeom>
            <a:noFill/>
            <a:ln>
              <a:noFill/>
            </a:ln>
          </p:spPr>
        </p:pic>
      </p:grpSp>
      <p:pic>
        <p:nvPicPr>
          <p:cNvPr id="124" name="Google Shape;124;p40"/>
          <p:cNvPicPr preferRelativeResize="0"/>
          <p:nvPr/>
        </p:nvPicPr>
        <p:blipFill rotWithShape="1">
          <a:blip r:embed="rId2">
            <a:alphaModFix amt="3000"/>
          </a:blip>
          <a:srcRect l="28125" t="21628" r="35586" b="30060"/>
          <a:stretch/>
        </p:blipFill>
        <p:spPr>
          <a:xfrm>
            <a:off x="2110094" y="1"/>
            <a:ext cx="6868579" cy="68580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ólo el título" type="titleOnly">
  <p:cSld name="TITLE_ONLY">
    <p:spTree>
      <p:nvGrpSpPr>
        <p:cNvPr id="1" name="Shape 125"/>
        <p:cNvGrpSpPr/>
        <p:nvPr/>
      </p:nvGrpSpPr>
      <p:grpSpPr>
        <a:xfrm>
          <a:off x="0" y="0"/>
          <a:ext cx="0" cy="0"/>
          <a:chOff x="0" y="0"/>
          <a:chExt cx="0" cy="0"/>
        </a:xfrm>
      </p:grpSpPr>
      <p:sp>
        <p:nvSpPr>
          <p:cNvPr id="126" name="Google Shape;126;g6d3c560e57_0_852"/>
          <p:cNvSpPr txBox="1">
            <a:spLocks noGrp="1"/>
          </p:cNvSpPr>
          <p:nvPr>
            <p:ph type="title"/>
          </p:nvPr>
        </p:nvSpPr>
        <p:spPr>
          <a:xfrm>
            <a:off x="833120" y="377507"/>
            <a:ext cx="10515600" cy="13257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4D944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7" name="Google Shape;127;g6d3c560e57_0_85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g6d3c560e57_0_85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g6d3c560e57_0_85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28"/>
          <p:cNvSpPr txBox="1">
            <a:spLocks noGrp="1"/>
          </p:cNvSpPr>
          <p:nvPr>
            <p:ph type="title"/>
          </p:nvPr>
        </p:nvSpPr>
        <p:spPr>
          <a:xfrm>
            <a:off x="1188720" y="298865"/>
            <a:ext cx="10515600" cy="102203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D944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8"/>
          <p:cNvSpPr txBox="1">
            <a:spLocks noGrp="1"/>
          </p:cNvSpPr>
          <p:nvPr>
            <p:ph type="body" idx="1"/>
          </p:nvPr>
        </p:nvSpPr>
        <p:spPr>
          <a:xfrm>
            <a:off x="1200509"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71BE44"/>
              </a:buClr>
              <a:buSzPts val="1800"/>
              <a:buChar char="•"/>
              <a:defRPr/>
            </a:lvl1pPr>
            <a:lvl2pPr marL="914400" lvl="1" indent="-342900" algn="l">
              <a:lnSpc>
                <a:spcPct val="90000"/>
              </a:lnSpc>
              <a:spcBef>
                <a:spcPts val="500"/>
              </a:spcBef>
              <a:spcAft>
                <a:spcPts val="0"/>
              </a:spcAft>
              <a:buClr>
                <a:srgbClr val="7F7F7F"/>
              </a:buClr>
              <a:buSzPts val="1800"/>
              <a:buChar char="•"/>
              <a:defRPr/>
            </a:lvl2pPr>
            <a:lvl3pPr marL="1371600" lvl="2" indent="-342900" algn="l">
              <a:lnSpc>
                <a:spcPct val="90000"/>
              </a:lnSpc>
              <a:spcBef>
                <a:spcPts val="500"/>
              </a:spcBef>
              <a:spcAft>
                <a:spcPts val="0"/>
              </a:spcAft>
              <a:buClr>
                <a:srgbClr val="7F7F7F"/>
              </a:buClr>
              <a:buSzPts val="1800"/>
              <a:buChar char="•"/>
              <a:defRPr/>
            </a:lvl3pPr>
            <a:lvl4pPr marL="1828800" lvl="3" indent="-342900" algn="l">
              <a:lnSpc>
                <a:spcPct val="90000"/>
              </a:lnSpc>
              <a:spcBef>
                <a:spcPts val="500"/>
              </a:spcBef>
              <a:spcAft>
                <a:spcPts val="0"/>
              </a:spcAft>
              <a:buClr>
                <a:srgbClr val="7F7F7F"/>
              </a:buClr>
              <a:buSzPts val="1800"/>
              <a:buChar char="•"/>
              <a:defRPr/>
            </a:lvl4pPr>
            <a:lvl5pPr marL="2286000" lvl="4" indent="-342900" algn="l">
              <a:lnSpc>
                <a:spcPct val="90000"/>
              </a:lnSpc>
              <a:spcBef>
                <a:spcPts val="500"/>
              </a:spcBef>
              <a:spcAft>
                <a:spcPts val="0"/>
              </a:spcAft>
              <a:buClr>
                <a:srgbClr val="7F7F7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a:t>
            </a:fld>
            <a:endParaRPr/>
          </a:p>
        </p:txBody>
      </p:sp>
      <p:pic>
        <p:nvPicPr>
          <p:cNvPr id="29" name="Google Shape;29;p28"/>
          <p:cNvPicPr preferRelativeResize="0"/>
          <p:nvPr/>
        </p:nvPicPr>
        <p:blipFill rotWithShape="1">
          <a:blip r:embed="rId2">
            <a:alphaModFix/>
          </a:blip>
          <a:srcRect r="19546"/>
          <a:stretch/>
        </p:blipFill>
        <p:spPr>
          <a:xfrm>
            <a:off x="4754881" y="1"/>
            <a:ext cx="7451090" cy="699655"/>
          </a:xfrm>
          <a:prstGeom prst="rect">
            <a:avLst/>
          </a:prstGeom>
          <a:noFill/>
          <a:ln>
            <a:noFill/>
          </a:ln>
        </p:spPr>
      </p:pic>
      <p:pic>
        <p:nvPicPr>
          <p:cNvPr id="30" name="Google Shape;30;p28"/>
          <p:cNvPicPr preferRelativeResize="0"/>
          <p:nvPr/>
        </p:nvPicPr>
        <p:blipFill rotWithShape="1">
          <a:blip r:embed="rId3">
            <a:alphaModFix/>
          </a:blip>
          <a:srcRect/>
          <a:stretch/>
        </p:blipFill>
        <p:spPr>
          <a:xfrm>
            <a:off x="0" y="298865"/>
            <a:ext cx="1073728" cy="805296"/>
          </a:xfrm>
          <a:prstGeom prst="rect">
            <a:avLst/>
          </a:prstGeom>
          <a:noFill/>
          <a:ln>
            <a:noFill/>
          </a:ln>
        </p:spPr>
      </p:pic>
      <p:pic>
        <p:nvPicPr>
          <p:cNvPr id="31" name="Google Shape;31;p28"/>
          <p:cNvPicPr preferRelativeResize="0"/>
          <p:nvPr/>
        </p:nvPicPr>
        <p:blipFill rotWithShape="1">
          <a:blip r:embed="rId2">
            <a:alphaModFix/>
          </a:blip>
          <a:srcRect r="19546"/>
          <a:stretch/>
        </p:blipFill>
        <p:spPr>
          <a:xfrm rot="10800000">
            <a:off x="0" y="5148262"/>
            <a:ext cx="10921583" cy="1745688"/>
          </a:xfrm>
          <a:prstGeom prst="rect">
            <a:avLst/>
          </a:prstGeom>
          <a:noFill/>
          <a:ln>
            <a:noFill/>
          </a:ln>
        </p:spPr>
      </p:pic>
      <p:pic>
        <p:nvPicPr>
          <p:cNvPr id="32" name="Google Shape;32;p28"/>
          <p:cNvPicPr preferRelativeResize="0"/>
          <p:nvPr/>
        </p:nvPicPr>
        <p:blipFill rotWithShape="1">
          <a:blip r:embed="rId3">
            <a:alphaModFix amt="3000"/>
          </a:blip>
          <a:srcRect l="28125" t="21628" r="35586" b="30060"/>
          <a:stretch/>
        </p:blipFill>
        <p:spPr>
          <a:xfrm>
            <a:off x="2110094" y="1"/>
            <a:ext cx="6868579" cy="6858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4_Title Slide">
  <p:cSld name="4_Title Slide">
    <p:spTree>
      <p:nvGrpSpPr>
        <p:cNvPr id="1" name="Shape 33"/>
        <p:cNvGrpSpPr/>
        <p:nvPr/>
      </p:nvGrpSpPr>
      <p:grpSpPr>
        <a:xfrm>
          <a:off x="0" y="0"/>
          <a:ext cx="0" cy="0"/>
          <a:chOff x="0" y="0"/>
          <a:chExt cx="0" cy="0"/>
        </a:xfrm>
      </p:grpSpPr>
      <p:pic>
        <p:nvPicPr>
          <p:cNvPr id="34" name="Google Shape;34;p29"/>
          <p:cNvPicPr preferRelativeResize="0"/>
          <p:nvPr/>
        </p:nvPicPr>
        <p:blipFill rotWithShape="1">
          <a:blip r:embed="rId2">
            <a:alphaModFix/>
          </a:blip>
          <a:srcRect/>
          <a:stretch/>
        </p:blipFill>
        <p:spPr>
          <a:xfrm>
            <a:off x="2034746" y="1397327"/>
            <a:ext cx="8122508" cy="4195452"/>
          </a:xfrm>
          <a:prstGeom prst="rect">
            <a:avLst/>
          </a:prstGeom>
          <a:noFill/>
          <a:ln>
            <a:noFill/>
          </a:ln>
        </p:spPr>
      </p:pic>
      <p:pic>
        <p:nvPicPr>
          <p:cNvPr id="35" name="Google Shape;35;p29"/>
          <p:cNvPicPr preferRelativeResize="0"/>
          <p:nvPr/>
        </p:nvPicPr>
        <p:blipFill rotWithShape="1">
          <a:blip r:embed="rId3">
            <a:alphaModFix/>
          </a:blip>
          <a:srcRect r="19546"/>
          <a:stretch/>
        </p:blipFill>
        <p:spPr>
          <a:xfrm>
            <a:off x="4754881" y="1"/>
            <a:ext cx="7451090" cy="699655"/>
          </a:xfrm>
          <a:prstGeom prst="rect">
            <a:avLst/>
          </a:prstGeom>
          <a:noFill/>
          <a:ln>
            <a:noFill/>
          </a:ln>
        </p:spPr>
      </p:pic>
      <p:pic>
        <p:nvPicPr>
          <p:cNvPr id="36" name="Google Shape;36;p29"/>
          <p:cNvPicPr preferRelativeResize="0"/>
          <p:nvPr/>
        </p:nvPicPr>
        <p:blipFill rotWithShape="1">
          <a:blip r:embed="rId3">
            <a:alphaModFix/>
          </a:blip>
          <a:srcRect r="19546"/>
          <a:stretch/>
        </p:blipFill>
        <p:spPr>
          <a:xfrm rot="10800000">
            <a:off x="0" y="5148262"/>
            <a:ext cx="10921583" cy="1745688"/>
          </a:xfrm>
          <a:prstGeom prst="rect">
            <a:avLst/>
          </a:prstGeom>
          <a:noFill/>
          <a:ln>
            <a:noFill/>
          </a:ln>
        </p:spPr>
      </p:pic>
      <p:pic>
        <p:nvPicPr>
          <p:cNvPr id="37" name="Google Shape;37;p29"/>
          <p:cNvPicPr preferRelativeResize="0"/>
          <p:nvPr/>
        </p:nvPicPr>
        <p:blipFill rotWithShape="1">
          <a:blip r:embed="rId4">
            <a:alphaModFix/>
          </a:blip>
          <a:srcRect/>
          <a:stretch/>
        </p:blipFill>
        <p:spPr>
          <a:xfrm>
            <a:off x="198165" y="171551"/>
            <a:ext cx="1073728" cy="805296"/>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5_Title Slide">
  <p:cSld name="5_Title Slide">
    <p:spTree>
      <p:nvGrpSpPr>
        <p:cNvPr id="1" name="Shape 38"/>
        <p:cNvGrpSpPr/>
        <p:nvPr/>
      </p:nvGrpSpPr>
      <p:grpSpPr>
        <a:xfrm>
          <a:off x="0" y="0"/>
          <a:ext cx="0" cy="0"/>
          <a:chOff x="0" y="0"/>
          <a:chExt cx="0" cy="0"/>
        </a:xfrm>
      </p:grpSpPr>
      <p:pic>
        <p:nvPicPr>
          <p:cNvPr id="39" name="Google Shape;39;p30"/>
          <p:cNvPicPr preferRelativeResize="0"/>
          <p:nvPr/>
        </p:nvPicPr>
        <p:blipFill rotWithShape="1">
          <a:blip r:embed="rId2">
            <a:alphaModFix/>
          </a:blip>
          <a:srcRect/>
          <a:stretch/>
        </p:blipFill>
        <p:spPr>
          <a:xfrm>
            <a:off x="2026508" y="1130034"/>
            <a:ext cx="8138984" cy="4465826"/>
          </a:xfrm>
          <a:prstGeom prst="rect">
            <a:avLst/>
          </a:prstGeom>
          <a:noFill/>
          <a:ln>
            <a:noFill/>
          </a:ln>
        </p:spPr>
      </p:pic>
      <p:pic>
        <p:nvPicPr>
          <p:cNvPr id="40" name="Google Shape;40;p30"/>
          <p:cNvPicPr preferRelativeResize="0"/>
          <p:nvPr/>
        </p:nvPicPr>
        <p:blipFill rotWithShape="1">
          <a:blip r:embed="rId3">
            <a:alphaModFix/>
          </a:blip>
          <a:srcRect r="19546"/>
          <a:stretch/>
        </p:blipFill>
        <p:spPr>
          <a:xfrm>
            <a:off x="4754881" y="1"/>
            <a:ext cx="7451090" cy="699655"/>
          </a:xfrm>
          <a:prstGeom prst="rect">
            <a:avLst/>
          </a:prstGeom>
          <a:noFill/>
          <a:ln>
            <a:noFill/>
          </a:ln>
        </p:spPr>
      </p:pic>
      <p:pic>
        <p:nvPicPr>
          <p:cNvPr id="41" name="Google Shape;41;p30"/>
          <p:cNvPicPr preferRelativeResize="0"/>
          <p:nvPr/>
        </p:nvPicPr>
        <p:blipFill rotWithShape="1">
          <a:blip r:embed="rId4">
            <a:alphaModFix/>
          </a:blip>
          <a:srcRect/>
          <a:stretch/>
        </p:blipFill>
        <p:spPr>
          <a:xfrm>
            <a:off x="198165" y="171551"/>
            <a:ext cx="1073728" cy="805296"/>
          </a:xfrm>
          <a:prstGeom prst="rect">
            <a:avLst/>
          </a:prstGeom>
          <a:noFill/>
          <a:ln>
            <a:noFill/>
          </a:ln>
        </p:spPr>
      </p:pic>
      <p:pic>
        <p:nvPicPr>
          <p:cNvPr id="42" name="Google Shape;42;p30"/>
          <p:cNvPicPr preferRelativeResize="0"/>
          <p:nvPr/>
        </p:nvPicPr>
        <p:blipFill rotWithShape="1">
          <a:blip r:embed="rId3">
            <a:alphaModFix/>
          </a:blip>
          <a:srcRect r="19546"/>
          <a:stretch/>
        </p:blipFill>
        <p:spPr>
          <a:xfrm rot="10800000">
            <a:off x="0" y="5148262"/>
            <a:ext cx="10921583" cy="1745688"/>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3"/>
        <p:cNvGrpSpPr/>
        <p:nvPr/>
      </p:nvGrpSpPr>
      <p:grpSpPr>
        <a:xfrm>
          <a:off x="0" y="0"/>
          <a:ext cx="0" cy="0"/>
          <a:chOff x="0" y="0"/>
          <a:chExt cx="0" cy="0"/>
        </a:xfrm>
      </p:grpSpPr>
      <p:sp>
        <p:nvSpPr>
          <p:cNvPr id="44" name="Google Shape;44;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a:t>
            </a:fld>
            <a:endParaRPr/>
          </a:p>
        </p:txBody>
      </p:sp>
      <p:pic>
        <p:nvPicPr>
          <p:cNvPr id="47" name="Google Shape;47;p31"/>
          <p:cNvPicPr preferRelativeResize="0"/>
          <p:nvPr/>
        </p:nvPicPr>
        <p:blipFill rotWithShape="1">
          <a:blip r:embed="rId2">
            <a:alphaModFix/>
          </a:blip>
          <a:srcRect l="7095" t="-2514" r="77095" b="77395"/>
          <a:stretch/>
        </p:blipFill>
        <p:spPr>
          <a:xfrm>
            <a:off x="1129800" y="1097279"/>
            <a:ext cx="1080000" cy="941539"/>
          </a:xfrm>
          <a:prstGeom prst="rect">
            <a:avLst/>
          </a:prstGeom>
          <a:noFill/>
          <a:ln>
            <a:noFill/>
          </a:ln>
        </p:spPr>
      </p:pic>
      <p:pic>
        <p:nvPicPr>
          <p:cNvPr id="48" name="Google Shape;48;p31"/>
          <p:cNvPicPr preferRelativeResize="0"/>
          <p:nvPr/>
        </p:nvPicPr>
        <p:blipFill rotWithShape="1">
          <a:blip r:embed="rId2">
            <a:alphaModFix/>
          </a:blip>
          <a:srcRect l="7095" t="-2514" r="77095" b="77395"/>
          <a:stretch/>
        </p:blipFill>
        <p:spPr>
          <a:xfrm rot="10800000">
            <a:off x="9841583" y="4206723"/>
            <a:ext cx="1080000" cy="941539"/>
          </a:xfrm>
          <a:prstGeom prst="rect">
            <a:avLst/>
          </a:prstGeom>
          <a:noFill/>
          <a:ln>
            <a:noFill/>
          </a:ln>
        </p:spPr>
      </p:pic>
      <p:pic>
        <p:nvPicPr>
          <p:cNvPr id="49" name="Google Shape;49;p31"/>
          <p:cNvPicPr preferRelativeResize="0"/>
          <p:nvPr/>
        </p:nvPicPr>
        <p:blipFill rotWithShape="1">
          <a:blip r:embed="rId3">
            <a:alphaModFix/>
          </a:blip>
          <a:srcRect r="19546"/>
          <a:stretch/>
        </p:blipFill>
        <p:spPr>
          <a:xfrm rot="10800000">
            <a:off x="0" y="5148262"/>
            <a:ext cx="10921583" cy="1745688"/>
          </a:xfrm>
          <a:prstGeom prst="rect">
            <a:avLst/>
          </a:prstGeom>
          <a:noFill/>
          <a:ln>
            <a:noFill/>
          </a:ln>
        </p:spPr>
      </p:pic>
      <p:pic>
        <p:nvPicPr>
          <p:cNvPr id="50" name="Google Shape;50;p31"/>
          <p:cNvPicPr preferRelativeResize="0"/>
          <p:nvPr/>
        </p:nvPicPr>
        <p:blipFill rotWithShape="1">
          <a:blip r:embed="rId3">
            <a:alphaModFix/>
          </a:blip>
          <a:srcRect r="19546"/>
          <a:stretch/>
        </p:blipFill>
        <p:spPr>
          <a:xfrm>
            <a:off x="4754881" y="1"/>
            <a:ext cx="7451090" cy="699655"/>
          </a:xfrm>
          <a:prstGeom prst="rect">
            <a:avLst/>
          </a:prstGeom>
          <a:noFill/>
          <a:ln>
            <a:noFill/>
          </a:ln>
        </p:spPr>
      </p:pic>
      <p:pic>
        <p:nvPicPr>
          <p:cNvPr id="51" name="Google Shape;51;p31"/>
          <p:cNvPicPr preferRelativeResize="0"/>
          <p:nvPr/>
        </p:nvPicPr>
        <p:blipFill rotWithShape="1">
          <a:blip r:embed="rId4">
            <a:alphaModFix/>
          </a:blip>
          <a:srcRect/>
          <a:stretch/>
        </p:blipFill>
        <p:spPr>
          <a:xfrm>
            <a:off x="198165" y="171551"/>
            <a:ext cx="1073728" cy="80529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Title Slide">
  <p:cSld name="2_Title Slide">
    <p:spTree>
      <p:nvGrpSpPr>
        <p:cNvPr id="1" name="Shape 52"/>
        <p:cNvGrpSpPr/>
        <p:nvPr/>
      </p:nvGrpSpPr>
      <p:grpSpPr>
        <a:xfrm>
          <a:off x="0" y="0"/>
          <a:ext cx="0" cy="0"/>
          <a:chOff x="0" y="0"/>
          <a:chExt cx="0" cy="0"/>
        </a:xfrm>
      </p:grpSpPr>
      <p:sp>
        <p:nvSpPr>
          <p:cNvPr id="53" name="Google Shape;53;p32"/>
          <p:cNvSpPr txBox="1"/>
          <p:nvPr/>
        </p:nvSpPr>
        <p:spPr>
          <a:xfrm>
            <a:off x="3235075" y="659218"/>
            <a:ext cx="5700584"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s-ES" sz="6000" b="0" i="0" u="none" strike="noStrike" cap="none">
                <a:solidFill>
                  <a:srgbClr val="4D944B"/>
                </a:solidFill>
                <a:latin typeface="Arial"/>
                <a:ea typeface="Arial"/>
                <a:cs typeface="Arial"/>
                <a:sym typeface="Arial"/>
              </a:rPr>
              <a:t>ACTIVITY</a:t>
            </a:r>
            <a:endParaRPr sz="1400" b="0" i="0" u="none" strike="noStrike" cap="none">
              <a:solidFill>
                <a:srgbClr val="000000"/>
              </a:solidFill>
              <a:latin typeface="Arial"/>
              <a:ea typeface="Arial"/>
              <a:cs typeface="Arial"/>
              <a:sym typeface="Arial"/>
            </a:endParaRPr>
          </a:p>
        </p:txBody>
      </p:sp>
      <p:grpSp>
        <p:nvGrpSpPr>
          <p:cNvPr id="54" name="Google Shape;54;p32"/>
          <p:cNvGrpSpPr/>
          <p:nvPr/>
        </p:nvGrpSpPr>
        <p:grpSpPr>
          <a:xfrm>
            <a:off x="1" y="-2"/>
            <a:ext cx="12191999" cy="6858001"/>
            <a:chOff x="2584448" y="2136809"/>
            <a:chExt cx="6113681" cy="3086043"/>
          </a:xfrm>
        </p:grpSpPr>
        <p:pic>
          <p:nvPicPr>
            <p:cNvPr id="55" name="Google Shape;55;p32"/>
            <p:cNvPicPr preferRelativeResize="0"/>
            <p:nvPr/>
          </p:nvPicPr>
          <p:blipFill rotWithShape="1">
            <a:blip r:embed="rId2">
              <a:alphaModFix/>
            </a:blip>
            <a:srcRect l="20435" t="25397" r="69820" b="43141"/>
            <a:stretch/>
          </p:blipFill>
          <p:spPr>
            <a:xfrm>
              <a:off x="2584448" y="2136809"/>
              <a:ext cx="1023273" cy="2477627"/>
            </a:xfrm>
            <a:prstGeom prst="rect">
              <a:avLst/>
            </a:prstGeom>
            <a:noFill/>
            <a:ln>
              <a:noFill/>
            </a:ln>
          </p:spPr>
        </p:pic>
        <p:pic>
          <p:nvPicPr>
            <p:cNvPr id="56" name="Google Shape;56;p32"/>
            <p:cNvPicPr preferRelativeResize="0"/>
            <p:nvPr/>
          </p:nvPicPr>
          <p:blipFill rotWithShape="1">
            <a:blip r:embed="rId2">
              <a:alphaModFix/>
            </a:blip>
            <a:srcRect l="62584" t="32744" r="21713" b="35135"/>
            <a:stretch/>
          </p:blipFill>
          <p:spPr>
            <a:xfrm>
              <a:off x="7049193" y="2693321"/>
              <a:ext cx="1648936" cy="2529531"/>
            </a:xfrm>
            <a:prstGeom prst="rect">
              <a:avLst/>
            </a:prstGeom>
            <a:noFill/>
            <a:ln>
              <a:noFill/>
            </a:ln>
          </p:spPr>
        </p:pic>
      </p:grpSp>
      <p:pic>
        <p:nvPicPr>
          <p:cNvPr id="57" name="Google Shape;57;p32"/>
          <p:cNvPicPr preferRelativeResize="0"/>
          <p:nvPr/>
        </p:nvPicPr>
        <p:blipFill rotWithShape="1">
          <a:blip r:embed="rId2">
            <a:alphaModFix amt="3000"/>
          </a:blip>
          <a:srcRect l="28125" t="21628" r="35586" b="30060"/>
          <a:stretch/>
        </p:blipFill>
        <p:spPr>
          <a:xfrm>
            <a:off x="2110094" y="1"/>
            <a:ext cx="6868579" cy="6858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58"/>
        <p:cNvGrpSpPr/>
        <p:nvPr/>
      </p:nvGrpSpPr>
      <p:grpSpPr>
        <a:xfrm>
          <a:off x="0" y="0"/>
          <a:ext cx="0" cy="0"/>
          <a:chOff x="0" y="0"/>
          <a:chExt cx="0" cy="0"/>
        </a:xfrm>
      </p:grpSpPr>
      <p:sp>
        <p:nvSpPr>
          <p:cNvPr id="59" name="Google Shape;59;p33"/>
          <p:cNvSpPr txBox="1">
            <a:spLocks noGrp="1"/>
          </p:cNvSpPr>
          <p:nvPr>
            <p:ph type="body" idx="1"/>
          </p:nvPr>
        </p:nvSpPr>
        <p:spPr>
          <a:xfrm>
            <a:off x="1166004" y="1825625"/>
            <a:ext cx="5181600" cy="4351338"/>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71BE44"/>
              </a:buClr>
              <a:buSzPts val="3200"/>
              <a:buChar char="•"/>
              <a:defRPr>
                <a:solidFill>
                  <a:srgbClr val="71BE44"/>
                </a:solidFill>
              </a:defRPr>
            </a:lvl1pPr>
            <a:lvl2pPr marL="914400" lvl="1" indent="-381000" algn="l">
              <a:lnSpc>
                <a:spcPct val="90000"/>
              </a:lnSpc>
              <a:spcBef>
                <a:spcPts val="500"/>
              </a:spcBef>
              <a:spcAft>
                <a:spcPts val="0"/>
              </a:spcAft>
              <a:buClr>
                <a:srgbClr val="7F7F7F"/>
              </a:buClr>
              <a:buSzPts val="2400"/>
              <a:buChar char="•"/>
              <a:defRPr>
                <a:solidFill>
                  <a:srgbClr val="7F7F7F"/>
                </a:solidFill>
              </a:defRPr>
            </a:lvl2pPr>
            <a:lvl3pPr marL="1371600" lvl="2" indent="-381000" algn="l">
              <a:lnSpc>
                <a:spcPct val="90000"/>
              </a:lnSpc>
              <a:spcBef>
                <a:spcPts val="500"/>
              </a:spcBef>
              <a:spcAft>
                <a:spcPts val="0"/>
              </a:spcAft>
              <a:buClr>
                <a:srgbClr val="7F7F7F"/>
              </a:buClr>
              <a:buSzPts val="2400"/>
              <a:buChar char="•"/>
              <a:defRPr>
                <a:solidFill>
                  <a:srgbClr val="7F7F7F"/>
                </a:solidFill>
              </a:defRPr>
            </a:lvl3pPr>
            <a:lvl4pPr marL="1828800" lvl="3" indent="-381000" algn="l">
              <a:lnSpc>
                <a:spcPct val="90000"/>
              </a:lnSpc>
              <a:spcBef>
                <a:spcPts val="500"/>
              </a:spcBef>
              <a:spcAft>
                <a:spcPts val="0"/>
              </a:spcAft>
              <a:buClr>
                <a:srgbClr val="7F7F7F"/>
              </a:buClr>
              <a:buSzPts val="2400"/>
              <a:buChar char="•"/>
              <a:defRPr>
                <a:solidFill>
                  <a:srgbClr val="7F7F7F"/>
                </a:solidFill>
              </a:defRPr>
            </a:lvl4pPr>
            <a:lvl5pPr marL="2286000" lvl="4" indent="-381000" algn="l">
              <a:lnSpc>
                <a:spcPct val="90000"/>
              </a:lnSpc>
              <a:spcBef>
                <a:spcPts val="500"/>
              </a:spcBef>
              <a:spcAft>
                <a:spcPts val="0"/>
              </a:spcAft>
              <a:buClr>
                <a:srgbClr val="7F7F7F"/>
              </a:buClr>
              <a:buSzPts val="2400"/>
              <a:buChar char="•"/>
              <a:defRPr>
                <a:solidFill>
                  <a:srgbClr val="7F7F7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33"/>
          <p:cNvSpPr txBox="1">
            <a:spLocks noGrp="1"/>
          </p:cNvSpPr>
          <p:nvPr>
            <p:ph type="body" idx="2"/>
          </p:nvPr>
        </p:nvSpPr>
        <p:spPr>
          <a:xfrm>
            <a:off x="6500004" y="1825625"/>
            <a:ext cx="5181600" cy="4351338"/>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71BE44"/>
              </a:buClr>
              <a:buSzPts val="3200"/>
              <a:buChar char="•"/>
              <a:defRPr>
                <a:solidFill>
                  <a:srgbClr val="71BE44"/>
                </a:solidFill>
              </a:defRPr>
            </a:lvl1pPr>
            <a:lvl2pPr marL="914400" lvl="1" indent="-381000" algn="l">
              <a:lnSpc>
                <a:spcPct val="90000"/>
              </a:lnSpc>
              <a:spcBef>
                <a:spcPts val="500"/>
              </a:spcBef>
              <a:spcAft>
                <a:spcPts val="0"/>
              </a:spcAft>
              <a:buClr>
                <a:srgbClr val="7F7F7F"/>
              </a:buClr>
              <a:buSzPts val="2400"/>
              <a:buChar char="•"/>
              <a:defRPr>
                <a:solidFill>
                  <a:srgbClr val="7F7F7F"/>
                </a:solidFill>
              </a:defRPr>
            </a:lvl2pPr>
            <a:lvl3pPr marL="1371600" lvl="2" indent="-381000" algn="l">
              <a:lnSpc>
                <a:spcPct val="90000"/>
              </a:lnSpc>
              <a:spcBef>
                <a:spcPts val="500"/>
              </a:spcBef>
              <a:spcAft>
                <a:spcPts val="0"/>
              </a:spcAft>
              <a:buClr>
                <a:srgbClr val="7F7F7F"/>
              </a:buClr>
              <a:buSzPts val="2400"/>
              <a:buChar char="•"/>
              <a:defRPr>
                <a:solidFill>
                  <a:srgbClr val="7F7F7F"/>
                </a:solidFill>
              </a:defRPr>
            </a:lvl3pPr>
            <a:lvl4pPr marL="1828800" lvl="3" indent="-381000" algn="l">
              <a:lnSpc>
                <a:spcPct val="90000"/>
              </a:lnSpc>
              <a:spcBef>
                <a:spcPts val="500"/>
              </a:spcBef>
              <a:spcAft>
                <a:spcPts val="0"/>
              </a:spcAft>
              <a:buClr>
                <a:srgbClr val="7F7F7F"/>
              </a:buClr>
              <a:buSzPts val="2400"/>
              <a:buChar char="•"/>
              <a:defRPr>
                <a:solidFill>
                  <a:srgbClr val="7F7F7F"/>
                </a:solidFill>
              </a:defRPr>
            </a:lvl4pPr>
            <a:lvl5pPr marL="2286000" lvl="4" indent="-381000" algn="l">
              <a:lnSpc>
                <a:spcPct val="90000"/>
              </a:lnSpc>
              <a:spcBef>
                <a:spcPts val="500"/>
              </a:spcBef>
              <a:spcAft>
                <a:spcPts val="0"/>
              </a:spcAft>
              <a:buClr>
                <a:srgbClr val="7F7F7F"/>
              </a:buClr>
              <a:buSzPts val="2400"/>
              <a:buChar char="•"/>
              <a:defRPr>
                <a:solidFill>
                  <a:srgbClr val="7F7F7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a:t>
            </a:fld>
            <a:endParaRPr/>
          </a:p>
        </p:txBody>
      </p:sp>
      <p:pic>
        <p:nvPicPr>
          <p:cNvPr id="64" name="Google Shape;64;p33"/>
          <p:cNvPicPr preferRelativeResize="0"/>
          <p:nvPr/>
        </p:nvPicPr>
        <p:blipFill rotWithShape="1">
          <a:blip r:embed="rId2">
            <a:alphaModFix/>
          </a:blip>
          <a:srcRect r="19546"/>
          <a:stretch/>
        </p:blipFill>
        <p:spPr>
          <a:xfrm>
            <a:off x="4754881" y="1"/>
            <a:ext cx="7451090" cy="699655"/>
          </a:xfrm>
          <a:prstGeom prst="rect">
            <a:avLst/>
          </a:prstGeom>
          <a:noFill/>
          <a:ln>
            <a:noFill/>
          </a:ln>
        </p:spPr>
      </p:pic>
      <p:pic>
        <p:nvPicPr>
          <p:cNvPr id="65" name="Google Shape;65;p33"/>
          <p:cNvPicPr preferRelativeResize="0"/>
          <p:nvPr/>
        </p:nvPicPr>
        <p:blipFill rotWithShape="1">
          <a:blip r:embed="rId3">
            <a:alphaModFix/>
          </a:blip>
          <a:srcRect/>
          <a:stretch/>
        </p:blipFill>
        <p:spPr>
          <a:xfrm>
            <a:off x="0" y="298865"/>
            <a:ext cx="1073728" cy="805296"/>
          </a:xfrm>
          <a:prstGeom prst="rect">
            <a:avLst/>
          </a:prstGeom>
          <a:noFill/>
          <a:ln>
            <a:noFill/>
          </a:ln>
        </p:spPr>
      </p:pic>
      <p:sp>
        <p:nvSpPr>
          <p:cNvPr id="66" name="Google Shape;66;p33"/>
          <p:cNvSpPr txBox="1">
            <a:spLocks noGrp="1"/>
          </p:cNvSpPr>
          <p:nvPr>
            <p:ph type="title"/>
          </p:nvPr>
        </p:nvSpPr>
        <p:spPr>
          <a:xfrm>
            <a:off x="1188720" y="298865"/>
            <a:ext cx="10515600" cy="102203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D944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67" name="Google Shape;67;p33"/>
          <p:cNvPicPr preferRelativeResize="0"/>
          <p:nvPr/>
        </p:nvPicPr>
        <p:blipFill rotWithShape="1">
          <a:blip r:embed="rId2">
            <a:alphaModFix/>
          </a:blip>
          <a:srcRect r="19546"/>
          <a:stretch/>
        </p:blipFill>
        <p:spPr>
          <a:xfrm rot="10800000">
            <a:off x="0" y="5148262"/>
            <a:ext cx="10921583" cy="1745688"/>
          </a:xfrm>
          <a:prstGeom prst="rect">
            <a:avLst/>
          </a:prstGeom>
          <a:noFill/>
          <a:ln>
            <a:noFill/>
          </a:ln>
        </p:spPr>
      </p:pic>
      <p:pic>
        <p:nvPicPr>
          <p:cNvPr id="68" name="Google Shape;68;p33"/>
          <p:cNvPicPr preferRelativeResize="0"/>
          <p:nvPr/>
        </p:nvPicPr>
        <p:blipFill rotWithShape="1">
          <a:blip r:embed="rId3">
            <a:alphaModFix amt="3000"/>
          </a:blip>
          <a:srcRect l="28125" t="21628" r="35586" b="30060"/>
          <a:stretch/>
        </p:blipFill>
        <p:spPr>
          <a:xfrm>
            <a:off x="2110094" y="1"/>
            <a:ext cx="6868579" cy="68580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69"/>
        <p:cNvGrpSpPr/>
        <p:nvPr/>
      </p:nvGrpSpPr>
      <p:grpSpPr>
        <a:xfrm>
          <a:off x="0" y="0"/>
          <a:ext cx="0" cy="0"/>
          <a:chOff x="0" y="0"/>
          <a:chExt cx="0" cy="0"/>
        </a:xfrm>
      </p:grpSpPr>
      <p:sp>
        <p:nvSpPr>
          <p:cNvPr id="70" name="Google Shape;70;p34"/>
          <p:cNvSpPr txBox="1">
            <a:spLocks noGrp="1"/>
          </p:cNvSpPr>
          <p:nvPr>
            <p:ph type="body" idx="1"/>
          </p:nvPr>
        </p:nvSpPr>
        <p:spPr>
          <a:xfrm>
            <a:off x="1166004" y="1825625"/>
            <a:ext cx="5181600" cy="4351338"/>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71BE44"/>
              </a:buClr>
              <a:buSzPts val="3200"/>
              <a:buChar char="•"/>
              <a:defRPr>
                <a:solidFill>
                  <a:srgbClr val="71BE44"/>
                </a:solidFill>
              </a:defRPr>
            </a:lvl1pPr>
            <a:lvl2pPr marL="914400" lvl="1" indent="-381000" algn="l">
              <a:lnSpc>
                <a:spcPct val="90000"/>
              </a:lnSpc>
              <a:spcBef>
                <a:spcPts val="500"/>
              </a:spcBef>
              <a:spcAft>
                <a:spcPts val="0"/>
              </a:spcAft>
              <a:buClr>
                <a:srgbClr val="7F7F7F"/>
              </a:buClr>
              <a:buSzPts val="2400"/>
              <a:buChar char="•"/>
              <a:defRPr>
                <a:solidFill>
                  <a:srgbClr val="7F7F7F"/>
                </a:solidFill>
              </a:defRPr>
            </a:lvl2pPr>
            <a:lvl3pPr marL="1371600" lvl="2" indent="-381000" algn="l">
              <a:lnSpc>
                <a:spcPct val="90000"/>
              </a:lnSpc>
              <a:spcBef>
                <a:spcPts val="500"/>
              </a:spcBef>
              <a:spcAft>
                <a:spcPts val="0"/>
              </a:spcAft>
              <a:buClr>
                <a:srgbClr val="7F7F7F"/>
              </a:buClr>
              <a:buSzPts val="2400"/>
              <a:buChar char="•"/>
              <a:defRPr>
                <a:solidFill>
                  <a:srgbClr val="7F7F7F"/>
                </a:solidFill>
              </a:defRPr>
            </a:lvl3pPr>
            <a:lvl4pPr marL="1828800" lvl="3" indent="-381000" algn="l">
              <a:lnSpc>
                <a:spcPct val="90000"/>
              </a:lnSpc>
              <a:spcBef>
                <a:spcPts val="500"/>
              </a:spcBef>
              <a:spcAft>
                <a:spcPts val="0"/>
              </a:spcAft>
              <a:buClr>
                <a:srgbClr val="7F7F7F"/>
              </a:buClr>
              <a:buSzPts val="2400"/>
              <a:buChar char="•"/>
              <a:defRPr>
                <a:solidFill>
                  <a:srgbClr val="7F7F7F"/>
                </a:solidFill>
              </a:defRPr>
            </a:lvl4pPr>
            <a:lvl5pPr marL="2286000" lvl="4" indent="-381000" algn="l">
              <a:lnSpc>
                <a:spcPct val="90000"/>
              </a:lnSpc>
              <a:spcBef>
                <a:spcPts val="500"/>
              </a:spcBef>
              <a:spcAft>
                <a:spcPts val="0"/>
              </a:spcAft>
              <a:buClr>
                <a:srgbClr val="7F7F7F"/>
              </a:buClr>
              <a:buSzPts val="2400"/>
              <a:buChar char="•"/>
              <a:defRPr>
                <a:solidFill>
                  <a:srgbClr val="7F7F7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4"/>
          <p:cNvSpPr txBox="1">
            <a:spLocks noGrp="1"/>
          </p:cNvSpPr>
          <p:nvPr>
            <p:ph type="body" idx="2"/>
          </p:nvPr>
        </p:nvSpPr>
        <p:spPr>
          <a:xfrm>
            <a:off x="6500004" y="1825625"/>
            <a:ext cx="5181600" cy="4351338"/>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71BE44"/>
              </a:buClr>
              <a:buSzPts val="3200"/>
              <a:buChar char="•"/>
              <a:defRPr>
                <a:solidFill>
                  <a:srgbClr val="71BE44"/>
                </a:solidFill>
              </a:defRPr>
            </a:lvl1pPr>
            <a:lvl2pPr marL="914400" lvl="1" indent="-381000" algn="l">
              <a:lnSpc>
                <a:spcPct val="90000"/>
              </a:lnSpc>
              <a:spcBef>
                <a:spcPts val="500"/>
              </a:spcBef>
              <a:spcAft>
                <a:spcPts val="0"/>
              </a:spcAft>
              <a:buClr>
                <a:srgbClr val="7F7F7F"/>
              </a:buClr>
              <a:buSzPts val="2400"/>
              <a:buChar char="•"/>
              <a:defRPr>
                <a:solidFill>
                  <a:srgbClr val="7F7F7F"/>
                </a:solidFill>
              </a:defRPr>
            </a:lvl2pPr>
            <a:lvl3pPr marL="1371600" lvl="2" indent="-381000" algn="l">
              <a:lnSpc>
                <a:spcPct val="90000"/>
              </a:lnSpc>
              <a:spcBef>
                <a:spcPts val="500"/>
              </a:spcBef>
              <a:spcAft>
                <a:spcPts val="0"/>
              </a:spcAft>
              <a:buClr>
                <a:srgbClr val="7F7F7F"/>
              </a:buClr>
              <a:buSzPts val="2400"/>
              <a:buChar char="•"/>
              <a:defRPr>
                <a:solidFill>
                  <a:srgbClr val="7F7F7F"/>
                </a:solidFill>
              </a:defRPr>
            </a:lvl3pPr>
            <a:lvl4pPr marL="1828800" lvl="3" indent="-381000" algn="l">
              <a:lnSpc>
                <a:spcPct val="90000"/>
              </a:lnSpc>
              <a:spcBef>
                <a:spcPts val="500"/>
              </a:spcBef>
              <a:spcAft>
                <a:spcPts val="0"/>
              </a:spcAft>
              <a:buClr>
                <a:srgbClr val="7F7F7F"/>
              </a:buClr>
              <a:buSzPts val="2400"/>
              <a:buChar char="•"/>
              <a:defRPr>
                <a:solidFill>
                  <a:srgbClr val="7F7F7F"/>
                </a:solidFill>
              </a:defRPr>
            </a:lvl4pPr>
            <a:lvl5pPr marL="2286000" lvl="4" indent="-381000" algn="l">
              <a:lnSpc>
                <a:spcPct val="90000"/>
              </a:lnSpc>
              <a:spcBef>
                <a:spcPts val="500"/>
              </a:spcBef>
              <a:spcAft>
                <a:spcPts val="0"/>
              </a:spcAft>
              <a:buClr>
                <a:srgbClr val="7F7F7F"/>
              </a:buClr>
              <a:buSzPts val="2400"/>
              <a:buChar char="•"/>
              <a:defRPr>
                <a:solidFill>
                  <a:srgbClr val="7F7F7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a:t>
            </a:fld>
            <a:endParaRPr/>
          </a:p>
        </p:txBody>
      </p:sp>
      <p:pic>
        <p:nvPicPr>
          <p:cNvPr id="75" name="Google Shape;75;p34"/>
          <p:cNvPicPr preferRelativeResize="0"/>
          <p:nvPr/>
        </p:nvPicPr>
        <p:blipFill rotWithShape="1">
          <a:blip r:embed="rId2">
            <a:alphaModFix/>
          </a:blip>
          <a:srcRect l="19390" b="9377"/>
          <a:stretch/>
        </p:blipFill>
        <p:spPr>
          <a:xfrm>
            <a:off x="0" y="5148262"/>
            <a:ext cx="11704320" cy="1745688"/>
          </a:xfrm>
          <a:prstGeom prst="rect">
            <a:avLst/>
          </a:prstGeom>
          <a:noFill/>
          <a:ln>
            <a:noFill/>
          </a:ln>
        </p:spPr>
      </p:pic>
      <p:pic>
        <p:nvPicPr>
          <p:cNvPr id="76" name="Google Shape;76;p34"/>
          <p:cNvPicPr preferRelativeResize="0"/>
          <p:nvPr/>
        </p:nvPicPr>
        <p:blipFill rotWithShape="1">
          <a:blip r:embed="rId3">
            <a:alphaModFix/>
          </a:blip>
          <a:srcRect r="19546"/>
          <a:stretch/>
        </p:blipFill>
        <p:spPr>
          <a:xfrm>
            <a:off x="4754881" y="1"/>
            <a:ext cx="7451090" cy="699655"/>
          </a:xfrm>
          <a:prstGeom prst="rect">
            <a:avLst/>
          </a:prstGeom>
          <a:noFill/>
          <a:ln>
            <a:noFill/>
          </a:ln>
        </p:spPr>
      </p:pic>
      <p:pic>
        <p:nvPicPr>
          <p:cNvPr id="77" name="Google Shape;77;p34"/>
          <p:cNvPicPr preferRelativeResize="0"/>
          <p:nvPr/>
        </p:nvPicPr>
        <p:blipFill rotWithShape="1">
          <a:blip r:embed="rId4">
            <a:alphaModFix/>
          </a:blip>
          <a:srcRect/>
          <a:stretch/>
        </p:blipFill>
        <p:spPr>
          <a:xfrm>
            <a:off x="0" y="298865"/>
            <a:ext cx="1073728" cy="805296"/>
          </a:xfrm>
          <a:prstGeom prst="rect">
            <a:avLst/>
          </a:prstGeom>
          <a:noFill/>
          <a:ln>
            <a:noFill/>
          </a:ln>
        </p:spPr>
      </p:pic>
      <p:sp>
        <p:nvSpPr>
          <p:cNvPr id="78" name="Google Shape;78;p34"/>
          <p:cNvSpPr txBox="1">
            <a:spLocks noGrp="1"/>
          </p:cNvSpPr>
          <p:nvPr>
            <p:ph type="title"/>
          </p:nvPr>
        </p:nvSpPr>
        <p:spPr>
          <a:xfrm>
            <a:off x="1188720" y="298865"/>
            <a:ext cx="10515600" cy="102203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D944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79" name="Google Shape;79;p34"/>
          <p:cNvPicPr preferRelativeResize="0"/>
          <p:nvPr/>
        </p:nvPicPr>
        <p:blipFill rotWithShape="1">
          <a:blip r:embed="rId4">
            <a:alphaModFix amt="3000"/>
          </a:blip>
          <a:srcRect l="28125" t="21628" r="35586" b="30060"/>
          <a:stretch/>
        </p:blipFill>
        <p:spPr>
          <a:xfrm>
            <a:off x="2110094" y="1"/>
            <a:ext cx="6868579" cy="6858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80"/>
        <p:cNvGrpSpPr/>
        <p:nvPr/>
      </p:nvGrpSpPr>
      <p:grpSpPr>
        <a:xfrm>
          <a:off x="0" y="0"/>
          <a:ext cx="0" cy="0"/>
          <a:chOff x="0" y="0"/>
          <a:chExt cx="0" cy="0"/>
        </a:xfrm>
      </p:grpSpPr>
      <p:sp>
        <p:nvSpPr>
          <p:cNvPr id="81" name="Google Shape;81;p35"/>
          <p:cNvSpPr txBox="1">
            <a:spLocks noGrp="1"/>
          </p:cNvSpPr>
          <p:nvPr>
            <p:ph type="title"/>
          </p:nvPr>
        </p:nvSpPr>
        <p:spPr>
          <a:xfrm>
            <a:off x="1188720" y="298865"/>
            <a:ext cx="10515600" cy="102203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D944B"/>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5"/>
          <p:cNvSpPr txBox="1">
            <a:spLocks noGrp="1"/>
          </p:cNvSpPr>
          <p:nvPr>
            <p:ph type="body" idx="1"/>
          </p:nvPr>
        </p:nvSpPr>
        <p:spPr>
          <a:xfrm>
            <a:off x="1200509"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71BE44"/>
              </a:buClr>
              <a:buSzPts val="1800"/>
              <a:buChar char="•"/>
              <a:defRPr/>
            </a:lvl1pPr>
            <a:lvl2pPr marL="914400" lvl="1" indent="-342900" algn="l">
              <a:lnSpc>
                <a:spcPct val="90000"/>
              </a:lnSpc>
              <a:spcBef>
                <a:spcPts val="500"/>
              </a:spcBef>
              <a:spcAft>
                <a:spcPts val="0"/>
              </a:spcAft>
              <a:buClr>
                <a:srgbClr val="7F7F7F"/>
              </a:buClr>
              <a:buSzPts val="1800"/>
              <a:buChar char="•"/>
              <a:defRPr/>
            </a:lvl2pPr>
            <a:lvl3pPr marL="1371600" lvl="2" indent="-342900" algn="l">
              <a:lnSpc>
                <a:spcPct val="90000"/>
              </a:lnSpc>
              <a:spcBef>
                <a:spcPts val="500"/>
              </a:spcBef>
              <a:spcAft>
                <a:spcPts val="0"/>
              </a:spcAft>
              <a:buClr>
                <a:srgbClr val="7F7F7F"/>
              </a:buClr>
              <a:buSzPts val="1800"/>
              <a:buChar char="•"/>
              <a:defRPr/>
            </a:lvl3pPr>
            <a:lvl4pPr marL="1828800" lvl="3" indent="-342900" algn="l">
              <a:lnSpc>
                <a:spcPct val="90000"/>
              </a:lnSpc>
              <a:spcBef>
                <a:spcPts val="500"/>
              </a:spcBef>
              <a:spcAft>
                <a:spcPts val="0"/>
              </a:spcAft>
              <a:buClr>
                <a:srgbClr val="7F7F7F"/>
              </a:buClr>
              <a:buSzPts val="1800"/>
              <a:buChar char="•"/>
              <a:defRPr/>
            </a:lvl4pPr>
            <a:lvl5pPr marL="2286000" lvl="4" indent="-342900" algn="l">
              <a:lnSpc>
                <a:spcPct val="90000"/>
              </a:lnSpc>
              <a:spcBef>
                <a:spcPts val="500"/>
              </a:spcBef>
              <a:spcAft>
                <a:spcPts val="0"/>
              </a:spcAft>
              <a:buClr>
                <a:srgbClr val="7F7F7F"/>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a:t>
            </a:fld>
            <a:endParaRPr/>
          </a:p>
        </p:txBody>
      </p:sp>
      <p:pic>
        <p:nvPicPr>
          <p:cNvPr id="86" name="Google Shape;86;p35"/>
          <p:cNvPicPr preferRelativeResize="0"/>
          <p:nvPr/>
        </p:nvPicPr>
        <p:blipFill rotWithShape="1">
          <a:blip r:embed="rId2">
            <a:alphaModFix/>
          </a:blip>
          <a:srcRect r="19546"/>
          <a:stretch/>
        </p:blipFill>
        <p:spPr>
          <a:xfrm>
            <a:off x="4754881" y="1"/>
            <a:ext cx="7451090" cy="699655"/>
          </a:xfrm>
          <a:prstGeom prst="rect">
            <a:avLst/>
          </a:prstGeom>
          <a:noFill/>
          <a:ln>
            <a:noFill/>
          </a:ln>
        </p:spPr>
      </p:pic>
      <p:pic>
        <p:nvPicPr>
          <p:cNvPr id="87" name="Google Shape;87;p35"/>
          <p:cNvPicPr preferRelativeResize="0"/>
          <p:nvPr/>
        </p:nvPicPr>
        <p:blipFill rotWithShape="1">
          <a:blip r:embed="rId3">
            <a:alphaModFix/>
          </a:blip>
          <a:srcRect/>
          <a:stretch/>
        </p:blipFill>
        <p:spPr>
          <a:xfrm>
            <a:off x="0" y="298865"/>
            <a:ext cx="1073728" cy="805296"/>
          </a:xfrm>
          <a:prstGeom prst="rect">
            <a:avLst/>
          </a:prstGeom>
          <a:noFill/>
          <a:ln>
            <a:noFill/>
          </a:ln>
        </p:spPr>
      </p:pic>
      <p:pic>
        <p:nvPicPr>
          <p:cNvPr id="88" name="Google Shape;88;p35"/>
          <p:cNvPicPr preferRelativeResize="0"/>
          <p:nvPr/>
        </p:nvPicPr>
        <p:blipFill rotWithShape="1">
          <a:blip r:embed="rId4">
            <a:alphaModFix/>
          </a:blip>
          <a:srcRect l="19390" b="9377"/>
          <a:stretch/>
        </p:blipFill>
        <p:spPr>
          <a:xfrm>
            <a:off x="0" y="5148262"/>
            <a:ext cx="11704320" cy="1745688"/>
          </a:xfrm>
          <a:prstGeom prst="rect">
            <a:avLst/>
          </a:prstGeom>
          <a:noFill/>
          <a:ln>
            <a:noFill/>
          </a:ln>
        </p:spPr>
      </p:pic>
      <p:pic>
        <p:nvPicPr>
          <p:cNvPr id="89" name="Google Shape;89;p35"/>
          <p:cNvPicPr preferRelativeResize="0"/>
          <p:nvPr/>
        </p:nvPicPr>
        <p:blipFill rotWithShape="1">
          <a:blip r:embed="rId3">
            <a:alphaModFix amt="3000"/>
          </a:blip>
          <a:srcRect l="28125" t="21628" r="35586" b="30060"/>
          <a:stretch/>
        </p:blipFill>
        <p:spPr>
          <a:xfrm>
            <a:off x="2110094" y="1"/>
            <a:ext cx="6868579" cy="68580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33120" y="37750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4D944B"/>
              </a:buClr>
              <a:buSzPts val="4000"/>
              <a:buFont typeface="Arial"/>
              <a:buNone/>
              <a:defRPr sz="4000" b="0" i="0" u="none" strike="noStrike" cap="none">
                <a:solidFill>
                  <a:srgbClr val="4D944B"/>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90000"/>
              </a:lnSpc>
              <a:spcBef>
                <a:spcPts val="1000"/>
              </a:spcBef>
              <a:spcAft>
                <a:spcPts val="0"/>
              </a:spcAft>
              <a:buClr>
                <a:srgbClr val="71BE44"/>
              </a:buClr>
              <a:buSzPts val="3200"/>
              <a:buFont typeface="Arial"/>
              <a:buChar char="•"/>
              <a:defRPr sz="3200" b="0" i="0" u="none" strike="noStrike" cap="none">
                <a:solidFill>
                  <a:srgbClr val="71BE44"/>
                </a:solidFill>
                <a:latin typeface="Arial"/>
                <a:ea typeface="Arial"/>
                <a:cs typeface="Arial"/>
                <a:sym typeface="Arial"/>
              </a:defRPr>
            </a:lvl1pPr>
            <a:lvl2pPr marL="914400" marR="0" lvl="1" indent="-381000" algn="l" rtl="0">
              <a:lnSpc>
                <a:spcPct val="90000"/>
              </a:lnSpc>
              <a:spcBef>
                <a:spcPts val="500"/>
              </a:spcBef>
              <a:spcAft>
                <a:spcPts val="0"/>
              </a:spcAft>
              <a:buClr>
                <a:srgbClr val="7F7F7F"/>
              </a:buClr>
              <a:buSzPts val="2400"/>
              <a:buFont typeface="Arial"/>
              <a:buChar char="•"/>
              <a:defRPr sz="2400" b="0" i="0" u="none" strike="noStrike" cap="none">
                <a:solidFill>
                  <a:srgbClr val="7F7F7F"/>
                </a:solidFill>
                <a:latin typeface="Calibri"/>
                <a:ea typeface="Calibri"/>
                <a:cs typeface="Calibri"/>
                <a:sym typeface="Calibri"/>
              </a:defRPr>
            </a:lvl2pPr>
            <a:lvl3pPr marL="1371600" marR="0" lvl="2" indent="-381000" algn="l" rtl="0">
              <a:lnSpc>
                <a:spcPct val="90000"/>
              </a:lnSpc>
              <a:spcBef>
                <a:spcPts val="500"/>
              </a:spcBef>
              <a:spcAft>
                <a:spcPts val="0"/>
              </a:spcAft>
              <a:buClr>
                <a:srgbClr val="7F7F7F"/>
              </a:buClr>
              <a:buSzPts val="2400"/>
              <a:buFont typeface="Arial"/>
              <a:buChar char="•"/>
              <a:defRPr sz="2400" b="0" i="0" u="none" strike="noStrike" cap="none">
                <a:solidFill>
                  <a:srgbClr val="7F7F7F"/>
                </a:solidFill>
                <a:latin typeface="Calibri"/>
                <a:ea typeface="Calibri"/>
                <a:cs typeface="Calibri"/>
                <a:sym typeface="Calibri"/>
              </a:defRPr>
            </a:lvl3pPr>
            <a:lvl4pPr marL="1828800" marR="0" lvl="3" indent="-381000" algn="l" rtl="0">
              <a:lnSpc>
                <a:spcPct val="90000"/>
              </a:lnSpc>
              <a:spcBef>
                <a:spcPts val="500"/>
              </a:spcBef>
              <a:spcAft>
                <a:spcPts val="0"/>
              </a:spcAft>
              <a:buClr>
                <a:srgbClr val="7F7F7F"/>
              </a:buClr>
              <a:buSzPts val="2400"/>
              <a:buFont typeface="Arial"/>
              <a:buChar char="•"/>
              <a:defRPr sz="2400" b="0" i="0" u="none" strike="noStrike" cap="none">
                <a:solidFill>
                  <a:srgbClr val="7F7F7F"/>
                </a:solidFill>
                <a:latin typeface="Calibri"/>
                <a:ea typeface="Calibri"/>
                <a:cs typeface="Calibri"/>
                <a:sym typeface="Calibri"/>
              </a:defRPr>
            </a:lvl4pPr>
            <a:lvl5pPr marL="2286000" marR="0" lvl="4" indent="-381000" algn="l" rtl="0">
              <a:lnSpc>
                <a:spcPct val="90000"/>
              </a:lnSpc>
              <a:spcBef>
                <a:spcPts val="500"/>
              </a:spcBef>
              <a:spcAft>
                <a:spcPts val="0"/>
              </a:spcAft>
              <a:buClr>
                <a:srgbClr val="7F7F7F"/>
              </a:buClr>
              <a:buSzPts val="2400"/>
              <a:buFont typeface="Arial"/>
              <a:buChar char="•"/>
              <a:defRPr sz="2400" b="0" i="0" u="none" strike="noStrike" cap="none">
                <a:solidFill>
                  <a:srgbClr val="7F7F7F"/>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E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s://www.playgreenproject.eu/" TargetMode="External"/><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0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beteve.cat/desigualtats/pobresa-energetica-barcelona/" TargetMode="External"/><Relationship Id="rId7" Type="http://schemas.openxmlformats.org/officeDocument/2006/relationships/image" Target="../media/image7.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hyperlink" Target="https://energiajusta.org/pre-estrena-espots-pobresa-energetica/" TargetMode="Externa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3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dynamoproject.be/brochure/een-vrijwilligersvriendelijke-sportclub/online"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7.jp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8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25.png"/></Relationships>
</file>

<file path=ppt/slides/_rels/slide8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7.jp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9.xml.rels><?xml version="1.0" encoding="UTF-8" standalone="yes"?>
<Relationships xmlns="http://schemas.openxmlformats.org/package/2006/relationships"><Relationship Id="rId3" Type="http://schemas.openxmlformats.org/officeDocument/2006/relationships/hyperlink" Target="http://www.youtube.com/watch?v=Kh171ebKZXA" TargetMode="External"/><Relationship Id="rId7"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hyperlink" Target="http://www.youtube.com/watch?v=2odO9ZSLRLg&amp;t=17s" TargetMode="External"/><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3" Type="http://schemas.openxmlformats.org/officeDocument/2006/relationships/hyperlink" Target="https://www.score-coaching.eu/score-interactive-toolkit" TargetMode="External"/><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91.xml.rels><?xml version="1.0" encoding="UTF-8" standalone="yes"?>
<Relationships xmlns="http://schemas.openxmlformats.org/package/2006/relationships"><Relationship Id="rId3" Type="http://schemas.openxmlformats.org/officeDocument/2006/relationships/hyperlink" Target="http://ec.europa.eu/sport/events/2013/documents/20131203-gender/final-proposal-1802_en.pdf" TargetMode="External"/><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hyperlink" Target="http://www.consilium.europa.eu/uedocs/cms_data/docs/pressdata/en/educ/142712.pdf"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4.xml"/><Relationship Id="rId1" Type="http://schemas.openxmlformats.org/officeDocument/2006/relationships/slideLayout" Target="../slideLayouts/slideLayout2.xml"/><Relationship Id="rId6" Type="http://schemas.openxmlformats.org/officeDocument/2006/relationships/hyperlink" Target="https://www.score-coaching.eu/additional-information" TargetMode="External"/><Relationship Id="rId5" Type="http://schemas.openxmlformats.org/officeDocument/2006/relationships/hyperlink" Target="https://www.score-coaching.eu/videowall" TargetMode="External"/><Relationship Id="rId4" Type="http://schemas.openxmlformats.org/officeDocument/2006/relationships/hyperlink" Target="https://www.score-coaching.eu/score-interactive-toolkit"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97.xml.rels><?xml version="1.0" encoding="UTF-8" standalone="yes"?>
<Relationships xmlns="http://schemas.openxmlformats.org/package/2006/relationships"><Relationship Id="rId3" Type="http://schemas.openxmlformats.org/officeDocument/2006/relationships/hyperlink" Target="https://www.youth-sport.net" TargetMode="External"/><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9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1"/>
          <p:cNvPicPr preferRelativeResize="0"/>
          <p:nvPr/>
        </p:nvPicPr>
        <p:blipFill rotWithShape="1">
          <a:blip r:embed="rId3">
            <a:alphaModFix/>
          </a:blip>
          <a:srcRect/>
          <a:stretch/>
        </p:blipFill>
        <p:spPr>
          <a:xfrm>
            <a:off x="9043867" y="5958762"/>
            <a:ext cx="3148133" cy="899238"/>
          </a:xfrm>
          <a:prstGeom prst="rect">
            <a:avLst/>
          </a:prstGeom>
          <a:noFill/>
          <a:ln>
            <a:noFill/>
          </a:ln>
        </p:spPr>
      </p:pic>
      <p:sp>
        <p:nvSpPr>
          <p:cNvPr id="135" name="Google Shape;135;p1"/>
          <p:cNvSpPr/>
          <p:nvPr/>
        </p:nvSpPr>
        <p:spPr>
          <a:xfrm>
            <a:off x="2372425" y="3931550"/>
            <a:ext cx="7873800"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t-EE" sz="3200" b="1" dirty="0">
                <a:solidFill>
                  <a:srgbClr val="287D26"/>
                </a:solidFill>
              </a:rPr>
              <a:t>Vabatahtlike parimad praktikad</a:t>
            </a:r>
            <a:endParaRPr sz="20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t-EE" sz="3200" dirty="0">
                <a:solidFill>
                  <a:srgbClr val="4D944B"/>
                </a:solidFill>
                <a:latin typeface="Calibri"/>
                <a:ea typeface="Calibri"/>
                <a:cs typeface="Calibri"/>
                <a:sym typeface="Calibri"/>
              </a:rPr>
              <a:t>Näited keskkonnast ja </a:t>
            </a:r>
            <a:r>
              <a:rPr lang="es-ES" sz="3200" b="0" i="0" u="none" strike="noStrike" cap="none" dirty="0" err="1">
                <a:solidFill>
                  <a:srgbClr val="4D944B"/>
                </a:solidFill>
                <a:latin typeface="Calibri"/>
                <a:ea typeface="Calibri"/>
                <a:cs typeface="Calibri"/>
                <a:sym typeface="Calibri"/>
              </a:rPr>
              <a:t>spor</a:t>
            </a:r>
            <a:r>
              <a:rPr lang="et-EE" sz="3200" b="0" i="0" u="none" strike="noStrike" cap="none" dirty="0">
                <a:solidFill>
                  <a:srgbClr val="4D944B"/>
                </a:solidFill>
                <a:latin typeface="Calibri"/>
                <a:ea typeface="Calibri"/>
                <a:cs typeface="Calibri"/>
                <a:sym typeface="Calibri"/>
              </a:rPr>
              <a:t>dist</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8"/>
          <p:cNvSpPr txBox="1">
            <a:spLocks noGrp="1"/>
          </p:cNvSpPr>
          <p:nvPr>
            <p:ph type="title"/>
          </p:nvPr>
        </p:nvSpPr>
        <p:spPr>
          <a:xfrm>
            <a:off x="1188720" y="298865"/>
            <a:ext cx="10515600" cy="102203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D944B"/>
              </a:buClr>
              <a:buSzPts val="3600"/>
              <a:buFont typeface="Arial"/>
              <a:buNone/>
            </a:pPr>
            <a:r>
              <a:rPr lang="et-EE" sz="3600" dirty="0"/>
              <a:t>Üldine strateegia vabatahtlike kaasamiseks</a:t>
            </a:r>
            <a:endParaRPr sz="3600" dirty="0"/>
          </a:p>
        </p:txBody>
      </p:sp>
      <p:sp>
        <p:nvSpPr>
          <p:cNvPr id="220" name="Google Shape;220;p8"/>
          <p:cNvSpPr txBox="1">
            <a:spLocks noGrp="1"/>
          </p:cNvSpPr>
          <p:nvPr>
            <p:ph type="body" idx="1"/>
          </p:nvPr>
        </p:nvSpPr>
        <p:spPr>
          <a:xfrm>
            <a:off x="1200509" y="1825625"/>
            <a:ext cx="10515600" cy="3327400"/>
          </a:xfrm>
          <a:prstGeom prst="rect">
            <a:avLst/>
          </a:prstGeom>
          <a:noFill/>
          <a:ln>
            <a:noFill/>
          </a:ln>
        </p:spPr>
        <p:txBody>
          <a:bodyPr spcFirstLastPara="1" wrap="square" lIns="91425" tIns="45700" rIns="91425" bIns="45700" anchor="t" anchorCtr="0">
            <a:normAutofit/>
          </a:bodyPr>
          <a:lstStyle/>
          <a:p>
            <a:pPr marL="228600" lvl="0" indent="-228600" algn="just" rtl="0">
              <a:lnSpc>
                <a:spcPct val="90000"/>
              </a:lnSpc>
              <a:spcBef>
                <a:spcPts val="0"/>
              </a:spcBef>
              <a:spcAft>
                <a:spcPts val="0"/>
              </a:spcAft>
              <a:buClr>
                <a:srgbClr val="71BE44"/>
              </a:buClr>
              <a:buSzPts val="3200"/>
              <a:buChar char="•"/>
            </a:pPr>
            <a:r>
              <a:rPr lang="et-EE" dirty="0"/>
              <a:t>1. eesmärk</a:t>
            </a:r>
            <a:r>
              <a:rPr lang="es-ES" dirty="0"/>
              <a:t>: </a:t>
            </a:r>
            <a:r>
              <a:rPr lang="et-EE" dirty="0">
                <a:solidFill>
                  <a:srgbClr val="7F7F7F"/>
                </a:solidFill>
              </a:rPr>
              <a:t>Kasuta inimesi huvitavaid tegevusi – mõista vabatahtlikku ja kohandu tema järgi.</a:t>
            </a:r>
            <a:endParaRPr dirty="0"/>
          </a:p>
          <a:p>
            <a:pPr marL="228600" lvl="0" indent="-228600" algn="just" rtl="0">
              <a:lnSpc>
                <a:spcPct val="90000"/>
              </a:lnSpc>
              <a:spcBef>
                <a:spcPts val="1000"/>
              </a:spcBef>
              <a:spcAft>
                <a:spcPts val="0"/>
              </a:spcAft>
              <a:buClr>
                <a:srgbClr val="71BE44"/>
              </a:buClr>
              <a:buSzPts val="3200"/>
              <a:buChar char="•"/>
            </a:pPr>
            <a:r>
              <a:rPr lang="et-EE" dirty="0"/>
              <a:t>2. eesmärk</a:t>
            </a:r>
            <a:r>
              <a:rPr lang="es-ES" dirty="0"/>
              <a:t>: </a:t>
            </a:r>
            <a:r>
              <a:rPr lang="et-EE" dirty="0">
                <a:solidFill>
                  <a:srgbClr val="7F7F7F"/>
                </a:solidFill>
              </a:rPr>
              <a:t>Kujunda visuaalselt aktraktiivseid promo-materjale</a:t>
            </a:r>
            <a:r>
              <a:rPr lang="es-ES" dirty="0">
                <a:solidFill>
                  <a:srgbClr val="7F7F7F"/>
                </a:solidFill>
              </a:rPr>
              <a:t>.</a:t>
            </a:r>
            <a:endParaRPr dirty="0"/>
          </a:p>
          <a:p>
            <a:pPr marL="228600" lvl="0" indent="-228600" algn="just" rtl="0">
              <a:lnSpc>
                <a:spcPct val="90000"/>
              </a:lnSpc>
              <a:spcBef>
                <a:spcPts val="1000"/>
              </a:spcBef>
              <a:spcAft>
                <a:spcPts val="0"/>
              </a:spcAft>
              <a:buClr>
                <a:srgbClr val="71BE44"/>
              </a:buClr>
              <a:buSzPts val="3200"/>
              <a:buChar char="•"/>
            </a:pPr>
            <a:r>
              <a:rPr lang="et-EE" dirty="0"/>
              <a:t>3. eesmärk</a:t>
            </a:r>
            <a:r>
              <a:rPr lang="es-ES" dirty="0"/>
              <a:t>: </a:t>
            </a:r>
            <a:r>
              <a:rPr lang="et-EE" dirty="0">
                <a:solidFill>
                  <a:srgbClr val="7F7F7F"/>
                </a:solidFill>
              </a:rPr>
              <a:t>Anna teada, et nende panus aitab inimesi.</a:t>
            </a:r>
            <a:endParaRPr dirty="0"/>
          </a:p>
        </p:txBody>
      </p:sp>
      <p:sp>
        <p:nvSpPr>
          <p:cNvPr id="221" name="Google Shape;221;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s-ES"/>
              <a:t>10</a:t>
            </a:fld>
            <a:endParaRPr/>
          </a:p>
        </p:txBody>
      </p:sp>
      <p:pic>
        <p:nvPicPr>
          <p:cNvPr id="222" name="Google Shape;222;p8"/>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g711275cc8a_1_142"/>
          <p:cNvSpPr txBox="1">
            <a:spLocks noGrp="1"/>
          </p:cNvSpPr>
          <p:nvPr>
            <p:ph type="title"/>
          </p:nvPr>
        </p:nvSpPr>
        <p:spPr>
          <a:xfrm>
            <a:off x="1198052" y="302250"/>
            <a:ext cx="8335200" cy="780300"/>
          </a:xfrm>
          <a:prstGeom prst="rect">
            <a:avLst/>
          </a:prstGeom>
          <a:noFill/>
          <a:ln>
            <a:noFill/>
          </a:ln>
        </p:spPr>
        <p:txBody>
          <a:bodyPr spcFirstLastPara="1" wrap="square" lIns="91425" tIns="45700" rIns="91425" bIns="45700" anchor="ctr" anchorCtr="0">
            <a:noAutofit/>
          </a:bodyPr>
          <a:lstStyle/>
          <a:p>
            <a:pPr lvl="0">
              <a:buSzPts val="4000"/>
            </a:pPr>
            <a:r>
              <a:rPr lang="et-EE" dirty="0"/>
              <a:t>Kas pakuti nõustamist?</a:t>
            </a:r>
            <a:endParaRPr dirty="0"/>
          </a:p>
        </p:txBody>
      </p:sp>
      <p:sp>
        <p:nvSpPr>
          <p:cNvPr id="988" name="Google Shape;988;g711275cc8a_1_14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100</a:t>
            </a:fld>
            <a:endParaRPr/>
          </a:p>
        </p:txBody>
      </p:sp>
      <p:sp>
        <p:nvSpPr>
          <p:cNvPr id="989" name="Google Shape;989;g711275cc8a_1_142"/>
          <p:cNvSpPr txBox="1"/>
          <p:nvPr/>
        </p:nvSpPr>
        <p:spPr>
          <a:xfrm>
            <a:off x="983432" y="1869160"/>
            <a:ext cx="9479100" cy="3000000"/>
          </a:xfrm>
          <a:prstGeom prst="rect">
            <a:avLst/>
          </a:prstGeom>
          <a:noFill/>
          <a:ln>
            <a:noFill/>
          </a:ln>
        </p:spPr>
        <p:txBody>
          <a:bodyPr spcFirstLastPara="1" wrap="square" lIns="91425" tIns="91425" rIns="91425" bIns="91425" anchor="t" anchorCtr="0">
            <a:noAutofit/>
          </a:bodyPr>
          <a:lstStyle/>
          <a:p>
            <a:pPr lvl="0">
              <a:lnSpc>
                <a:spcPct val="115000"/>
              </a:lnSpc>
              <a:buSzPts val="2000"/>
            </a:pPr>
            <a:r>
              <a:rPr lang="et-EE" sz="2000" b="0" i="0" u="none" strike="noStrike" cap="none" dirty="0">
                <a:solidFill>
                  <a:srgbClr val="7F7F7F"/>
                </a:solidFill>
                <a:latin typeface="Calibri"/>
                <a:ea typeface="Calibri"/>
                <a:cs typeface="Calibri"/>
                <a:sym typeface="Calibri"/>
              </a:rPr>
              <a:t>Noori delegaate juhendab </a:t>
            </a:r>
            <a:r>
              <a:rPr lang="es-ES" sz="2000" dirty="0" err="1">
                <a:solidFill>
                  <a:srgbClr val="7F7F7F"/>
                </a:solidFill>
                <a:latin typeface="Calibri"/>
                <a:ea typeface="Calibri"/>
                <a:cs typeface="Calibri"/>
                <a:sym typeface="Calibri"/>
              </a:rPr>
              <a:t>Committee</a:t>
            </a:r>
            <a:r>
              <a:rPr lang="es-ES" sz="2000" dirty="0">
                <a:solidFill>
                  <a:srgbClr val="7F7F7F"/>
                </a:solidFill>
                <a:latin typeface="Calibri"/>
                <a:ea typeface="Calibri"/>
                <a:cs typeface="Calibri"/>
                <a:sym typeface="Calibri"/>
              </a:rPr>
              <a:t> of ENGSO </a:t>
            </a:r>
            <a:r>
              <a:rPr lang="es-ES" sz="2000" dirty="0" err="1">
                <a:solidFill>
                  <a:srgbClr val="7F7F7F"/>
                </a:solidFill>
                <a:latin typeface="Calibri"/>
                <a:ea typeface="Calibri"/>
                <a:cs typeface="Calibri"/>
                <a:sym typeface="Calibri"/>
              </a:rPr>
              <a:t>Youth</a:t>
            </a:r>
            <a:r>
              <a:rPr lang="et-EE" sz="2000" dirty="0">
                <a:solidFill>
                  <a:srgbClr val="7F7F7F"/>
                </a:solidFill>
                <a:latin typeface="Calibri"/>
                <a:ea typeface="Calibri"/>
                <a:cs typeface="Calibri"/>
                <a:sym typeface="Calibri"/>
              </a:rPr>
              <a:t>, milles on kokku 9 liiget.</a:t>
            </a:r>
            <a:endParaRPr sz="2000" b="0" i="0" u="none" strike="noStrike" cap="none" dirty="0">
              <a:solidFill>
                <a:srgbClr val="7F7F7F"/>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000"/>
              <a:buFont typeface="Arial"/>
              <a:buNone/>
            </a:pPr>
            <a:endParaRPr sz="2000" b="0" i="0" u="none" strike="noStrike" cap="none" dirty="0">
              <a:solidFill>
                <a:srgbClr val="7F7F7F"/>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000"/>
              <a:buFont typeface="Arial"/>
              <a:buNone/>
            </a:pPr>
            <a:r>
              <a:rPr lang="et-EE" sz="2000" b="0" i="0" u="none" strike="noStrike" cap="none" dirty="0">
                <a:solidFill>
                  <a:srgbClr val="7F7F7F"/>
                </a:solidFill>
                <a:latin typeface="Calibri"/>
                <a:ea typeface="Calibri"/>
                <a:cs typeface="Calibri"/>
                <a:sym typeface="Calibri"/>
              </a:rPr>
              <a:t>Juhendamine on pidev protsess peamiste võimalustega tagasiside saamiseks ENGSO Youth kohtumistel nagu Assamblee või iga-aastane Noorte Delegaatide kohtumine.  </a:t>
            </a:r>
            <a:endParaRPr sz="2000" b="0" i="0" u="none" strike="noStrike" cap="none" dirty="0">
              <a:solidFill>
                <a:srgbClr val="7F7F7F"/>
              </a:solidFill>
              <a:latin typeface="Calibri"/>
              <a:ea typeface="Calibri"/>
              <a:cs typeface="Calibri"/>
              <a:sym typeface="Calibri"/>
            </a:endParaRPr>
          </a:p>
        </p:txBody>
      </p:sp>
      <p:pic>
        <p:nvPicPr>
          <p:cNvPr id="990" name="Google Shape;990;g711275cc8a_1_142"/>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94"/>
        <p:cNvGrpSpPr/>
        <p:nvPr/>
      </p:nvGrpSpPr>
      <p:grpSpPr>
        <a:xfrm>
          <a:off x="0" y="0"/>
          <a:ext cx="0" cy="0"/>
          <a:chOff x="0" y="0"/>
          <a:chExt cx="0" cy="0"/>
        </a:xfrm>
      </p:grpSpPr>
      <p:sp>
        <p:nvSpPr>
          <p:cNvPr id="995" name="Google Shape;995;g711275cc8a_1_14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101</a:t>
            </a:fld>
            <a:endParaRPr/>
          </a:p>
        </p:txBody>
      </p:sp>
      <p:sp>
        <p:nvSpPr>
          <p:cNvPr id="996" name="Google Shape;996;g711275cc8a_1_148"/>
          <p:cNvSpPr txBox="1">
            <a:spLocks noGrp="1"/>
          </p:cNvSpPr>
          <p:nvPr>
            <p:ph type="title"/>
          </p:nvPr>
        </p:nvSpPr>
        <p:spPr>
          <a:xfrm>
            <a:off x="1188720" y="298865"/>
            <a:ext cx="10515600" cy="1022100"/>
          </a:xfrm>
          <a:prstGeom prst="rect">
            <a:avLst/>
          </a:prstGeom>
          <a:noFill/>
          <a:ln>
            <a:noFill/>
          </a:ln>
        </p:spPr>
        <p:txBody>
          <a:bodyPr spcFirstLastPara="1" wrap="square" lIns="91425" tIns="45700" rIns="91425" bIns="45700" anchor="ctr" anchorCtr="0">
            <a:noAutofit/>
          </a:bodyPr>
          <a:lstStyle/>
          <a:p>
            <a:pPr lvl="0">
              <a:buSzPts val="3600"/>
            </a:pPr>
            <a:r>
              <a:rPr lang="et-EE" sz="3600" dirty="0"/>
              <a:t>Kuidas projekti hinnati</a:t>
            </a:r>
            <a:r>
              <a:rPr lang="es-ES" sz="3600" dirty="0"/>
              <a:t>?</a:t>
            </a:r>
            <a:br>
              <a:rPr lang="es-ES" sz="3600" dirty="0"/>
            </a:br>
            <a:r>
              <a:rPr lang="et-EE" sz="3600" dirty="0"/>
              <a:t>Milliseid mõõdikuid kasutati</a:t>
            </a:r>
            <a:r>
              <a:rPr lang="es-ES" sz="3600" dirty="0"/>
              <a:t>?</a:t>
            </a:r>
            <a:endParaRPr dirty="0"/>
          </a:p>
        </p:txBody>
      </p:sp>
      <p:sp>
        <p:nvSpPr>
          <p:cNvPr id="997" name="Google Shape;997;g711275cc8a_1_148"/>
          <p:cNvSpPr txBox="1"/>
          <p:nvPr/>
        </p:nvSpPr>
        <p:spPr>
          <a:xfrm>
            <a:off x="913262" y="2102250"/>
            <a:ext cx="9479100" cy="2155425"/>
          </a:xfrm>
          <a:prstGeom prst="rect">
            <a:avLst/>
          </a:prstGeom>
          <a:noFill/>
          <a:ln>
            <a:noFill/>
          </a:ln>
        </p:spPr>
        <p:txBody>
          <a:bodyPr spcFirstLastPara="1" wrap="square" lIns="91425" tIns="91425" rIns="91425" bIns="91425" anchor="t" anchorCtr="0">
            <a:noAutofit/>
          </a:bodyPr>
          <a:lstStyle/>
          <a:p>
            <a:pPr lvl="0" algn="just">
              <a:buSzPts val="2000"/>
            </a:pPr>
            <a:r>
              <a:rPr lang="et-EE" sz="2000" b="0" i="0" u="none" strike="noStrike" cap="none" dirty="0">
                <a:solidFill>
                  <a:srgbClr val="7F7F7F"/>
                </a:solidFill>
                <a:latin typeface="Calibri"/>
                <a:ea typeface="Calibri"/>
                <a:cs typeface="Calibri"/>
                <a:sym typeface="Calibri"/>
              </a:rPr>
              <a:t>Värbamist </a:t>
            </a:r>
            <a:r>
              <a:rPr lang="et-EE" sz="2000" b="1" dirty="0">
                <a:solidFill>
                  <a:srgbClr val="71BE44"/>
                </a:solidFill>
                <a:latin typeface="Calibri"/>
                <a:ea typeface="Calibri"/>
                <a:cs typeface="Calibri"/>
                <a:sym typeface="Calibri"/>
              </a:rPr>
              <a:t>jälgivad </a:t>
            </a:r>
            <a:r>
              <a:rPr lang="et-EE" sz="2000" b="0" i="0" u="none" strike="noStrike" cap="none" dirty="0">
                <a:solidFill>
                  <a:srgbClr val="7F7F7F"/>
                </a:solidFill>
                <a:latin typeface="Calibri"/>
                <a:ea typeface="Calibri"/>
                <a:cs typeface="Calibri"/>
                <a:sym typeface="Calibri"/>
              </a:rPr>
              <a:t>EY komitee liikmed</a:t>
            </a:r>
            <a:r>
              <a:rPr lang="es-ES" sz="2000" b="0" i="0" u="none" strike="noStrike" cap="none" dirty="0">
                <a:solidFill>
                  <a:srgbClr val="7F7F7F"/>
                </a:solidFill>
                <a:latin typeface="Calibri"/>
                <a:ea typeface="Calibri"/>
                <a:cs typeface="Calibri"/>
                <a:sym typeface="Calibri"/>
              </a:rPr>
              <a:t>.</a:t>
            </a:r>
            <a:endParaRPr sz="2000" b="0" i="0" u="none" strike="noStrike" cap="none" dirty="0">
              <a:solidFill>
                <a:srgbClr val="7F7F7F"/>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000"/>
              <a:buFont typeface="Arial"/>
              <a:buNone/>
            </a:pPr>
            <a:r>
              <a:rPr lang="et-EE" sz="2000" b="0" i="0" u="none" strike="noStrike" cap="none" dirty="0">
                <a:solidFill>
                  <a:srgbClr val="7F7F7F"/>
                </a:solidFill>
                <a:latin typeface="Calibri"/>
                <a:ea typeface="Calibri"/>
                <a:cs typeface="Calibri"/>
                <a:sym typeface="Calibri"/>
              </a:rPr>
              <a:t>Arvesse võetakse EL riikide võrdset esindatust, sugu ja osalejate kogemust</a:t>
            </a:r>
            <a:r>
              <a:rPr lang="es-ES" sz="2000" b="0" i="0" u="none" strike="noStrike" cap="none" dirty="0">
                <a:solidFill>
                  <a:srgbClr val="7F7F7F"/>
                </a:solidFill>
                <a:latin typeface="Calibri"/>
                <a:ea typeface="Calibri"/>
                <a:cs typeface="Calibri"/>
                <a:sym typeface="Calibri"/>
              </a:rPr>
              <a:t>.</a:t>
            </a:r>
            <a:endParaRPr sz="2000" b="0" i="0" u="none" strike="noStrike" cap="none" dirty="0">
              <a:solidFill>
                <a:srgbClr val="7F7F7F"/>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000"/>
              <a:buFont typeface="Arial"/>
              <a:buNone/>
            </a:pPr>
            <a:endParaRPr sz="2000" b="0" i="0" u="none" strike="noStrike" cap="none" dirty="0">
              <a:solidFill>
                <a:srgbClr val="7F7F7F"/>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000"/>
              <a:buFont typeface="Arial"/>
              <a:buNone/>
            </a:pPr>
            <a:r>
              <a:rPr lang="et-EE" sz="2000" b="0" i="0" u="none" strike="noStrike" cap="none" dirty="0">
                <a:solidFill>
                  <a:srgbClr val="7F7F7F"/>
                </a:solidFill>
                <a:latin typeface="Calibri"/>
                <a:ea typeface="Calibri"/>
                <a:cs typeface="Calibri"/>
                <a:sym typeface="Calibri"/>
              </a:rPr>
              <a:t>Täiendavalt kasutatake noorte delegaatide kohtumisi murede, tagasiside ja potentsiaalsete kandidaatide hindamiseks.</a:t>
            </a:r>
            <a:endParaRPr sz="2000" b="0" i="0" u="none" strike="noStrike" cap="none" dirty="0">
              <a:solidFill>
                <a:srgbClr val="7F7F7F"/>
              </a:solidFill>
              <a:latin typeface="Calibri"/>
              <a:ea typeface="Calibri"/>
              <a:cs typeface="Calibri"/>
              <a:sym typeface="Calibri"/>
            </a:endParaRPr>
          </a:p>
        </p:txBody>
      </p:sp>
      <p:pic>
        <p:nvPicPr>
          <p:cNvPr id="998" name="Google Shape;998;g711275cc8a_1_148"/>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002"/>
        <p:cNvGrpSpPr/>
        <p:nvPr/>
      </p:nvGrpSpPr>
      <p:grpSpPr>
        <a:xfrm>
          <a:off x="0" y="0"/>
          <a:ext cx="0" cy="0"/>
          <a:chOff x="0" y="0"/>
          <a:chExt cx="0" cy="0"/>
        </a:xfrm>
      </p:grpSpPr>
      <p:sp>
        <p:nvSpPr>
          <p:cNvPr id="1003" name="Google Shape;1003;g711275cc8a_1_154"/>
          <p:cNvSpPr txBox="1">
            <a:spLocks noGrp="1"/>
          </p:cNvSpPr>
          <p:nvPr>
            <p:ph type="body" idx="1"/>
          </p:nvPr>
        </p:nvSpPr>
        <p:spPr>
          <a:xfrm>
            <a:off x="1200509" y="1825625"/>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150000"/>
              </a:lnSpc>
              <a:spcBef>
                <a:spcPts val="1500"/>
              </a:spcBef>
              <a:spcAft>
                <a:spcPts val="0"/>
              </a:spcAft>
              <a:buClr>
                <a:schemeClr val="dk1"/>
              </a:buClr>
              <a:buSzPts val="2960"/>
              <a:buNone/>
            </a:pPr>
            <a:r>
              <a:rPr lang="et-EE" sz="2400" dirty="0">
                <a:solidFill>
                  <a:srgbClr val="7F7F7F"/>
                </a:solidFill>
                <a:latin typeface="Calibri"/>
                <a:ea typeface="Calibri"/>
                <a:cs typeface="Calibri"/>
                <a:sym typeface="Calibri"/>
              </a:rPr>
              <a:t>Soovitakse, et umbes 50% noortest delegaatidest oleks naissoost. Täpne protsent muutub vastavalt mandaatidele ja eelmise perioodi tulemusi arvestatakse järgmisel perioodil.</a:t>
            </a:r>
            <a:endParaRPr dirty="0"/>
          </a:p>
          <a:p>
            <a:pPr marL="0" lvl="0" indent="0" algn="l" rtl="0">
              <a:lnSpc>
                <a:spcPct val="150000"/>
              </a:lnSpc>
              <a:spcBef>
                <a:spcPts val="1500"/>
              </a:spcBef>
              <a:spcAft>
                <a:spcPts val="0"/>
              </a:spcAft>
              <a:buClr>
                <a:schemeClr val="dk1"/>
              </a:buClr>
              <a:buSzPts val="2960"/>
              <a:buNone/>
            </a:pPr>
            <a:r>
              <a:rPr lang="et-EE" sz="2400" b="1" dirty="0">
                <a:solidFill>
                  <a:srgbClr val="7F7F7F"/>
                </a:solidFill>
                <a:latin typeface="Calibri"/>
                <a:ea typeface="Calibri"/>
                <a:cs typeface="Calibri"/>
                <a:sym typeface="Calibri"/>
              </a:rPr>
              <a:t>Taustaks</a:t>
            </a:r>
            <a:r>
              <a:rPr lang="es-ES" sz="2400" dirty="0">
                <a:solidFill>
                  <a:srgbClr val="7F7F7F"/>
                </a:solidFill>
                <a:latin typeface="Calibri"/>
                <a:ea typeface="Calibri"/>
                <a:cs typeface="Calibri"/>
                <a:sym typeface="Calibri"/>
              </a:rPr>
              <a:t>: </a:t>
            </a:r>
            <a:r>
              <a:rPr lang="et-EE" sz="2400" dirty="0">
                <a:solidFill>
                  <a:srgbClr val="7F7F7F"/>
                </a:solidFill>
                <a:latin typeface="Calibri"/>
                <a:ea typeface="Calibri"/>
                <a:cs typeface="Calibri"/>
                <a:sym typeface="Calibri"/>
              </a:rPr>
              <a:t>praegu on 9 </a:t>
            </a:r>
            <a:r>
              <a:rPr lang="es-ES" sz="2400" dirty="0">
                <a:solidFill>
                  <a:srgbClr val="7F7F7F"/>
                </a:solidFill>
                <a:latin typeface="Calibri"/>
                <a:ea typeface="Calibri"/>
                <a:cs typeface="Calibri"/>
                <a:sym typeface="Calibri"/>
              </a:rPr>
              <a:t>ENGSO </a:t>
            </a:r>
            <a:r>
              <a:rPr lang="es-ES" sz="2400" dirty="0" err="1">
                <a:solidFill>
                  <a:srgbClr val="7F7F7F"/>
                </a:solidFill>
                <a:latin typeface="Calibri"/>
                <a:ea typeface="Calibri"/>
                <a:cs typeface="Calibri"/>
                <a:sym typeface="Calibri"/>
              </a:rPr>
              <a:t>Youth</a:t>
            </a:r>
            <a:r>
              <a:rPr lang="es-ES" sz="2400" dirty="0">
                <a:solidFill>
                  <a:srgbClr val="7F7F7F"/>
                </a:solidFill>
                <a:latin typeface="Calibri"/>
                <a:ea typeface="Calibri"/>
                <a:cs typeface="Calibri"/>
                <a:sym typeface="Calibri"/>
              </a:rPr>
              <a:t> </a:t>
            </a:r>
            <a:r>
              <a:rPr lang="es-ES" sz="2400" dirty="0" err="1">
                <a:solidFill>
                  <a:srgbClr val="7F7F7F"/>
                </a:solidFill>
                <a:latin typeface="Calibri"/>
                <a:ea typeface="Calibri"/>
                <a:cs typeface="Calibri"/>
                <a:sym typeface="Calibri"/>
              </a:rPr>
              <a:t>Committee</a:t>
            </a:r>
            <a:r>
              <a:rPr lang="es-ES" sz="2400" dirty="0">
                <a:solidFill>
                  <a:srgbClr val="7F7F7F"/>
                </a:solidFill>
                <a:latin typeface="Calibri"/>
                <a:ea typeface="Calibri"/>
                <a:cs typeface="Calibri"/>
                <a:sym typeface="Calibri"/>
              </a:rPr>
              <a:t> </a:t>
            </a:r>
            <a:r>
              <a:rPr lang="et-EE" sz="2400" dirty="0">
                <a:solidFill>
                  <a:srgbClr val="7F7F7F"/>
                </a:solidFill>
                <a:latin typeface="Calibri"/>
                <a:ea typeface="Calibri"/>
                <a:cs typeface="Calibri"/>
                <a:sym typeface="Calibri"/>
              </a:rPr>
              <a:t>liikmest 7 naisterahvad.</a:t>
            </a:r>
            <a:endParaRPr dirty="0"/>
          </a:p>
        </p:txBody>
      </p:sp>
      <p:sp>
        <p:nvSpPr>
          <p:cNvPr id="1004" name="Google Shape;1004;g711275cc8a_1_15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102</a:t>
            </a:fld>
            <a:endParaRPr/>
          </a:p>
        </p:txBody>
      </p:sp>
      <p:sp>
        <p:nvSpPr>
          <p:cNvPr id="1005" name="Google Shape;1005;g711275cc8a_1_154"/>
          <p:cNvSpPr txBox="1">
            <a:spLocks noGrp="1"/>
          </p:cNvSpPr>
          <p:nvPr>
            <p:ph type="title"/>
          </p:nvPr>
        </p:nvSpPr>
        <p:spPr>
          <a:xfrm>
            <a:off x="1188720" y="298865"/>
            <a:ext cx="10515600" cy="1022100"/>
          </a:xfrm>
          <a:prstGeom prst="rect">
            <a:avLst/>
          </a:prstGeom>
          <a:noFill/>
          <a:ln>
            <a:noFill/>
          </a:ln>
        </p:spPr>
        <p:txBody>
          <a:bodyPr spcFirstLastPara="1" wrap="square" lIns="91425" tIns="45700" rIns="91425" bIns="45700" anchor="ctr" anchorCtr="0">
            <a:noAutofit/>
          </a:bodyPr>
          <a:lstStyle/>
          <a:p>
            <a:pPr lvl="0"/>
            <a:r>
              <a:rPr lang="et-EE" dirty="0"/>
              <a:t>Kas soolise võrdsusega arvestati projekti juures? </a:t>
            </a:r>
            <a:endParaRPr dirty="0"/>
          </a:p>
        </p:txBody>
      </p:sp>
      <p:pic>
        <p:nvPicPr>
          <p:cNvPr id="1006" name="Google Shape;1006;g711275cc8a_1_154"/>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g711275cc8a_1_160"/>
          <p:cNvSpPr txBox="1">
            <a:spLocks noGrp="1"/>
          </p:cNvSpPr>
          <p:nvPr>
            <p:ph type="title"/>
          </p:nvPr>
        </p:nvSpPr>
        <p:spPr>
          <a:xfrm>
            <a:off x="1100815" y="362239"/>
            <a:ext cx="7024800" cy="673200"/>
          </a:xfrm>
          <a:prstGeom prst="rect">
            <a:avLst/>
          </a:prstGeom>
          <a:noFill/>
          <a:ln>
            <a:noFill/>
          </a:ln>
        </p:spPr>
        <p:txBody>
          <a:bodyPr spcFirstLastPara="1" wrap="square" lIns="91425" tIns="45700" rIns="91425" bIns="45700" anchor="ctr" anchorCtr="0">
            <a:noAutofit/>
          </a:bodyPr>
          <a:lstStyle/>
          <a:p>
            <a:pPr lvl="0">
              <a:buSzPts val="3600"/>
            </a:pPr>
            <a:r>
              <a:rPr lang="et-EE" sz="3600" dirty="0"/>
              <a:t>Kuidas saab parimaid praktikaid rakendada </a:t>
            </a:r>
            <a:r>
              <a:rPr lang="es-ES" sz="3600" dirty="0" err="1"/>
              <a:t>PlayGreen</a:t>
            </a:r>
            <a:r>
              <a:rPr lang="et-EE" sz="3600" dirty="0"/>
              <a:t> juures</a:t>
            </a:r>
            <a:r>
              <a:rPr lang="es-ES" sz="3600" dirty="0"/>
              <a:t>?</a:t>
            </a:r>
            <a:endParaRPr sz="3000" b="1" dirty="0">
              <a:latin typeface="Calibri"/>
              <a:ea typeface="Calibri"/>
              <a:cs typeface="Calibri"/>
              <a:sym typeface="Calibri"/>
            </a:endParaRPr>
          </a:p>
        </p:txBody>
      </p:sp>
      <p:sp>
        <p:nvSpPr>
          <p:cNvPr id="1012" name="Google Shape;1012;g711275cc8a_1_16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103</a:t>
            </a:fld>
            <a:endParaRPr/>
          </a:p>
        </p:txBody>
      </p:sp>
      <p:pic>
        <p:nvPicPr>
          <p:cNvPr id="1013" name="Google Shape;1013;g711275cc8a_1_160"/>
          <p:cNvPicPr preferRelativeResize="0"/>
          <p:nvPr/>
        </p:nvPicPr>
        <p:blipFill rotWithShape="1">
          <a:blip r:embed="rId3">
            <a:alphaModFix/>
          </a:blip>
          <a:srcRect/>
          <a:stretch/>
        </p:blipFill>
        <p:spPr>
          <a:xfrm>
            <a:off x="9840751" y="5877075"/>
            <a:ext cx="2121449" cy="605975"/>
          </a:xfrm>
          <a:prstGeom prst="rect">
            <a:avLst/>
          </a:prstGeom>
          <a:noFill/>
          <a:ln>
            <a:noFill/>
          </a:ln>
        </p:spPr>
      </p:pic>
      <p:sp>
        <p:nvSpPr>
          <p:cNvPr id="1014" name="Google Shape;1014;g711275cc8a_1_160"/>
          <p:cNvSpPr txBox="1"/>
          <p:nvPr/>
        </p:nvSpPr>
        <p:spPr>
          <a:xfrm>
            <a:off x="943652" y="1634406"/>
            <a:ext cx="10515600" cy="3589188"/>
          </a:xfrm>
          <a:prstGeom prst="rect">
            <a:avLst/>
          </a:prstGeom>
          <a:noFill/>
          <a:ln>
            <a:noFill/>
          </a:ln>
        </p:spPr>
        <p:txBody>
          <a:bodyPr spcFirstLastPara="1" wrap="square" lIns="91425" tIns="45700" rIns="91425" bIns="45700" anchor="t" anchorCtr="0">
            <a:normAutofit/>
          </a:bodyPr>
          <a:lstStyle/>
          <a:p>
            <a:pPr marL="457200" marR="0" lvl="0" indent="-342900" algn="l" rtl="0">
              <a:lnSpc>
                <a:spcPct val="90000"/>
              </a:lnSpc>
              <a:spcBef>
                <a:spcPts val="1000"/>
              </a:spcBef>
              <a:spcAft>
                <a:spcPts val="0"/>
              </a:spcAft>
              <a:buClr>
                <a:srgbClr val="71BE44"/>
              </a:buClr>
              <a:buSzPts val="1800"/>
              <a:buFont typeface="Arial"/>
              <a:buChar char="•"/>
            </a:pPr>
            <a:r>
              <a:rPr lang="et-EE" sz="2000" b="0" i="0" u="none" strike="noStrike" cap="none" dirty="0">
                <a:solidFill>
                  <a:srgbClr val="71BE44"/>
                </a:solidFill>
                <a:latin typeface="Arial"/>
                <a:ea typeface="Arial"/>
                <a:cs typeface="Arial"/>
                <a:sym typeface="Arial"/>
              </a:rPr>
              <a:t>Pakkuda struktuuri vabatahtlike jaoks: vabatahtlike kaasamist hõlbustab kõige paremini see, kui kasutada töögruppe või muid suunatud osalusega töövorme.</a:t>
            </a:r>
            <a:endParaRPr dirty="0"/>
          </a:p>
          <a:p>
            <a:pPr marL="457200" marR="0" lvl="0" indent="-342900" algn="l" rtl="0">
              <a:lnSpc>
                <a:spcPct val="90000"/>
              </a:lnSpc>
              <a:spcBef>
                <a:spcPts val="1000"/>
              </a:spcBef>
              <a:spcAft>
                <a:spcPts val="0"/>
              </a:spcAft>
              <a:buClr>
                <a:srgbClr val="71BE44"/>
              </a:buClr>
              <a:buSzPts val="1800"/>
              <a:buFont typeface="Arial"/>
              <a:buChar char="•"/>
            </a:pPr>
            <a:r>
              <a:rPr lang="et-EE" sz="2000" b="0" i="0" u="none" strike="noStrike" cap="none" dirty="0">
                <a:solidFill>
                  <a:srgbClr val="71BE44"/>
                </a:solidFill>
                <a:latin typeface="Arial"/>
                <a:ea typeface="Arial"/>
                <a:cs typeface="Arial"/>
                <a:sym typeface="Arial"/>
              </a:rPr>
              <a:t>Võtta arvesse võrdne esindatus lähtudes soost, oskustest, taustast etc</a:t>
            </a:r>
            <a:endParaRPr dirty="0"/>
          </a:p>
          <a:p>
            <a:pPr marL="457200" marR="0" lvl="0" indent="-342900" algn="l" rtl="0">
              <a:lnSpc>
                <a:spcPct val="90000"/>
              </a:lnSpc>
              <a:spcBef>
                <a:spcPts val="1000"/>
              </a:spcBef>
              <a:spcAft>
                <a:spcPts val="0"/>
              </a:spcAft>
              <a:buClr>
                <a:srgbClr val="71BE44"/>
              </a:buClr>
              <a:buSzPts val="1800"/>
              <a:buFont typeface="Arial"/>
              <a:buChar char="•"/>
            </a:pPr>
            <a:r>
              <a:rPr lang="et-EE" sz="2000" b="0" i="0" u="none" strike="noStrike" cap="none" dirty="0">
                <a:solidFill>
                  <a:srgbClr val="71BE44"/>
                </a:solidFill>
                <a:latin typeface="Arial"/>
                <a:ea typeface="Arial"/>
                <a:cs typeface="Arial"/>
                <a:sym typeface="Arial"/>
              </a:rPr>
              <a:t>Hõlbustada rahvusvahelist koostööd. Kui projekti maht seda võimaldab, on soovitatav edendada rahvusvahelisi kokkupuuteid ja seeläbi kultuuridevahelist pädevust ja mõistmist.</a:t>
            </a:r>
            <a:endParaRPr dirty="0"/>
          </a:p>
          <a:p>
            <a:pPr marL="457200" marR="0" lvl="0" indent="-342900" algn="l" rtl="0">
              <a:lnSpc>
                <a:spcPct val="90000"/>
              </a:lnSpc>
              <a:spcBef>
                <a:spcPts val="1000"/>
              </a:spcBef>
              <a:spcAft>
                <a:spcPts val="0"/>
              </a:spcAft>
              <a:buClr>
                <a:srgbClr val="71BE44"/>
              </a:buClr>
              <a:buSzPts val="1800"/>
              <a:buFont typeface="Arial"/>
              <a:buChar char="•"/>
            </a:pPr>
            <a:r>
              <a:rPr lang="et-EE" sz="2000" b="0" i="0" u="none" strike="noStrike" cap="none" dirty="0">
                <a:solidFill>
                  <a:srgbClr val="71BE44"/>
                </a:solidFill>
                <a:latin typeface="Arial"/>
                <a:ea typeface="Arial"/>
                <a:cs typeface="Arial"/>
                <a:sym typeface="Arial"/>
              </a:rPr>
              <a:t>See aitab vabatahtlikel arendada oma </a:t>
            </a:r>
            <a:r>
              <a:rPr lang="en-US" sz="2000" b="0" i="0" u="none" strike="noStrike" cap="none" dirty="0" err="1">
                <a:solidFill>
                  <a:srgbClr val="71BE44"/>
                </a:solidFill>
                <a:latin typeface="Arial"/>
                <a:ea typeface="Arial"/>
                <a:cs typeface="Arial"/>
                <a:sym typeface="Arial"/>
              </a:rPr>
              <a:t>nn</a:t>
            </a:r>
            <a:r>
              <a:rPr lang="en-US" sz="2000" b="0" i="0" u="none" strike="noStrike" cap="none" dirty="0">
                <a:solidFill>
                  <a:srgbClr val="71BE44"/>
                </a:solidFill>
                <a:latin typeface="Arial"/>
                <a:ea typeface="Arial"/>
                <a:cs typeface="Arial"/>
                <a:sym typeface="Arial"/>
              </a:rPr>
              <a:t> “</a:t>
            </a:r>
            <a:r>
              <a:rPr lang="et-EE" sz="2000" b="0" i="0" u="none" strike="noStrike" cap="none" dirty="0">
                <a:solidFill>
                  <a:srgbClr val="71BE44"/>
                </a:solidFill>
                <a:latin typeface="Arial"/>
                <a:ea typeface="Arial"/>
                <a:cs typeface="Arial"/>
                <a:sym typeface="Arial"/>
              </a:rPr>
              <a:t>pehmeid</a:t>
            </a:r>
            <a:r>
              <a:rPr lang="en-US" sz="2000" b="0" i="0" u="none" strike="noStrike" cap="none" dirty="0">
                <a:solidFill>
                  <a:srgbClr val="71BE44"/>
                </a:solidFill>
                <a:latin typeface="Arial"/>
                <a:ea typeface="Arial"/>
                <a:cs typeface="Arial"/>
                <a:sym typeface="Arial"/>
              </a:rPr>
              <a:t>”</a:t>
            </a:r>
            <a:r>
              <a:rPr lang="et-EE" sz="2000" b="0" i="0" u="none" strike="noStrike" cap="none" dirty="0">
                <a:solidFill>
                  <a:srgbClr val="71BE44"/>
                </a:solidFill>
                <a:latin typeface="Arial"/>
                <a:ea typeface="Arial"/>
                <a:cs typeface="Arial"/>
                <a:sym typeface="Arial"/>
              </a:rPr>
              <a:t> oskusi ja laiendada silmaringi.</a:t>
            </a:r>
            <a:endParaRPr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sp>
        <p:nvSpPr>
          <p:cNvPr id="1020" name="Google Shape;1020;p24"/>
          <p:cNvSpPr txBox="1">
            <a:spLocks noGrp="1"/>
          </p:cNvSpPr>
          <p:nvPr>
            <p:ph type="title"/>
          </p:nvPr>
        </p:nvSpPr>
        <p:spPr>
          <a:xfrm>
            <a:off x="1438825" y="1704600"/>
            <a:ext cx="8343300" cy="2032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4D944B"/>
              </a:buClr>
              <a:buSzPts val="4000"/>
              <a:buFont typeface="Arial"/>
              <a:buNone/>
            </a:pPr>
            <a:r>
              <a:rPr lang="et-EE" dirty="0"/>
              <a:t>Uuri rohkem</a:t>
            </a:r>
            <a:r>
              <a:rPr lang="es-ES" dirty="0"/>
              <a:t> </a:t>
            </a:r>
            <a:r>
              <a:rPr lang="es-ES" dirty="0" err="1"/>
              <a:t>PlayGreen</a:t>
            </a:r>
            <a:r>
              <a:rPr lang="et-EE" dirty="0"/>
              <a:t> kohta</a:t>
            </a:r>
            <a:r>
              <a:rPr lang="es-ES" dirty="0"/>
              <a:t>: </a:t>
            </a:r>
            <a:r>
              <a:rPr lang="es-ES" u="sng" dirty="0">
                <a:solidFill>
                  <a:schemeClr val="hlink"/>
                </a:solidFill>
                <a:hlinkClick r:id="rId3"/>
              </a:rPr>
              <a:t>www.playgreenproject.eu</a:t>
            </a:r>
            <a:endParaRPr dirty="0"/>
          </a:p>
        </p:txBody>
      </p:sp>
      <p:sp>
        <p:nvSpPr>
          <p:cNvPr id="1021" name="Google Shape;1021;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s-ES"/>
              <a:t>104</a:t>
            </a:fld>
            <a:endParaRPr/>
          </a:p>
        </p:txBody>
      </p:sp>
      <p:pic>
        <p:nvPicPr>
          <p:cNvPr id="1022" name="Google Shape;1022;p24"/>
          <p:cNvPicPr preferRelativeResize="0"/>
          <p:nvPr/>
        </p:nvPicPr>
        <p:blipFill rotWithShape="1">
          <a:blip r:embed="rId4">
            <a:alphaModFix/>
          </a:blip>
          <a:srcRect/>
          <a:stretch/>
        </p:blipFill>
        <p:spPr>
          <a:xfrm>
            <a:off x="9840751" y="5877075"/>
            <a:ext cx="2121449" cy="605975"/>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pic>
        <p:nvPicPr>
          <p:cNvPr id="1027" name="Google Shape;1027;p25"/>
          <p:cNvPicPr preferRelativeResize="0"/>
          <p:nvPr/>
        </p:nvPicPr>
        <p:blipFill rotWithShape="1">
          <a:blip r:embed="rId3">
            <a:alphaModFix/>
          </a:blip>
          <a:srcRect/>
          <a:stretch/>
        </p:blipFill>
        <p:spPr>
          <a:xfrm>
            <a:off x="9043867" y="5958762"/>
            <a:ext cx="3148133" cy="89923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9"/>
          <p:cNvSpPr txBox="1">
            <a:spLocks noGrp="1"/>
          </p:cNvSpPr>
          <p:nvPr>
            <p:ph type="title"/>
          </p:nvPr>
        </p:nvSpPr>
        <p:spPr>
          <a:xfrm>
            <a:off x="1188720" y="298865"/>
            <a:ext cx="10515600" cy="102203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D944B"/>
              </a:buClr>
              <a:buSzPts val="4000"/>
              <a:buFont typeface="Arial"/>
              <a:buNone/>
            </a:pPr>
            <a:r>
              <a:rPr lang="et-EE" dirty="0"/>
              <a:t>Tegevused eesmärkide saavutamiseks</a:t>
            </a:r>
            <a:endParaRPr dirty="0"/>
          </a:p>
        </p:txBody>
      </p:sp>
      <p:sp>
        <p:nvSpPr>
          <p:cNvPr id="228" name="Google Shape;228;p9"/>
          <p:cNvSpPr txBox="1">
            <a:spLocks noGrp="1"/>
          </p:cNvSpPr>
          <p:nvPr>
            <p:ph type="body" idx="1"/>
          </p:nvPr>
        </p:nvSpPr>
        <p:spPr>
          <a:xfrm>
            <a:off x="1200509" y="1825625"/>
            <a:ext cx="10229491" cy="3355975"/>
          </a:xfrm>
          <a:prstGeom prst="rect">
            <a:avLst/>
          </a:prstGeom>
          <a:noFill/>
          <a:ln>
            <a:noFill/>
          </a:ln>
        </p:spPr>
        <p:txBody>
          <a:bodyPr spcFirstLastPara="1" wrap="square" lIns="91425" tIns="45700" rIns="91425" bIns="45700" anchor="t" anchorCtr="0">
            <a:normAutofit/>
          </a:bodyPr>
          <a:lstStyle/>
          <a:p>
            <a:pPr marL="228600" lvl="0" indent="-228600" algn="just" rtl="0">
              <a:lnSpc>
                <a:spcPct val="90000"/>
              </a:lnSpc>
              <a:spcBef>
                <a:spcPts val="0"/>
              </a:spcBef>
              <a:spcAft>
                <a:spcPts val="0"/>
              </a:spcAft>
              <a:buClr>
                <a:srgbClr val="71BE44"/>
              </a:buClr>
              <a:buSzPts val="3200"/>
              <a:buChar char="•"/>
            </a:pPr>
            <a:r>
              <a:rPr lang="et-EE" dirty="0"/>
              <a:t>Tegevus</a:t>
            </a:r>
            <a:r>
              <a:rPr lang="es-ES" dirty="0"/>
              <a:t> 1: </a:t>
            </a:r>
            <a:r>
              <a:rPr lang="et-EE" dirty="0">
                <a:solidFill>
                  <a:srgbClr val="7F7F7F"/>
                </a:solidFill>
              </a:rPr>
              <a:t>Jooksuvõistlus</a:t>
            </a:r>
            <a:endParaRPr dirty="0"/>
          </a:p>
          <a:p>
            <a:pPr marL="228600" lvl="0" indent="-228600" algn="just" rtl="0">
              <a:lnSpc>
                <a:spcPct val="90000"/>
              </a:lnSpc>
              <a:spcBef>
                <a:spcPts val="1000"/>
              </a:spcBef>
              <a:spcAft>
                <a:spcPts val="0"/>
              </a:spcAft>
              <a:buClr>
                <a:srgbClr val="71BE44"/>
              </a:buClr>
              <a:buSzPts val="3200"/>
              <a:buChar char="•"/>
            </a:pPr>
            <a:r>
              <a:rPr lang="et-EE" dirty="0"/>
              <a:t>Tegevus</a:t>
            </a:r>
            <a:r>
              <a:rPr lang="es-ES" dirty="0"/>
              <a:t> 2</a:t>
            </a:r>
            <a:r>
              <a:rPr lang="es-ES" dirty="0">
                <a:solidFill>
                  <a:srgbClr val="7F7F7F"/>
                </a:solidFill>
              </a:rPr>
              <a:t>: </a:t>
            </a:r>
            <a:r>
              <a:rPr lang="et-EE" dirty="0">
                <a:solidFill>
                  <a:srgbClr val="7F7F7F"/>
                </a:solidFill>
              </a:rPr>
              <a:t>Kõndimise üritus</a:t>
            </a:r>
            <a:r>
              <a:rPr lang="es-ES" dirty="0">
                <a:solidFill>
                  <a:srgbClr val="7F7F7F"/>
                </a:solidFill>
              </a:rPr>
              <a:t> (</a:t>
            </a:r>
            <a:r>
              <a:rPr lang="et-EE" dirty="0">
                <a:solidFill>
                  <a:srgbClr val="7F7F7F"/>
                </a:solidFill>
              </a:rPr>
              <a:t>saab läbida kõndides</a:t>
            </a:r>
            <a:r>
              <a:rPr lang="es-ES" dirty="0">
                <a:solidFill>
                  <a:srgbClr val="7F7F7F"/>
                </a:solidFill>
              </a:rPr>
              <a:t>)</a:t>
            </a:r>
            <a:endParaRPr dirty="0"/>
          </a:p>
          <a:p>
            <a:pPr marL="228600" lvl="0" indent="-228600" algn="just" rtl="0">
              <a:lnSpc>
                <a:spcPct val="90000"/>
              </a:lnSpc>
              <a:spcBef>
                <a:spcPts val="1000"/>
              </a:spcBef>
              <a:spcAft>
                <a:spcPts val="0"/>
              </a:spcAft>
              <a:buClr>
                <a:srgbClr val="71BE44"/>
              </a:buClr>
              <a:buSzPts val="3200"/>
              <a:buChar char="•"/>
            </a:pPr>
            <a:r>
              <a:rPr lang="et-EE" dirty="0"/>
              <a:t>Tegevus</a:t>
            </a:r>
            <a:r>
              <a:rPr lang="es-ES" dirty="0"/>
              <a:t> 3: </a:t>
            </a:r>
            <a:r>
              <a:rPr lang="es-ES" dirty="0">
                <a:solidFill>
                  <a:srgbClr val="7F7F7F"/>
                </a:solidFill>
              </a:rPr>
              <a:t>Zumba</a:t>
            </a:r>
            <a:endParaRPr dirty="0"/>
          </a:p>
          <a:p>
            <a:pPr marL="228600" lvl="0" indent="-228600" algn="just" rtl="0">
              <a:lnSpc>
                <a:spcPct val="90000"/>
              </a:lnSpc>
              <a:spcBef>
                <a:spcPts val="1000"/>
              </a:spcBef>
              <a:spcAft>
                <a:spcPts val="0"/>
              </a:spcAft>
              <a:buClr>
                <a:srgbClr val="71BE44"/>
              </a:buClr>
              <a:buSzPts val="3200"/>
              <a:buChar char="•"/>
            </a:pPr>
            <a:r>
              <a:rPr lang="et-EE" dirty="0"/>
              <a:t>Tegevus</a:t>
            </a:r>
            <a:r>
              <a:rPr lang="es-ES" dirty="0"/>
              <a:t> 4</a:t>
            </a:r>
            <a:r>
              <a:rPr lang="es-ES" dirty="0">
                <a:solidFill>
                  <a:srgbClr val="7F7F7F"/>
                </a:solidFill>
              </a:rPr>
              <a:t>: </a:t>
            </a:r>
            <a:r>
              <a:rPr lang="et-EE" dirty="0">
                <a:solidFill>
                  <a:srgbClr val="7F7F7F"/>
                </a:solidFill>
              </a:rPr>
              <a:t>Infomaterjalid ja arutelud ürituste ajal.</a:t>
            </a:r>
            <a:endParaRPr dirty="0"/>
          </a:p>
        </p:txBody>
      </p:sp>
      <p:sp>
        <p:nvSpPr>
          <p:cNvPr id="229" name="Google Shape;229;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s-ES"/>
              <a:t>11</a:t>
            </a:fld>
            <a:endParaRPr/>
          </a:p>
        </p:txBody>
      </p:sp>
      <p:pic>
        <p:nvPicPr>
          <p:cNvPr id="230" name="Google Shape;230;p9"/>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0"/>
          <p:cNvSpPr txBox="1">
            <a:spLocks noGrp="1"/>
          </p:cNvSpPr>
          <p:nvPr>
            <p:ph type="title"/>
          </p:nvPr>
        </p:nvSpPr>
        <p:spPr>
          <a:xfrm>
            <a:off x="1135435" y="404730"/>
            <a:ext cx="7024744" cy="76189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D944B"/>
              </a:buClr>
              <a:buSzPts val="4000"/>
              <a:buFont typeface="Arial"/>
              <a:buNone/>
            </a:pPr>
            <a:r>
              <a:rPr lang="et-EE" dirty="0"/>
              <a:t>Levitamine</a:t>
            </a:r>
            <a:endParaRPr dirty="0"/>
          </a:p>
        </p:txBody>
      </p:sp>
      <p:sp>
        <p:nvSpPr>
          <p:cNvPr id="236" name="Google Shape;236;p10"/>
          <p:cNvSpPr txBox="1">
            <a:spLocks noGrp="1"/>
          </p:cNvSpPr>
          <p:nvPr>
            <p:ph type="body" idx="1"/>
          </p:nvPr>
        </p:nvSpPr>
        <p:spPr>
          <a:xfrm>
            <a:off x="5813969" y="1628800"/>
            <a:ext cx="5017582" cy="1590142"/>
          </a:xfrm>
          <a:prstGeom prst="rect">
            <a:avLst/>
          </a:prstGeom>
          <a:noFill/>
          <a:ln>
            <a:noFill/>
          </a:ln>
        </p:spPr>
        <p:txBody>
          <a:bodyPr spcFirstLastPara="1" wrap="square" lIns="91425" tIns="45700" rIns="91425" bIns="45700" anchor="t" anchorCtr="0">
            <a:normAutofit/>
          </a:bodyPr>
          <a:lstStyle/>
          <a:p>
            <a:pPr marL="228600" lvl="0" indent="-228600" algn="l" rtl="0">
              <a:lnSpc>
                <a:spcPct val="70000"/>
              </a:lnSpc>
              <a:spcBef>
                <a:spcPts val="0"/>
              </a:spcBef>
              <a:spcAft>
                <a:spcPts val="0"/>
              </a:spcAft>
              <a:buClr>
                <a:srgbClr val="7F7F7F"/>
              </a:buClr>
              <a:buSzPts val="2480"/>
              <a:buChar char="•"/>
            </a:pPr>
            <a:r>
              <a:rPr lang="et-EE" sz="2480" dirty="0">
                <a:solidFill>
                  <a:srgbClr val="7F7F7F"/>
                </a:solidFill>
              </a:rPr>
              <a:t>Kaasa vabatahtlikke trükimaterjalide ja veebikanalite kaudu.</a:t>
            </a:r>
          </a:p>
          <a:p>
            <a:pPr marL="228600" lvl="0" indent="-228600" algn="l" rtl="0">
              <a:lnSpc>
                <a:spcPct val="70000"/>
              </a:lnSpc>
              <a:spcBef>
                <a:spcPts val="0"/>
              </a:spcBef>
              <a:spcAft>
                <a:spcPts val="0"/>
              </a:spcAft>
              <a:buClr>
                <a:srgbClr val="7F7F7F"/>
              </a:buClr>
              <a:buSzPts val="2480"/>
              <a:buChar char="•"/>
            </a:pPr>
            <a:endParaRPr lang="et-EE" sz="2480" dirty="0">
              <a:solidFill>
                <a:srgbClr val="7F7F7F"/>
              </a:solidFill>
            </a:endParaRPr>
          </a:p>
          <a:p>
            <a:pPr marL="228600" lvl="0" indent="-228600" algn="l" rtl="0">
              <a:lnSpc>
                <a:spcPct val="70000"/>
              </a:lnSpc>
              <a:spcBef>
                <a:spcPts val="0"/>
              </a:spcBef>
              <a:spcAft>
                <a:spcPts val="0"/>
              </a:spcAft>
              <a:buClr>
                <a:srgbClr val="7F7F7F"/>
              </a:buClr>
              <a:buSzPts val="2480"/>
              <a:buChar char="•"/>
            </a:pPr>
            <a:r>
              <a:rPr lang="et-EE" sz="2480" dirty="0">
                <a:solidFill>
                  <a:srgbClr val="7F7F7F"/>
                </a:solidFill>
              </a:rPr>
              <a:t>Levitamist korraldas KOV</a:t>
            </a:r>
            <a:endParaRPr sz="2480" dirty="0"/>
          </a:p>
        </p:txBody>
      </p:sp>
      <p:graphicFrame>
        <p:nvGraphicFramePr>
          <p:cNvPr id="237" name="Google Shape;237;p10"/>
          <p:cNvGraphicFramePr/>
          <p:nvPr/>
        </p:nvGraphicFramePr>
        <p:xfrm>
          <a:off x="5813969" y="3381406"/>
          <a:ext cx="5371175" cy="2519680"/>
        </p:xfrm>
        <a:graphic>
          <a:graphicData uri="http://schemas.openxmlformats.org/drawingml/2006/table">
            <a:tbl>
              <a:tblPr>
                <a:noFill/>
                <a:tableStyleId>{123062D5-1928-4561-B412-8B24D7E1C737}</a:tableStyleId>
              </a:tblPr>
              <a:tblGrid>
                <a:gridCol w="1468800">
                  <a:extLst>
                    <a:ext uri="{9D8B030D-6E8A-4147-A177-3AD203B41FA5}">
                      <a16:colId xmlns:a16="http://schemas.microsoft.com/office/drawing/2014/main" val="20000"/>
                    </a:ext>
                  </a:extLst>
                </a:gridCol>
                <a:gridCol w="1216450">
                  <a:extLst>
                    <a:ext uri="{9D8B030D-6E8A-4147-A177-3AD203B41FA5}">
                      <a16:colId xmlns:a16="http://schemas.microsoft.com/office/drawing/2014/main" val="20001"/>
                    </a:ext>
                  </a:extLst>
                </a:gridCol>
                <a:gridCol w="1355825">
                  <a:extLst>
                    <a:ext uri="{9D8B030D-6E8A-4147-A177-3AD203B41FA5}">
                      <a16:colId xmlns:a16="http://schemas.microsoft.com/office/drawing/2014/main" val="20002"/>
                    </a:ext>
                  </a:extLst>
                </a:gridCol>
                <a:gridCol w="1330100">
                  <a:extLst>
                    <a:ext uri="{9D8B030D-6E8A-4147-A177-3AD203B41FA5}">
                      <a16:colId xmlns:a16="http://schemas.microsoft.com/office/drawing/2014/main" val="20003"/>
                    </a:ext>
                  </a:extLst>
                </a:gridCol>
              </a:tblGrid>
              <a:tr h="281950">
                <a:tc>
                  <a:txBody>
                    <a:bodyPr/>
                    <a:lstStyle/>
                    <a:p>
                      <a:pPr marL="0" marR="0" lvl="0" indent="0" algn="ctr" rtl="0">
                        <a:lnSpc>
                          <a:spcPct val="100000"/>
                        </a:lnSpc>
                        <a:spcBef>
                          <a:spcPts val="0"/>
                        </a:spcBef>
                        <a:spcAft>
                          <a:spcPts val="0"/>
                        </a:spcAft>
                        <a:buClr>
                          <a:srgbClr val="000000"/>
                        </a:buClr>
                        <a:buSzPts val="1100"/>
                        <a:buFont typeface="Arial"/>
                        <a:buNone/>
                      </a:pPr>
                      <a:r>
                        <a:rPr lang="es-ES" sz="1100" b="1" i="0" u="none" strike="noStrike" cap="none" dirty="0">
                          <a:solidFill>
                            <a:schemeClr val="dk1"/>
                          </a:solidFill>
                          <a:latin typeface="Arial"/>
                          <a:ea typeface="Arial"/>
                          <a:cs typeface="Arial"/>
                          <a:sym typeface="Arial"/>
                        </a:rPr>
                        <a:t>Target </a:t>
                      </a:r>
                      <a:r>
                        <a:rPr lang="es-ES" sz="1100" b="1" i="0" u="none" strike="noStrike" cap="none" dirty="0" err="1">
                          <a:solidFill>
                            <a:schemeClr val="dk1"/>
                          </a:solidFill>
                          <a:latin typeface="Arial"/>
                          <a:ea typeface="Arial"/>
                          <a:cs typeface="Arial"/>
                          <a:sym typeface="Arial"/>
                        </a:rPr>
                        <a:t>group</a:t>
                      </a:r>
                      <a:endParaRPr sz="1100" b="1" u="none" strike="noStrike" cap="none" dirty="0">
                        <a:solidFill>
                          <a:schemeClr val="dk1"/>
                        </a:solidFill>
                        <a:latin typeface="Arial"/>
                        <a:ea typeface="Arial"/>
                        <a:cs typeface="Arial"/>
                        <a:sym typeface="Arial"/>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1BE44">
                        <a:alpha val="24705"/>
                      </a:srgbClr>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s-ES" sz="1100" b="1" i="0" u="none" strike="noStrike" cap="none">
                          <a:solidFill>
                            <a:schemeClr val="dk1"/>
                          </a:solidFill>
                          <a:latin typeface="Arial"/>
                          <a:ea typeface="Arial"/>
                          <a:cs typeface="Arial"/>
                          <a:sym typeface="Arial"/>
                        </a:rPr>
                        <a:t>Channel used</a:t>
                      </a:r>
                      <a:endParaRPr sz="1100" b="1" u="none" strike="noStrike" cap="none">
                        <a:solidFill>
                          <a:schemeClr val="dk1"/>
                        </a:solidFill>
                        <a:latin typeface="Arial"/>
                        <a:ea typeface="Arial"/>
                        <a:cs typeface="Arial"/>
                        <a:sym typeface="Arial"/>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1BE44">
                        <a:alpha val="24705"/>
                      </a:srgbClr>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s-ES" sz="1100" b="1" u="none" strike="noStrike" cap="none">
                          <a:solidFill>
                            <a:schemeClr val="dk1"/>
                          </a:solidFill>
                          <a:latin typeface="Arial"/>
                          <a:ea typeface="Arial"/>
                          <a:cs typeface="Arial"/>
                          <a:sym typeface="Arial"/>
                        </a:rPr>
                        <a:t>Message sent</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1BE44">
                        <a:alpha val="24705"/>
                      </a:srgbClr>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s-ES" sz="1100" b="1" u="none" strike="noStrike" cap="none">
                          <a:solidFill>
                            <a:schemeClr val="dk1"/>
                          </a:solidFill>
                          <a:latin typeface="Arial"/>
                          <a:ea typeface="Arial"/>
                          <a:cs typeface="Arial"/>
                          <a:sym typeface="Arial"/>
                        </a:rPr>
                        <a:t>How often</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1BE44">
                        <a:alpha val="24705"/>
                      </a:srgbClr>
                    </a:solidFill>
                  </a:tcPr>
                </a:tc>
                <a:extLst>
                  <a:ext uri="{0D108BD9-81ED-4DB2-BD59-A6C34878D82A}">
                    <a16:rowId xmlns:a16="http://schemas.microsoft.com/office/drawing/2014/main" val="10000"/>
                  </a:ext>
                </a:extLst>
              </a:tr>
              <a:tr h="603150">
                <a:tc>
                  <a:txBody>
                    <a:bodyPr/>
                    <a:lstStyle/>
                    <a:p>
                      <a:pPr marL="0" marR="0" lvl="0" indent="0" algn="l" rtl="0">
                        <a:lnSpc>
                          <a:spcPct val="100000"/>
                        </a:lnSpc>
                        <a:spcBef>
                          <a:spcPts val="0"/>
                        </a:spcBef>
                        <a:spcAft>
                          <a:spcPts val="0"/>
                        </a:spcAft>
                        <a:buClr>
                          <a:srgbClr val="000000"/>
                        </a:buClr>
                        <a:buSzPts val="1100"/>
                        <a:buFont typeface="Arial"/>
                        <a:buNone/>
                      </a:pPr>
                      <a:r>
                        <a:rPr lang="es-ES" sz="1100" u="none" strike="noStrike" cap="none" dirty="0" err="1">
                          <a:latin typeface="Arial"/>
                          <a:ea typeface="Arial"/>
                          <a:cs typeface="Arial"/>
                          <a:sym typeface="Arial"/>
                        </a:rPr>
                        <a:t>Runners</a:t>
                      </a:r>
                      <a:r>
                        <a:rPr lang="es-ES" sz="1100" u="none" strike="noStrike" cap="none" dirty="0">
                          <a:latin typeface="Arial"/>
                          <a:ea typeface="Arial"/>
                          <a:cs typeface="Arial"/>
                          <a:sym typeface="Arial"/>
                        </a:rPr>
                        <a:t> and </a:t>
                      </a:r>
                      <a:r>
                        <a:rPr lang="es-ES" sz="1100" u="none" strike="noStrike" cap="none" dirty="0" err="1">
                          <a:latin typeface="Arial"/>
                          <a:ea typeface="Arial"/>
                          <a:cs typeface="Arial"/>
                          <a:sym typeface="Arial"/>
                        </a:rPr>
                        <a:t>walkers</a:t>
                      </a:r>
                      <a:endParaRPr sz="1400" u="none" strike="noStrike" cap="none" dirty="0"/>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s-ES" sz="1100" u="none" strike="noStrike" cap="none">
                          <a:latin typeface="Arial"/>
                          <a:ea typeface="Arial"/>
                          <a:cs typeface="Arial"/>
                          <a:sym typeface="Arial"/>
                        </a:rPr>
                        <a:t>Printer material</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s-ES" sz="1100" u="none" strike="noStrike" cap="none">
                          <a:latin typeface="Arial"/>
                          <a:ea typeface="Arial"/>
                          <a:cs typeface="Arial"/>
                          <a:sym typeface="Arial"/>
                        </a:rPr>
                        <a:t>Come participate to tackle energy poverty</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s-ES" sz="1100" u="none" strike="noStrike" cap="none">
                          <a:latin typeface="Arial"/>
                          <a:ea typeface="Arial"/>
                          <a:cs typeface="Arial"/>
                          <a:sym typeface="Arial"/>
                        </a:rPr>
                        <a:t>Before the event (around one month before)</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03150">
                <a:tc>
                  <a:txBody>
                    <a:bodyPr/>
                    <a:lstStyle/>
                    <a:p>
                      <a:pPr marL="0" marR="0" lvl="0" indent="0" algn="l" rtl="0">
                        <a:lnSpc>
                          <a:spcPct val="100000"/>
                        </a:lnSpc>
                        <a:spcBef>
                          <a:spcPts val="0"/>
                        </a:spcBef>
                        <a:spcAft>
                          <a:spcPts val="0"/>
                        </a:spcAft>
                        <a:buClr>
                          <a:schemeClr val="dk1"/>
                        </a:buClr>
                        <a:buSzPts val="1100"/>
                        <a:buFont typeface="Arial"/>
                        <a:buNone/>
                      </a:pPr>
                      <a:r>
                        <a:rPr lang="es-ES" sz="1100" u="none" strike="noStrike" cap="none">
                          <a:latin typeface="Arial"/>
                          <a:ea typeface="Arial"/>
                          <a:cs typeface="Arial"/>
                          <a:sym typeface="Arial"/>
                        </a:rPr>
                        <a:t>Runners, walkers and families interested in the event</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s-ES" sz="1100" u="none" strike="noStrike" cap="none">
                          <a:latin typeface="Arial"/>
                          <a:ea typeface="Arial"/>
                          <a:cs typeface="Arial"/>
                          <a:sym typeface="Arial"/>
                        </a:rPr>
                        <a:t>Printed material</a:t>
                      </a:r>
                      <a:endParaRPr sz="1400" u="none" strike="noStrike" cap="none"/>
                    </a:p>
                    <a:p>
                      <a:pPr marL="0" marR="0" lvl="0" indent="0" algn="l" rtl="0">
                        <a:lnSpc>
                          <a:spcPct val="100000"/>
                        </a:lnSpc>
                        <a:spcBef>
                          <a:spcPts val="0"/>
                        </a:spcBef>
                        <a:spcAft>
                          <a:spcPts val="0"/>
                        </a:spcAft>
                        <a:buClr>
                          <a:srgbClr val="000000"/>
                        </a:buClr>
                        <a:buSzPts val="1100"/>
                        <a:buFont typeface="Arial"/>
                        <a:buNone/>
                      </a:pPr>
                      <a:r>
                        <a:rPr lang="es-ES" sz="1100" u="none" strike="noStrike" cap="none">
                          <a:latin typeface="Arial"/>
                          <a:ea typeface="Arial"/>
                          <a:cs typeface="Arial"/>
                          <a:sym typeface="Arial"/>
                        </a:rPr>
                        <a:t>Social media</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s-ES" sz="1100" u="none" strike="noStrike" cap="none">
                          <a:latin typeface="Arial"/>
                          <a:ea typeface="Arial"/>
                          <a:cs typeface="Arial"/>
                          <a:sym typeface="Arial"/>
                        </a:rPr>
                        <a:t>During the event</a:t>
                      </a:r>
                      <a:br>
                        <a:rPr lang="es-ES" sz="1100" u="none" strike="noStrike" cap="none">
                          <a:latin typeface="Arial"/>
                          <a:ea typeface="Arial"/>
                          <a:cs typeface="Arial"/>
                          <a:sym typeface="Arial"/>
                        </a:rPr>
                      </a:br>
                      <a:endParaRPr sz="1100" u="none" strike="noStrike" cap="none">
                        <a:latin typeface="Arial"/>
                        <a:ea typeface="Arial"/>
                        <a:cs typeface="Arial"/>
                        <a:sym typeface="Arial"/>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s-ES" sz="1100" u="none" strike="noStrike" cap="none">
                          <a:latin typeface="Arial"/>
                          <a:ea typeface="Arial"/>
                          <a:cs typeface="Arial"/>
                          <a:sym typeface="Arial"/>
                        </a:rPr>
                        <a:t>During the event</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763200">
                <a:tc>
                  <a:txBody>
                    <a:bodyPr/>
                    <a:lstStyle/>
                    <a:p>
                      <a:pPr marL="0" marR="0" lvl="0" indent="0" algn="l" rtl="0">
                        <a:lnSpc>
                          <a:spcPct val="100000"/>
                        </a:lnSpc>
                        <a:spcBef>
                          <a:spcPts val="0"/>
                        </a:spcBef>
                        <a:spcAft>
                          <a:spcPts val="0"/>
                        </a:spcAft>
                        <a:buClr>
                          <a:srgbClr val="000000"/>
                        </a:buClr>
                        <a:buSzPts val="1100"/>
                        <a:buFont typeface="Arial"/>
                        <a:buNone/>
                      </a:pPr>
                      <a:r>
                        <a:rPr lang="es-ES" sz="1100" u="none" strike="noStrike" cap="none">
                          <a:latin typeface="Arial"/>
                          <a:ea typeface="Arial"/>
                          <a:cs typeface="Arial"/>
                          <a:sym typeface="Arial"/>
                        </a:rPr>
                        <a:t>People that go to. The gym : Zumba</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r>
                        <a:rPr lang="es-ES" sz="1100" u="none" strike="noStrike" cap="none">
                          <a:latin typeface="Arial"/>
                          <a:ea typeface="Arial"/>
                          <a:cs typeface="Arial"/>
                          <a:sym typeface="Arial"/>
                        </a:rPr>
                        <a:t>Printed material</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s-ES" sz="1100" u="none" strike="noStrike" cap="none">
                          <a:latin typeface="Arial"/>
                          <a:ea typeface="Arial"/>
                          <a:cs typeface="Arial"/>
                          <a:sym typeface="Arial"/>
                        </a:rPr>
                        <a:t>Come at the sport center to do some zumba</a:t>
                      </a:r>
                      <a:br>
                        <a:rPr lang="es-ES" sz="1100" u="none" strike="noStrike" cap="none">
                          <a:latin typeface="Arial"/>
                          <a:ea typeface="Arial"/>
                          <a:cs typeface="Arial"/>
                          <a:sym typeface="Arial"/>
                        </a:rPr>
                      </a:br>
                      <a:endParaRPr sz="1100" u="none" strike="noStrike" cap="none">
                        <a:latin typeface="Arial"/>
                        <a:ea typeface="Arial"/>
                        <a:cs typeface="Arial"/>
                        <a:sym typeface="Arial"/>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s-ES" sz="1100" u="none" strike="noStrike" cap="none">
                          <a:latin typeface="Arial"/>
                          <a:ea typeface="Arial"/>
                          <a:cs typeface="Arial"/>
                          <a:sym typeface="Arial"/>
                        </a:rPr>
                        <a:t>Before the event</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238" name="Google Shape;238;p10"/>
          <p:cNvSpPr/>
          <p:nvPr/>
        </p:nvSpPr>
        <p:spPr>
          <a:xfrm>
            <a:off x="3128964" y="2383135"/>
            <a:ext cx="184731" cy="92333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br>
              <a:rPr lang="es-ES"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239" name="Google Shape;2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s-ES"/>
              <a:t>12</a:t>
            </a:fld>
            <a:endParaRPr/>
          </a:p>
        </p:txBody>
      </p:sp>
      <p:pic>
        <p:nvPicPr>
          <p:cNvPr id="240" name="Google Shape;240;p10"/>
          <p:cNvPicPr preferRelativeResize="0"/>
          <p:nvPr/>
        </p:nvPicPr>
        <p:blipFill rotWithShape="1">
          <a:blip r:embed="rId3">
            <a:alphaModFix/>
          </a:blip>
          <a:srcRect/>
          <a:stretch/>
        </p:blipFill>
        <p:spPr>
          <a:xfrm>
            <a:off x="406511" y="1628800"/>
            <a:ext cx="2243416" cy="2799831"/>
          </a:xfrm>
          <a:prstGeom prst="rect">
            <a:avLst/>
          </a:prstGeom>
          <a:noFill/>
          <a:ln>
            <a:noFill/>
          </a:ln>
        </p:spPr>
      </p:pic>
      <p:pic>
        <p:nvPicPr>
          <p:cNvPr id="241" name="Google Shape;241;p10"/>
          <p:cNvPicPr preferRelativeResize="0"/>
          <p:nvPr/>
        </p:nvPicPr>
        <p:blipFill rotWithShape="1">
          <a:blip r:embed="rId4">
            <a:alphaModFix/>
          </a:blip>
          <a:srcRect/>
          <a:stretch/>
        </p:blipFill>
        <p:spPr>
          <a:xfrm>
            <a:off x="3125222" y="3835354"/>
            <a:ext cx="2213451" cy="1804814"/>
          </a:xfrm>
          <a:prstGeom prst="rect">
            <a:avLst/>
          </a:prstGeom>
          <a:noFill/>
          <a:ln>
            <a:noFill/>
          </a:ln>
        </p:spPr>
      </p:pic>
      <p:pic>
        <p:nvPicPr>
          <p:cNvPr id="242" name="Google Shape;242;p10"/>
          <p:cNvPicPr preferRelativeResize="0"/>
          <p:nvPr/>
        </p:nvPicPr>
        <p:blipFill rotWithShape="1">
          <a:blip r:embed="rId5">
            <a:alphaModFix/>
          </a:blip>
          <a:srcRect/>
          <a:stretch/>
        </p:blipFill>
        <p:spPr>
          <a:xfrm>
            <a:off x="10084849" y="5946800"/>
            <a:ext cx="1877348" cy="5362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1"/>
          <p:cNvSpPr txBox="1">
            <a:spLocks noGrp="1"/>
          </p:cNvSpPr>
          <p:nvPr>
            <p:ph type="title"/>
          </p:nvPr>
        </p:nvSpPr>
        <p:spPr>
          <a:xfrm>
            <a:off x="1188720" y="298865"/>
            <a:ext cx="10515600" cy="102203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D944B"/>
              </a:buClr>
              <a:buSzPts val="4000"/>
              <a:buFont typeface="Arial"/>
              <a:buNone/>
            </a:pPr>
            <a:r>
              <a:rPr lang="et-EE" dirty="0"/>
              <a:t>Kas pakuti nõustamist?</a:t>
            </a:r>
            <a:endParaRPr dirty="0"/>
          </a:p>
        </p:txBody>
      </p:sp>
      <p:sp>
        <p:nvSpPr>
          <p:cNvPr id="248" name="Google Shape;248;p11"/>
          <p:cNvSpPr txBox="1">
            <a:spLocks noGrp="1"/>
          </p:cNvSpPr>
          <p:nvPr>
            <p:ph type="body" idx="1"/>
          </p:nvPr>
        </p:nvSpPr>
        <p:spPr>
          <a:xfrm>
            <a:off x="1188720" y="1856374"/>
            <a:ext cx="9160500" cy="1321500"/>
          </a:xfrm>
          <a:prstGeom prst="rect">
            <a:avLst/>
          </a:prstGeom>
          <a:noFill/>
          <a:ln>
            <a:noFill/>
          </a:ln>
        </p:spPr>
        <p:txBody>
          <a:bodyPr spcFirstLastPara="1" wrap="square" lIns="91425" tIns="45700" rIns="91425" bIns="45700" anchor="t" anchorCtr="0">
            <a:normAutofit/>
          </a:bodyPr>
          <a:lstStyle/>
          <a:p>
            <a:pPr marL="228600" lvl="0" indent="-228600" algn="l" rtl="0">
              <a:lnSpc>
                <a:spcPct val="80000"/>
              </a:lnSpc>
              <a:spcBef>
                <a:spcPts val="0"/>
              </a:spcBef>
              <a:spcAft>
                <a:spcPts val="0"/>
              </a:spcAft>
              <a:buClr>
                <a:srgbClr val="71BE44"/>
              </a:buClr>
              <a:buSzPts val="3200"/>
              <a:buChar char="•"/>
            </a:pPr>
            <a:r>
              <a:rPr lang="et-EE" dirty="0">
                <a:solidFill>
                  <a:srgbClr val="7F7F7F"/>
                </a:solidFill>
              </a:rPr>
              <a:t>Nõustamist ei olnud, kuid vestlused toimusid engergianädala vältel</a:t>
            </a:r>
            <a:r>
              <a:rPr lang="es-ES" dirty="0">
                <a:solidFill>
                  <a:srgbClr val="7F7F7F"/>
                </a:solidFill>
              </a:rPr>
              <a:t>.</a:t>
            </a:r>
            <a:endParaRPr dirty="0"/>
          </a:p>
        </p:txBody>
      </p:sp>
      <p:sp>
        <p:nvSpPr>
          <p:cNvPr id="249" name="Google Shape;249;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s-ES"/>
              <a:t>13</a:t>
            </a:fld>
            <a:endParaRPr/>
          </a:p>
        </p:txBody>
      </p:sp>
      <p:pic>
        <p:nvPicPr>
          <p:cNvPr id="250" name="Google Shape;250;p11"/>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2"/>
          <p:cNvSpPr txBox="1">
            <a:spLocks noGrp="1"/>
          </p:cNvSpPr>
          <p:nvPr>
            <p:ph type="title"/>
          </p:nvPr>
        </p:nvSpPr>
        <p:spPr>
          <a:xfrm>
            <a:off x="1215203" y="411075"/>
            <a:ext cx="93999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D944B"/>
              </a:buClr>
              <a:buSzPts val="3600"/>
              <a:buFont typeface="Arial"/>
              <a:buNone/>
            </a:pPr>
            <a:r>
              <a:rPr lang="et-EE" sz="3600" dirty="0"/>
              <a:t>Kuidas projekti hinnati</a:t>
            </a:r>
            <a:r>
              <a:rPr lang="es-ES" sz="3600" dirty="0"/>
              <a:t>?</a:t>
            </a:r>
            <a:br>
              <a:rPr lang="es-ES" sz="3600" dirty="0"/>
            </a:br>
            <a:r>
              <a:rPr lang="et-EE" sz="3600" dirty="0"/>
              <a:t>Milliseid mõõdikuid kasutati</a:t>
            </a:r>
            <a:r>
              <a:rPr lang="es-ES" sz="3600" dirty="0"/>
              <a:t>?</a:t>
            </a:r>
            <a:endParaRPr sz="3600" dirty="0"/>
          </a:p>
        </p:txBody>
      </p:sp>
      <p:sp>
        <p:nvSpPr>
          <p:cNvPr id="256" name="Google Shape;25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s-ES"/>
              <a:t>14</a:t>
            </a:fld>
            <a:endParaRPr/>
          </a:p>
        </p:txBody>
      </p:sp>
      <p:sp>
        <p:nvSpPr>
          <p:cNvPr id="257" name="Google Shape;257;p12"/>
          <p:cNvSpPr txBox="1">
            <a:spLocks noGrp="1"/>
          </p:cNvSpPr>
          <p:nvPr>
            <p:ph type="body" idx="1"/>
          </p:nvPr>
        </p:nvSpPr>
        <p:spPr>
          <a:xfrm>
            <a:off x="1833300" y="1927375"/>
            <a:ext cx="6777300" cy="2034000"/>
          </a:xfrm>
          <a:prstGeom prst="rect">
            <a:avLst/>
          </a:prstGeom>
          <a:noFill/>
          <a:ln>
            <a:noFill/>
          </a:ln>
        </p:spPr>
        <p:txBody>
          <a:bodyPr spcFirstLastPara="1" wrap="square" lIns="91425" tIns="45700" rIns="91425" bIns="45700" anchor="t" anchorCtr="0">
            <a:noAutofit/>
          </a:bodyPr>
          <a:lstStyle/>
          <a:p>
            <a:pPr marL="285750" lvl="0" indent="-285750" algn="l" rtl="0">
              <a:lnSpc>
                <a:spcPct val="90000"/>
              </a:lnSpc>
              <a:spcBef>
                <a:spcPts val="0"/>
              </a:spcBef>
              <a:spcAft>
                <a:spcPts val="0"/>
              </a:spcAft>
              <a:buClr>
                <a:srgbClr val="71BE44"/>
              </a:buClr>
              <a:buSzPts val="2400"/>
              <a:buChar char="•"/>
            </a:pPr>
            <a:r>
              <a:rPr lang="et-EE" sz="2400" dirty="0">
                <a:solidFill>
                  <a:srgbClr val="595959"/>
                </a:solidFill>
              </a:rPr>
              <a:t>Osalejad</a:t>
            </a:r>
            <a:endParaRPr dirty="0"/>
          </a:p>
          <a:p>
            <a:pPr marL="285750" lvl="0" indent="-285750" algn="l" rtl="0">
              <a:lnSpc>
                <a:spcPct val="90000"/>
              </a:lnSpc>
              <a:spcBef>
                <a:spcPts val="1000"/>
              </a:spcBef>
              <a:spcAft>
                <a:spcPts val="0"/>
              </a:spcAft>
              <a:buClr>
                <a:srgbClr val="71BE44"/>
              </a:buClr>
              <a:buSzPts val="2400"/>
              <a:buChar char="•"/>
            </a:pPr>
            <a:r>
              <a:rPr lang="et-EE" sz="2400" dirty="0">
                <a:solidFill>
                  <a:srgbClr val="595959"/>
                </a:solidFill>
              </a:rPr>
              <a:t>Tarvitatud energia (</a:t>
            </a:r>
            <a:r>
              <a:rPr lang="es-ES" sz="2400" dirty="0" err="1">
                <a:solidFill>
                  <a:srgbClr val="595959"/>
                </a:solidFill>
              </a:rPr>
              <a:t>kWh</a:t>
            </a:r>
            <a:r>
              <a:rPr lang="et-EE" sz="2400" dirty="0">
                <a:solidFill>
                  <a:srgbClr val="595959"/>
                </a:solidFill>
              </a:rPr>
              <a:t>)</a:t>
            </a:r>
            <a:endParaRPr dirty="0"/>
          </a:p>
          <a:p>
            <a:pPr marL="285750" lvl="0" indent="-285750" algn="l" rtl="0">
              <a:lnSpc>
                <a:spcPct val="90000"/>
              </a:lnSpc>
              <a:spcBef>
                <a:spcPts val="1000"/>
              </a:spcBef>
              <a:spcAft>
                <a:spcPts val="0"/>
              </a:spcAft>
              <a:buClr>
                <a:srgbClr val="71BE44"/>
              </a:buClr>
              <a:buSzPts val="2400"/>
              <a:buChar char="•"/>
            </a:pPr>
            <a:r>
              <a:rPr lang="et-EE" sz="2400" dirty="0">
                <a:solidFill>
                  <a:srgbClr val="595959"/>
                </a:solidFill>
              </a:rPr>
              <a:t>Kogutud eurod KOV jaoks</a:t>
            </a:r>
            <a:endParaRPr dirty="0"/>
          </a:p>
          <a:p>
            <a:pPr marL="285750" lvl="0" indent="-285750" algn="l" rtl="0">
              <a:lnSpc>
                <a:spcPct val="90000"/>
              </a:lnSpc>
              <a:spcBef>
                <a:spcPts val="1000"/>
              </a:spcBef>
              <a:spcAft>
                <a:spcPts val="0"/>
              </a:spcAft>
              <a:buClr>
                <a:srgbClr val="71BE44"/>
              </a:buClr>
              <a:buSzPts val="2400"/>
              <a:buChar char="•"/>
            </a:pPr>
            <a:r>
              <a:rPr lang="et-EE" sz="2400" dirty="0">
                <a:solidFill>
                  <a:srgbClr val="595959"/>
                </a:solidFill>
              </a:rPr>
              <a:t>Abistatud pered</a:t>
            </a:r>
            <a:endParaRPr dirty="0"/>
          </a:p>
        </p:txBody>
      </p:sp>
      <p:pic>
        <p:nvPicPr>
          <p:cNvPr id="258" name="Google Shape;258;p12"/>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3"/>
          <p:cNvSpPr txBox="1">
            <a:spLocks noGrp="1"/>
          </p:cNvSpPr>
          <p:nvPr>
            <p:ph type="title"/>
          </p:nvPr>
        </p:nvSpPr>
        <p:spPr>
          <a:xfrm>
            <a:off x="1227292" y="284010"/>
            <a:ext cx="70248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D944B"/>
              </a:buClr>
              <a:buSzPts val="3600"/>
              <a:buFont typeface="Arial"/>
              <a:buNone/>
            </a:pPr>
            <a:r>
              <a:rPr lang="et-EE" sz="3600" dirty="0"/>
              <a:t>Kas soolise võrdsusega arvestati projekti juures? </a:t>
            </a:r>
            <a:endParaRPr sz="3600" dirty="0"/>
          </a:p>
        </p:txBody>
      </p:sp>
      <p:sp>
        <p:nvSpPr>
          <p:cNvPr id="264" name="Google Shape;264;p13"/>
          <p:cNvSpPr txBox="1">
            <a:spLocks noGrp="1"/>
          </p:cNvSpPr>
          <p:nvPr>
            <p:ph type="body" idx="1"/>
          </p:nvPr>
        </p:nvSpPr>
        <p:spPr>
          <a:xfrm>
            <a:off x="1657350" y="2353329"/>
            <a:ext cx="5350642" cy="31008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6"/>
              </a:buClr>
              <a:buSzPts val="3200"/>
              <a:buChar char="•"/>
            </a:pPr>
            <a:r>
              <a:rPr lang="et-EE" dirty="0">
                <a:solidFill>
                  <a:srgbClr val="7F7F7F"/>
                </a:solidFill>
              </a:rPr>
              <a:t>Soolist jaotust ei mõõdetud, kuid märgati</a:t>
            </a:r>
            <a:r>
              <a:rPr lang="es-ES" dirty="0">
                <a:solidFill>
                  <a:srgbClr val="7F7F7F"/>
                </a:solidFill>
              </a:rPr>
              <a:t>:</a:t>
            </a:r>
            <a:endParaRPr dirty="0"/>
          </a:p>
          <a:p>
            <a:pPr marL="1143000" lvl="2" indent="-228600" algn="l" rtl="0">
              <a:lnSpc>
                <a:spcPct val="90000"/>
              </a:lnSpc>
              <a:spcBef>
                <a:spcPts val="500"/>
              </a:spcBef>
              <a:spcAft>
                <a:spcPts val="0"/>
              </a:spcAft>
              <a:buClr>
                <a:srgbClr val="7F7F7F"/>
              </a:buClr>
              <a:buSzPts val="2400"/>
              <a:buChar char="•"/>
            </a:pPr>
            <a:r>
              <a:rPr lang="et-EE" dirty="0"/>
              <a:t>Rohkem naisi </a:t>
            </a:r>
            <a:r>
              <a:rPr lang="es-ES" dirty="0">
                <a:solidFill>
                  <a:srgbClr val="7F7F7F"/>
                </a:solidFill>
              </a:rPr>
              <a:t>Zumba</a:t>
            </a:r>
            <a:r>
              <a:rPr lang="et-EE" dirty="0">
                <a:solidFill>
                  <a:srgbClr val="7F7F7F"/>
                </a:solidFill>
              </a:rPr>
              <a:t>s</a:t>
            </a:r>
            <a:endParaRPr dirty="0"/>
          </a:p>
          <a:p>
            <a:pPr marL="1143000" lvl="2" indent="-228600" algn="l" rtl="0">
              <a:lnSpc>
                <a:spcPct val="90000"/>
              </a:lnSpc>
              <a:spcBef>
                <a:spcPts val="500"/>
              </a:spcBef>
              <a:spcAft>
                <a:spcPts val="0"/>
              </a:spcAft>
              <a:buClr>
                <a:srgbClr val="7F7F7F"/>
              </a:buClr>
              <a:buSzPts val="2400"/>
              <a:buChar char="•"/>
            </a:pPr>
            <a:r>
              <a:rPr lang="et-EE" dirty="0"/>
              <a:t>Rohkem mehi jooksmas</a:t>
            </a:r>
            <a:endParaRPr dirty="0"/>
          </a:p>
        </p:txBody>
      </p:sp>
      <p:sp>
        <p:nvSpPr>
          <p:cNvPr id="265" name="Google Shape;265;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s-ES"/>
              <a:t>15</a:t>
            </a:fld>
            <a:endParaRPr/>
          </a:p>
        </p:txBody>
      </p:sp>
      <p:pic>
        <p:nvPicPr>
          <p:cNvPr id="266" name="Google Shape;266;p13"/>
          <p:cNvPicPr preferRelativeResize="0"/>
          <p:nvPr/>
        </p:nvPicPr>
        <p:blipFill rotWithShape="1">
          <a:blip r:embed="rId3">
            <a:alphaModFix/>
          </a:blip>
          <a:srcRect t="8585" r="7582" b="7195"/>
          <a:stretch/>
        </p:blipFill>
        <p:spPr>
          <a:xfrm>
            <a:off x="7248128" y="2353335"/>
            <a:ext cx="2753062" cy="3312368"/>
          </a:xfrm>
          <a:prstGeom prst="rect">
            <a:avLst/>
          </a:prstGeom>
          <a:noFill/>
          <a:ln>
            <a:noFill/>
          </a:ln>
        </p:spPr>
      </p:pic>
      <p:pic>
        <p:nvPicPr>
          <p:cNvPr id="267" name="Google Shape;267;p13"/>
          <p:cNvPicPr preferRelativeResize="0"/>
          <p:nvPr/>
        </p:nvPicPr>
        <p:blipFill rotWithShape="1">
          <a:blip r:embed="rId4">
            <a:alphaModFix/>
          </a:blip>
          <a:srcRect/>
          <a:stretch/>
        </p:blipFill>
        <p:spPr>
          <a:xfrm>
            <a:off x="9840751" y="5877075"/>
            <a:ext cx="2121449" cy="6059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14"/>
          <p:cNvSpPr txBox="1">
            <a:spLocks noGrp="1"/>
          </p:cNvSpPr>
          <p:nvPr>
            <p:ph type="title"/>
          </p:nvPr>
        </p:nvSpPr>
        <p:spPr>
          <a:xfrm>
            <a:off x="1314450" y="477525"/>
            <a:ext cx="94212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D944B"/>
              </a:buClr>
              <a:buSzPts val="3600"/>
              <a:buFont typeface="Arial"/>
              <a:buNone/>
            </a:pPr>
            <a:r>
              <a:rPr lang="et-EE" sz="3600" dirty="0"/>
              <a:t>Kuidas saab parimaid praktikaid rakendada </a:t>
            </a:r>
            <a:r>
              <a:rPr lang="es-ES" sz="3600" dirty="0" err="1"/>
              <a:t>PlayGreen</a:t>
            </a:r>
            <a:r>
              <a:rPr lang="et-EE" sz="3600" dirty="0"/>
              <a:t> juures</a:t>
            </a:r>
            <a:r>
              <a:rPr lang="es-ES" sz="3600" dirty="0"/>
              <a:t>?</a:t>
            </a:r>
            <a:endParaRPr sz="3600" dirty="0"/>
          </a:p>
        </p:txBody>
      </p:sp>
      <p:sp>
        <p:nvSpPr>
          <p:cNvPr id="273" name="Google Shape;273;p14"/>
          <p:cNvSpPr txBox="1">
            <a:spLocks noGrp="1"/>
          </p:cNvSpPr>
          <p:nvPr>
            <p:ph type="body" idx="1"/>
          </p:nvPr>
        </p:nvSpPr>
        <p:spPr>
          <a:xfrm>
            <a:off x="1825643" y="2105221"/>
            <a:ext cx="8910000" cy="30987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accent6"/>
              </a:buClr>
              <a:buSzPts val="2800"/>
              <a:buChar char="•"/>
            </a:pPr>
            <a:r>
              <a:rPr lang="et-EE" sz="2800" dirty="0">
                <a:solidFill>
                  <a:srgbClr val="7F7F7F"/>
                </a:solidFill>
              </a:rPr>
              <a:t>Peame mõistma vabatahtlikke, kohanduma, rääkima neile arusaadavas keeles ja kaasama </a:t>
            </a:r>
            <a:r>
              <a:rPr lang="en-US" sz="2800" dirty="0" err="1">
                <a:solidFill>
                  <a:srgbClr val="7F7F7F"/>
                </a:solidFill>
              </a:rPr>
              <a:t>meelelahutsulikul</a:t>
            </a:r>
            <a:r>
              <a:rPr lang="et-EE" sz="2800" dirty="0">
                <a:solidFill>
                  <a:srgbClr val="7F7F7F"/>
                </a:solidFill>
              </a:rPr>
              <a:t> viisil. Inimesi tuleb aidata ja tunnustada. </a:t>
            </a:r>
            <a:endParaRPr dirty="0"/>
          </a:p>
          <a:p>
            <a:pPr marL="228600" lvl="0" indent="-228600" algn="l" rtl="0">
              <a:lnSpc>
                <a:spcPct val="90000"/>
              </a:lnSpc>
              <a:spcBef>
                <a:spcPts val="1000"/>
              </a:spcBef>
              <a:spcAft>
                <a:spcPts val="0"/>
              </a:spcAft>
              <a:buClr>
                <a:schemeClr val="accent6"/>
              </a:buClr>
              <a:buSzPts val="2800"/>
              <a:buChar char="•"/>
            </a:pPr>
            <a:r>
              <a:rPr lang="et-EE" sz="2800" dirty="0">
                <a:solidFill>
                  <a:srgbClr val="7F7F7F"/>
                </a:solidFill>
              </a:rPr>
              <a:t>Sea vabatahtlik </a:t>
            </a:r>
            <a:r>
              <a:rPr lang="en-US" sz="2800" dirty="0" err="1">
                <a:solidFill>
                  <a:srgbClr val="7F7F7F"/>
                </a:solidFill>
              </a:rPr>
              <a:t>tähelepanu</a:t>
            </a:r>
            <a:r>
              <a:rPr lang="en-US" sz="2800" dirty="0">
                <a:solidFill>
                  <a:srgbClr val="7F7F7F"/>
                </a:solidFill>
              </a:rPr>
              <a:t> </a:t>
            </a:r>
            <a:r>
              <a:rPr lang="et-EE" sz="2800" dirty="0">
                <a:solidFill>
                  <a:srgbClr val="7F7F7F"/>
                </a:solidFill>
              </a:rPr>
              <a:t>keskmesse</a:t>
            </a:r>
            <a:r>
              <a:rPr lang="es-ES" sz="2800" dirty="0">
                <a:solidFill>
                  <a:srgbClr val="7F7F7F"/>
                </a:solidFill>
              </a:rPr>
              <a:t>.</a:t>
            </a:r>
            <a:endParaRPr dirty="0"/>
          </a:p>
          <a:p>
            <a:pPr marL="228600" lvl="0" indent="-228600" algn="l" rtl="0">
              <a:lnSpc>
                <a:spcPct val="90000"/>
              </a:lnSpc>
              <a:spcBef>
                <a:spcPts val="1000"/>
              </a:spcBef>
              <a:spcAft>
                <a:spcPts val="0"/>
              </a:spcAft>
              <a:buClr>
                <a:schemeClr val="accent6"/>
              </a:buClr>
              <a:buSzPts val="2800"/>
              <a:buChar char="•"/>
            </a:pPr>
            <a:r>
              <a:rPr lang="et-EE" sz="2800" dirty="0">
                <a:solidFill>
                  <a:srgbClr val="7F7F7F"/>
                </a:solidFill>
              </a:rPr>
              <a:t>Anna vabahtlikule otsustusõigust</a:t>
            </a:r>
            <a:r>
              <a:rPr lang="es-ES" sz="2800" dirty="0">
                <a:solidFill>
                  <a:srgbClr val="7F7F7F"/>
                </a:solidFill>
              </a:rPr>
              <a:t>.</a:t>
            </a:r>
            <a:endParaRPr dirty="0"/>
          </a:p>
        </p:txBody>
      </p:sp>
      <p:sp>
        <p:nvSpPr>
          <p:cNvPr id="274" name="Google Shape;274;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s-ES"/>
              <a:t>16</a:t>
            </a:fld>
            <a:endParaRPr/>
          </a:p>
        </p:txBody>
      </p:sp>
      <p:pic>
        <p:nvPicPr>
          <p:cNvPr id="275" name="Google Shape;275;p14"/>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5"/>
          <p:cNvSpPr txBox="1">
            <a:spLocks noGrp="1"/>
          </p:cNvSpPr>
          <p:nvPr>
            <p:ph type="title"/>
          </p:nvPr>
        </p:nvSpPr>
        <p:spPr>
          <a:xfrm>
            <a:off x="1784784" y="2492578"/>
            <a:ext cx="8445426"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4D944B"/>
              </a:buClr>
              <a:buSzPts val="3600"/>
              <a:buFont typeface="Arial"/>
              <a:buNone/>
            </a:pPr>
            <a:r>
              <a:rPr lang="et-EE" sz="3600" dirty="0"/>
              <a:t>2. näide</a:t>
            </a:r>
            <a:r>
              <a:rPr lang="es-ES" sz="3600" dirty="0"/>
              <a:t>: Fuel </a:t>
            </a:r>
            <a:r>
              <a:rPr lang="es-ES" sz="3600" dirty="0" err="1"/>
              <a:t>Poverty</a:t>
            </a:r>
            <a:r>
              <a:rPr lang="es-ES" sz="3600" dirty="0"/>
              <a:t> </a:t>
            </a:r>
            <a:r>
              <a:rPr lang="es-ES" sz="3600" dirty="0" err="1"/>
              <a:t>Group</a:t>
            </a:r>
            <a:endParaRPr dirty="0"/>
          </a:p>
        </p:txBody>
      </p:sp>
      <p:sp>
        <p:nvSpPr>
          <p:cNvPr id="281" name="Google Shape;281;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s-ES"/>
              <a:t>17</a:t>
            </a:fld>
            <a:endParaRPr/>
          </a:p>
        </p:txBody>
      </p:sp>
      <p:sp>
        <p:nvSpPr>
          <p:cNvPr id="282" name="Google Shape;282;p15"/>
          <p:cNvSpPr/>
          <p:nvPr/>
        </p:nvSpPr>
        <p:spPr>
          <a:xfrm>
            <a:off x="2585825" y="3474875"/>
            <a:ext cx="6713100"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s-ES" sz="4000" b="1" i="0" u="none" strike="noStrike" cap="none" dirty="0">
                <a:solidFill>
                  <a:srgbClr val="71BE44"/>
                </a:solidFill>
                <a:latin typeface="Calibri"/>
                <a:ea typeface="Calibri"/>
                <a:cs typeface="Calibri"/>
                <a:sym typeface="Calibri"/>
              </a:rPr>
              <a:t>Barcelona, </a:t>
            </a:r>
            <a:r>
              <a:rPr lang="et-EE" sz="4000" b="1" dirty="0">
                <a:solidFill>
                  <a:srgbClr val="71BE44"/>
                </a:solidFill>
                <a:latin typeface="Calibri"/>
                <a:ea typeface="Calibri"/>
                <a:cs typeface="Calibri"/>
                <a:sym typeface="Calibri"/>
              </a:rPr>
              <a:t>K</a:t>
            </a:r>
            <a:r>
              <a:rPr lang="es-ES" sz="4000" b="1" i="0" u="none" strike="noStrike" cap="none" dirty="0" err="1">
                <a:solidFill>
                  <a:srgbClr val="71BE44"/>
                </a:solidFill>
                <a:latin typeface="Calibri"/>
                <a:ea typeface="Calibri"/>
                <a:cs typeface="Calibri"/>
                <a:sym typeface="Calibri"/>
              </a:rPr>
              <a:t>atal</a:t>
            </a:r>
            <a:r>
              <a:rPr lang="et-EE" sz="4000" b="1" i="0" u="none" strike="noStrike" cap="none" dirty="0">
                <a:solidFill>
                  <a:srgbClr val="71BE44"/>
                </a:solidFill>
                <a:latin typeface="Calibri"/>
                <a:ea typeface="Calibri"/>
                <a:cs typeface="Calibri"/>
                <a:sym typeface="Calibri"/>
              </a:rPr>
              <a:t>o</a:t>
            </a:r>
            <a:r>
              <a:rPr lang="es-ES" sz="4000" b="1" i="0" u="none" strike="noStrike" cap="none" dirty="0" err="1">
                <a:solidFill>
                  <a:srgbClr val="71BE44"/>
                </a:solidFill>
                <a:latin typeface="Calibri"/>
                <a:ea typeface="Calibri"/>
                <a:cs typeface="Calibri"/>
                <a:sym typeface="Calibri"/>
              </a:rPr>
              <a:t>oni</a:t>
            </a:r>
            <a:r>
              <a:rPr lang="et-EE" sz="4000" b="1" i="0" u="none" strike="noStrike" cap="none" dirty="0">
                <a:solidFill>
                  <a:srgbClr val="71BE44"/>
                </a:solidFill>
                <a:latin typeface="Calibri"/>
                <a:ea typeface="Calibri"/>
                <a:cs typeface="Calibri"/>
                <a:sym typeface="Calibri"/>
              </a:rPr>
              <a:t>a, Hispaania</a:t>
            </a:r>
            <a:endParaRPr sz="1400" b="0" i="0" u="none" strike="noStrike" cap="none" dirty="0">
              <a:solidFill>
                <a:srgbClr val="000000"/>
              </a:solidFill>
              <a:latin typeface="Arial"/>
              <a:ea typeface="Arial"/>
              <a:cs typeface="Arial"/>
              <a:sym typeface="Arial"/>
            </a:endParaRPr>
          </a:p>
        </p:txBody>
      </p:sp>
      <p:pic>
        <p:nvPicPr>
          <p:cNvPr id="283" name="Google Shape;283;p15" descr="P:\D. Tècnic\Fundació ABD\PROJECTES\PROJ Pobresa Energètica\FPG logos\logo HP gris-blanc.jpg"/>
          <p:cNvPicPr preferRelativeResize="0"/>
          <p:nvPr/>
        </p:nvPicPr>
        <p:blipFill rotWithShape="1">
          <a:blip r:embed="rId3">
            <a:alphaModFix/>
          </a:blip>
          <a:srcRect/>
          <a:stretch/>
        </p:blipFill>
        <p:spPr>
          <a:xfrm>
            <a:off x="4765613" y="1028635"/>
            <a:ext cx="2483768" cy="1463943"/>
          </a:xfrm>
          <a:prstGeom prst="rect">
            <a:avLst/>
          </a:prstGeom>
          <a:noFill/>
          <a:ln>
            <a:noFill/>
          </a:ln>
        </p:spPr>
      </p:pic>
      <p:pic>
        <p:nvPicPr>
          <p:cNvPr id="284" name="Google Shape;284;p15"/>
          <p:cNvPicPr preferRelativeResize="0"/>
          <p:nvPr/>
        </p:nvPicPr>
        <p:blipFill rotWithShape="1">
          <a:blip r:embed="rId4">
            <a:alphaModFix/>
          </a:blip>
          <a:srcRect/>
          <a:stretch/>
        </p:blipFill>
        <p:spPr>
          <a:xfrm>
            <a:off x="9840751" y="5877075"/>
            <a:ext cx="2121449" cy="6059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16"/>
          <p:cNvSpPr txBox="1">
            <a:spLocks noGrp="1"/>
          </p:cNvSpPr>
          <p:nvPr>
            <p:ph type="title"/>
          </p:nvPr>
        </p:nvSpPr>
        <p:spPr>
          <a:xfrm>
            <a:off x="1188720" y="298865"/>
            <a:ext cx="10515600" cy="102203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D944B"/>
              </a:buClr>
              <a:buSzPts val="4000"/>
              <a:buFont typeface="Arial"/>
              <a:buNone/>
            </a:pPr>
            <a:r>
              <a:rPr lang="es-ES" dirty="0" err="1"/>
              <a:t>Proje</a:t>
            </a:r>
            <a:r>
              <a:rPr lang="et-EE" dirty="0"/>
              <a:t>kti ulatus</a:t>
            </a:r>
            <a:endParaRPr dirty="0"/>
          </a:p>
        </p:txBody>
      </p:sp>
      <p:sp>
        <p:nvSpPr>
          <p:cNvPr id="290" name="Google Shape;290;p16"/>
          <p:cNvSpPr txBox="1">
            <a:spLocks noGrp="1"/>
          </p:cNvSpPr>
          <p:nvPr>
            <p:ph type="body" idx="1"/>
          </p:nvPr>
        </p:nvSpPr>
        <p:spPr>
          <a:xfrm>
            <a:off x="1200509" y="1825625"/>
            <a:ext cx="10515600" cy="3670300"/>
          </a:xfrm>
          <a:prstGeom prst="rect">
            <a:avLst/>
          </a:prstGeom>
          <a:noFill/>
          <a:ln>
            <a:noFill/>
          </a:ln>
        </p:spPr>
        <p:txBody>
          <a:bodyPr spcFirstLastPara="1" wrap="square" lIns="91425" tIns="45700" rIns="91425" bIns="45700" anchor="t" anchorCtr="0">
            <a:normAutofit/>
          </a:bodyPr>
          <a:lstStyle/>
          <a:p>
            <a:pPr marL="68580" lvl="0" indent="0" algn="l" rtl="0">
              <a:lnSpc>
                <a:spcPct val="90000"/>
              </a:lnSpc>
              <a:spcBef>
                <a:spcPts val="0"/>
              </a:spcBef>
              <a:spcAft>
                <a:spcPts val="0"/>
              </a:spcAft>
              <a:buClr>
                <a:srgbClr val="71BE44"/>
              </a:buClr>
              <a:buSzPts val="3200"/>
              <a:buNone/>
            </a:pPr>
            <a:r>
              <a:rPr lang="et-EE" b="1" dirty="0"/>
              <a:t>Kokkuvõte</a:t>
            </a:r>
            <a:r>
              <a:rPr lang="es-ES" dirty="0"/>
              <a:t>:</a:t>
            </a:r>
            <a:endParaRPr dirty="0"/>
          </a:p>
          <a:p>
            <a:pPr marL="228600" lvl="0" indent="-228600" algn="l" rtl="0">
              <a:lnSpc>
                <a:spcPct val="90000"/>
              </a:lnSpc>
              <a:spcBef>
                <a:spcPts val="1000"/>
              </a:spcBef>
              <a:spcAft>
                <a:spcPts val="0"/>
              </a:spcAft>
              <a:buClr>
                <a:srgbClr val="7F7F7F"/>
              </a:buClr>
              <a:buSzPts val="2800"/>
              <a:buChar char="•"/>
            </a:pPr>
            <a:r>
              <a:rPr lang="et-EE" sz="2800" dirty="0">
                <a:solidFill>
                  <a:srgbClr val="7F7F7F"/>
                </a:solidFill>
              </a:rPr>
              <a:t>Vabatahtlike võrgustik, mis on pühendunud energiavaesuse vähendamisele ja selle mõjule suurema sotsiaalse haavatavusega inimeste tervisele, majanduslikule seisule ja heaolule</a:t>
            </a:r>
            <a:r>
              <a:rPr lang="es-ES" sz="2800" dirty="0">
                <a:solidFill>
                  <a:srgbClr val="7F7F7F"/>
                </a:solidFill>
              </a:rPr>
              <a:t>.</a:t>
            </a:r>
            <a:endParaRPr dirty="0"/>
          </a:p>
          <a:p>
            <a:pPr marL="228600" lvl="0" indent="-228600" algn="l" rtl="0">
              <a:lnSpc>
                <a:spcPct val="90000"/>
              </a:lnSpc>
              <a:spcBef>
                <a:spcPts val="1000"/>
              </a:spcBef>
              <a:spcAft>
                <a:spcPts val="0"/>
              </a:spcAft>
              <a:buClr>
                <a:srgbClr val="7F7F7F"/>
              </a:buClr>
              <a:buSzPts val="2800"/>
              <a:buChar char="•"/>
            </a:pPr>
            <a:r>
              <a:rPr lang="et-EE" sz="2800" dirty="0">
                <a:solidFill>
                  <a:srgbClr val="7F7F7F"/>
                </a:solidFill>
              </a:rPr>
              <a:t>Vabatahtlik kaitseb inimeste õigust energiale.</a:t>
            </a:r>
            <a:endParaRPr dirty="0"/>
          </a:p>
        </p:txBody>
      </p:sp>
      <p:sp>
        <p:nvSpPr>
          <p:cNvPr id="291" name="Google Shape;291;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s-ES"/>
              <a:t>18</a:t>
            </a:fld>
            <a:endParaRPr/>
          </a:p>
        </p:txBody>
      </p:sp>
      <p:pic>
        <p:nvPicPr>
          <p:cNvPr id="292" name="Google Shape;292;p16"/>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17"/>
          <p:cNvSpPr txBox="1">
            <a:spLocks noGrp="1"/>
          </p:cNvSpPr>
          <p:nvPr>
            <p:ph type="title"/>
          </p:nvPr>
        </p:nvSpPr>
        <p:spPr>
          <a:xfrm>
            <a:off x="1456692" y="416248"/>
            <a:ext cx="7024800" cy="743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D944B"/>
              </a:buClr>
              <a:buSzPts val="4000"/>
              <a:buFont typeface="Arial"/>
              <a:buNone/>
            </a:pPr>
            <a:r>
              <a:rPr lang="es-ES" dirty="0" err="1"/>
              <a:t>Proje</a:t>
            </a:r>
            <a:r>
              <a:rPr lang="et-EE" dirty="0"/>
              <a:t>kti ulatus</a:t>
            </a:r>
            <a:endParaRPr dirty="0"/>
          </a:p>
        </p:txBody>
      </p:sp>
      <p:sp>
        <p:nvSpPr>
          <p:cNvPr id="298" name="Google Shape;298;p17"/>
          <p:cNvSpPr txBox="1">
            <a:spLocks noGrp="1"/>
          </p:cNvSpPr>
          <p:nvPr>
            <p:ph type="body" idx="1"/>
          </p:nvPr>
        </p:nvSpPr>
        <p:spPr>
          <a:xfrm>
            <a:off x="1542634" y="1376993"/>
            <a:ext cx="7240800" cy="3983700"/>
          </a:xfrm>
          <a:prstGeom prst="rect">
            <a:avLst/>
          </a:prstGeom>
          <a:noFill/>
          <a:ln>
            <a:noFill/>
          </a:ln>
        </p:spPr>
        <p:txBody>
          <a:bodyPr spcFirstLastPara="1" wrap="square" lIns="91425" tIns="45700" rIns="91425" bIns="45700" anchor="t" anchorCtr="0">
            <a:noAutofit/>
          </a:bodyPr>
          <a:lstStyle/>
          <a:p>
            <a:pPr marL="68580" lvl="0" indent="0" algn="just" rtl="0">
              <a:lnSpc>
                <a:spcPct val="90000"/>
              </a:lnSpc>
              <a:spcBef>
                <a:spcPts val="0"/>
              </a:spcBef>
              <a:spcAft>
                <a:spcPts val="0"/>
              </a:spcAft>
              <a:buClr>
                <a:srgbClr val="71BE44"/>
              </a:buClr>
              <a:buSzPts val="1600"/>
              <a:buNone/>
            </a:pPr>
            <a:r>
              <a:rPr lang="et-EE" sz="1600" dirty="0"/>
              <a:t>P</a:t>
            </a:r>
            <a:r>
              <a:rPr lang="es-ES" sz="1600" dirty="0" err="1"/>
              <a:t>roje</a:t>
            </a:r>
            <a:r>
              <a:rPr lang="et-EE" sz="1600" dirty="0"/>
              <a:t>k</a:t>
            </a:r>
            <a:r>
              <a:rPr lang="es-ES" sz="1600" dirty="0"/>
              <a:t>t</a:t>
            </a:r>
            <a:r>
              <a:rPr lang="es-ES" sz="1600" dirty="0">
                <a:solidFill>
                  <a:srgbClr val="7F7F7F"/>
                </a:solidFill>
              </a:rPr>
              <a:t>, </a:t>
            </a:r>
            <a:r>
              <a:rPr lang="et-EE" sz="1600" dirty="0">
                <a:solidFill>
                  <a:srgbClr val="7F7F7F"/>
                </a:solidFill>
              </a:rPr>
              <a:t>mis algas 2013, hõlmab praegu </a:t>
            </a:r>
            <a:r>
              <a:rPr lang="es-ES" sz="1600" dirty="0">
                <a:solidFill>
                  <a:srgbClr val="7F7F7F"/>
                </a:solidFill>
              </a:rPr>
              <a:t>(2018):</a:t>
            </a:r>
            <a:endParaRPr dirty="0"/>
          </a:p>
          <a:p>
            <a:pPr marL="228600" lvl="0" indent="-228600" algn="just" rtl="0">
              <a:lnSpc>
                <a:spcPct val="90000"/>
              </a:lnSpc>
              <a:spcBef>
                <a:spcPts val="1000"/>
              </a:spcBef>
              <a:spcAft>
                <a:spcPts val="0"/>
              </a:spcAft>
              <a:buClr>
                <a:srgbClr val="71BE44"/>
              </a:buClr>
              <a:buSzPts val="1600"/>
              <a:buChar char="•"/>
            </a:pPr>
            <a:r>
              <a:rPr lang="es-ES" sz="1600" b="1" dirty="0"/>
              <a:t>V</a:t>
            </a:r>
            <a:r>
              <a:rPr lang="et-EE" sz="1600" b="1" dirty="0"/>
              <a:t>abatahtlikke</a:t>
            </a:r>
            <a:r>
              <a:rPr lang="es-ES" sz="1600" dirty="0"/>
              <a:t>: </a:t>
            </a:r>
            <a:r>
              <a:rPr lang="es-ES" sz="1600" dirty="0">
                <a:solidFill>
                  <a:srgbClr val="7F7F7F"/>
                </a:solidFill>
              </a:rPr>
              <a:t>45</a:t>
            </a:r>
            <a:endParaRPr dirty="0"/>
          </a:p>
          <a:p>
            <a:pPr marL="685800" lvl="1" indent="-228600" algn="just" rtl="0">
              <a:lnSpc>
                <a:spcPct val="90000"/>
              </a:lnSpc>
              <a:spcBef>
                <a:spcPts val="500"/>
              </a:spcBef>
              <a:spcAft>
                <a:spcPts val="0"/>
              </a:spcAft>
              <a:buClr>
                <a:srgbClr val="7F7F7F"/>
              </a:buClr>
              <a:buSzPts val="1600"/>
              <a:buChar char="•"/>
            </a:pPr>
            <a:r>
              <a:rPr lang="es-ES" sz="1600" dirty="0">
                <a:solidFill>
                  <a:srgbClr val="7F7F7F"/>
                </a:solidFill>
              </a:rPr>
              <a:t>57% </a:t>
            </a:r>
            <a:r>
              <a:rPr lang="et-EE" sz="1600" dirty="0"/>
              <a:t>on </a:t>
            </a:r>
            <a:r>
              <a:rPr lang="es-ES" sz="1600" dirty="0">
                <a:solidFill>
                  <a:srgbClr val="7F7F7F"/>
                </a:solidFill>
              </a:rPr>
              <a:t>40-55 </a:t>
            </a:r>
            <a:r>
              <a:rPr lang="et-EE" sz="1600" dirty="0">
                <a:solidFill>
                  <a:srgbClr val="7F7F7F"/>
                </a:solidFill>
              </a:rPr>
              <a:t>vanuses</a:t>
            </a:r>
            <a:endParaRPr dirty="0"/>
          </a:p>
          <a:p>
            <a:pPr marL="228600" lvl="0" indent="-228600" algn="just" rtl="0">
              <a:lnSpc>
                <a:spcPct val="90000"/>
              </a:lnSpc>
              <a:spcBef>
                <a:spcPts val="1000"/>
              </a:spcBef>
              <a:spcAft>
                <a:spcPts val="0"/>
              </a:spcAft>
              <a:buClr>
                <a:srgbClr val="71BE44"/>
              </a:buClr>
              <a:buSzPts val="1600"/>
              <a:buChar char="•"/>
            </a:pPr>
            <a:r>
              <a:rPr lang="et-EE" sz="1600" b="1" dirty="0"/>
              <a:t>Oasalevaid inimesi</a:t>
            </a:r>
            <a:r>
              <a:rPr lang="es-ES" sz="1600" b="1" dirty="0">
                <a:solidFill>
                  <a:srgbClr val="7F7F7F"/>
                </a:solidFill>
              </a:rPr>
              <a:t>: </a:t>
            </a:r>
            <a:r>
              <a:rPr lang="es-ES" sz="1600" dirty="0">
                <a:solidFill>
                  <a:srgbClr val="7F7F7F"/>
                </a:solidFill>
              </a:rPr>
              <a:t>335</a:t>
            </a:r>
            <a:endParaRPr sz="1600" dirty="0">
              <a:solidFill>
                <a:srgbClr val="7F7F7F"/>
              </a:solidFill>
            </a:endParaRPr>
          </a:p>
          <a:p>
            <a:pPr marL="685800" lvl="1" indent="-228600" algn="just" rtl="0">
              <a:lnSpc>
                <a:spcPct val="90000"/>
              </a:lnSpc>
              <a:spcBef>
                <a:spcPts val="500"/>
              </a:spcBef>
              <a:spcAft>
                <a:spcPts val="0"/>
              </a:spcAft>
              <a:buClr>
                <a:srgbClr val="7F7F7F"/>
              </a:buClr>
              <a:buSzPts val="1600"/>
              <a:buChar char="•"/>
            </a:pPr>
            <a:r>
              <a:rPr lang="es-ES" sz="1600" dirty="0">
                <a:solidFill>
                  <a:srgbClr val="7F7F7F"/>
                </a:solidFill>
              </a:rPr>
              <a:t>&gt;70% </a:t>
            </a:r>
            <a:r>
              <a:rPr lang="et-EE" sz="1600" dirty="0"/>
              <a:t>naised</a:t>
            </a:r>
            <a:endParaRPr dirty="0"/>
          </a:p>
          <a:p>
            <a:pPr marL="685800" lvl="1" indent="-228600" algn="just" rtl="0">
              <a:lnSpc>
                <a:spcPct val="90000"/>
              </a:lnSpc>
              <a:spcBef>
                <a:spcPts val="500"/>
              </a:spcBef>
              <a:spcAft>
                <a:spcPts val="0"/>
              </a:spcAft>
              <a:buClr>
                <a:srgbClr val="7F7F7F"/>
              </a:buClr>
              <a:buSzPts val="1600"/>
              <a:buChar char="•"/>
            </a:pPr>
            <a:r>
              <a:rPr lang="es-ES" sz="1600" dirty="0">
                <a:solidFill>
                  <a:srgbClr val="7F7F7F"/>
                </a:solidFill>
              </a:rPr>
              <a:t>&gt;40</a:t>
            </a:r>
            <a:r>
              <a:rPr lang="et-EE" sz="1600" dirty="0">
                <a:solidFill>
                  <a:srgbClr val="7F7F7F"/>
                </a:solidFill>
              </a:rPr>
              <a:t>-aastased</a:t>
            </a:r>
            <a:endParaRPr dirty="0"/>
          </a:p>
          <a:p>
            <a:pPr marL="685800" lvl="1" indent="-228600" algn="just" rtl="0">
              <a:lnSpc>
                <a:spcPct val="90000"/>
              </a:lnSpc>
              <a:spcBef>
                <a:spcPts val="500"/>
              </a:spcBef>
              <a:spcAft>
                <a:spcPts val="0"/>
              </a:spcAft>
              <a:buClr>
                <a:srgbClr val="7F7F7F"/>
              </a:buClr>
              <a:buSzPts val="1600"/>
              <a:buChar char="•"/>
            </a:pPr>
            <a:r>
              <a:rPr lang="es-ES" sz="1600" dirty="0">
                <a:solidFill>
                  <a:srgbClr val="7F7F7F"/>
                </a:solidFill>
              </a:rPr>
              <a:t>&gt; 70% </a:t>
            </a:r>
            <a:r>
              <a:rPr lang="et-EE" sz="1600" dirty="0"/>
              <a:t>pered alaealiste lastega</a:t>
            </a:r>
            <a:endParaRPr dirty="0"/>
          </a:p>
          <a:p>
            <a:pPr marL="228600" lvl="0" indent="-228600" algn="just" rtl="0">
              <a:lnSpc>
                <a:spcPct val="90000"/>
              </a:lnSpc>
              <a:spcBef>
                <a:spcPts val="1000"/>
              </a:spcBef>
              <a:spcAft>
                <a:spcPts val="0"/>
              </a:spcAft>
              <a:buClr>
                <a:srgbClr val="71BE44"/>
              </a:buClr>
              <a:buSzPts val="1600"/>
              <a:buChar char="•"/>
            </a:pPr>
            <a:r>
              <a:rPr lang="et-EE" sz="1600" b="1" dirty="0"/>
              <a:t>Huvirühmad</a:t>
            </a:r>
            <a:r>
              <a:rPr lang="es-ES" sz="1600" dirty="0">
                <a:solidFill>
                  <a:srgbClr val="7F7F7F"/>
                </a:solidFill>
              </a:rPr>
              <a:t>: </a:t>
            </a:r>
            <a:r>
              <a:rPr lang="et-EE" sz="1600" dirty="0">
                <a:solidFill>
                  <a:srgbClr val="7F7F7F"/>
                </a:solidFill>
              </a:rPr>
              <a:t>Kuus piirkonnas tegutsevat sotsiaalset organisatsioon on teinud koostööd projektiga</a:t>
            </a:r>
            <a:endParaRPr dirty="0"/>
          </a:p>
          <a:p>
            <a:pPr marL="228600" lvl="0" indent="-228600" algn="just" rtl="0">
              <a:lnSpc>
                <a:spcPct val="90000"/>
              </a:lnSpc>
              <a:spcBef>
                <a:spcPts val="1000"/>
              </a:spcBef>
              <a:spcAft>
                <a:spcPts val="0"/>
              </a:spcAft>
              <a:buClr>
                <a:srgbClr val="71BE44"/>
              </a:buClr>
              <a:buSzPts val="1600"/>
              <a:buChar char="•"/>
            </a:pPr>
            <a:r>
              <a:rPr lang="et-EE" sz="1600" b="1" dirty="0"/>
              <a:t>Koolitus</a:t>
            </a:r>
            <a:r>
              <a:rPr lang="es-ES" sz="1600" b="1" dirty="0">
                <a:solidFill>
                  <a:srgbClr val="7F7F7F"/>
                </a:solidFill>
              </a:rPr>
              <a:t>: </a:t>
            </a:r>
            <a:r>
              <a:rPr lang="es-ES" sz="1600" dirty="0">
                <a:solidFill>
                  <a:srgbClr val="7F7F7F"/>
                </a:solidFill>
              </a:rPr>
              <a:t>235 </a:t>
            </a:r>
            <a:r>
              <a:rPr lang="et-EE" sz="1600" dirty="0">
                <a:solidFill>
                  <a:srgbClr val="7F7F7F"/>
                </a:solidFill>
              </a:rPr>
              <a:t>tundi õpet puudustkannatavatele majapidamistele</a:t>
            </a:r>
            <a:endParaRPr dirty="0"/>
          </a:p>
          <a:p>
            <a:pPr marL="685800" lvl="1" indent="-228600" algn="just" rtl="0">
              <a:lnSpc>
                <a:spcPct val="90000"/>
              </a:lnSpc>
              <a:spcBef>
                <a:spcPts val="500"/>
              </a:spcBef>
              <a:spcAft>
                <a:spcPts val="0"/>
              </a:spcAft>
              <a:buClr>
                <a:srgbClr val="7F7F7F"/>
              </a:buClr>
              <a:buSzPts val="1600"/>
              <a:buChar char="•"/>
            </a:pPr>
            <a:r>
              <a:rPr lang="es-ES" sz="1600" dirty="0">
                <a:solidFill>
                  <a:srgbClr val="7F7F7F"/>
                </a:solidFill>
              </a:rPr>
              <a:t>13 </a:t>
            </a:r>
            <a:r>
              <a:rPr lang="et-EE" sz="1600" dirty="0">
                <a:solidFill>
                  <a:srgbClr val="7F7F7F"/>
                </a:solidFill>
              </a:rPr>
              <a:t>töötuba arvete ja energia efektiivse kasutamise kohta</a:t>
            </a:r>
            <a:endParaRPr dirty="0"/>
          </a:p>
          <a:p>
            <a:pPr marL="685800" lvl="1" indent="-228600" algn="just" rtl="0">
              <a:lnSpc>
                <a:spcPct val="90000"/>
              </a:lnSpc>
              <a:spcBef>
                <a:spcPts val="500"/>
              </a:spcBef>
              <a:spcAft>
                <a:spcPts val="0"/>
              </a:spcAft>
              <a:buClr>
                <a:srgbClr val="7F7F7F"/>
              </a:buClr>
              <a:buSzPts val="1600"/>
              <a:buChar char="•"/>
            </a:pPr>
            <a:r>
              <a:rPr lang="es-ES" sz="1600" dirty="0">
                <a:solidFill>
                  <a:srgbClr val="7F7F7F"/>
                </a:solidFill>
              </a:rPr>
              <a:t>43 </a:t>
            </a:r>
            <a:r>
              <a:rPr lang="et-EE" sz="1600" dirty="0">
                <a:solidFill>
                  <a:srgbClr val="7F7F7F"/>
                </a:solidFill>
              </a:rPr>
              <a:t>hindamispunkti</a:t>
            </a:r>
            <a:endParaRPr dirty="0"/>
          </a:p>
          <a:p>
            <a:pPr marL="685800" lvl="1" indent="-228600" algn="just" rtl="0">
              <a:lnSpc>
                <a:spcPct val="90000"/>
              </a:lnSpc>
              <a:spcBef>
                <a:spcPts val="500"/>
              </a:spcBef>
              <a:spcAft>
                <a:spcPts val="0"/>
              </a:spcAft>
              <a:buClr>
                <a:srgbClr val="7F7F7F"/>
              </a:buClr>
              <a:buSzPts val="1600"/>
              <a:buChar char="•"/>
            </a:pPr>
            <a:r>
              <a:rPr lang="es-ES" sz="1600" dirty="0">
                <a:solidFill>
                  <a:srgbClr val="7F7F7F"/>
                </a:solidFill>
              </a:rPr>
              <a:t>18 </a:t>
            </a:r>
            <a:r>
              <a:rPr lang="et-EE" sz="1600" dirty="0"/>
              <a:t>püsivat toetust</a:t>
            </a:r>
            <a:endParaRPr sz="1600" dirty="0">
              <a:solidFill>
                <a:srgbClr val="7F7F7F"/>
              </a:solidFill>
            </a:endParaRPr>
          </a:p>
        </p:txBody>
      </p:sp>
      <p:sp>
        <p:nvSpPr>
          <p:cNvPr id="299" name="Google Shape;29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s-ES"/>
              <a:t>19</a:t>
            </a:fld>
            <a:endParaRPr/>
          </a:p>
        </p:txBody>
      </p:sp>
      <p:pic>
        <p:nvPicPr>
          <p:cNvPr id="300" name="Google Shape;300;p17"/>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6d3c560e57_0_1155"/>
          <p:cNvSpPr txBox="1">
            <a:spLocks noGrp="1"/>
          </p:cNvSpPr>
          <p:nvPr>
            <p:ph type="title"/>
          </p:nvPr>
        </p:nvSpPr>
        <p:spPr>
          <a:xfrm>
            <a:off x="1188720" y="298865"/>
            <a:ext cx="10515600" cy="1022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800"/>
              <a:buNone/>
            </a:pPr>
            <a:r>
              <a:rPr lang="et-EE" dirty="0"/>
              <a:t>Tutvustus</a:t>
            </a:r>
            <a:endParaRPr dirty="0"/>
          </a:p>
        </p:txBody>
      </p:sp>
      <p:sp>
        <p:nvSpPr>
          <p:cNvPr id="142" name="Google Shape;142;g6d3c560e57_0_1155"/>
          <p:cNvSpPr txBox="1">
            <a:spLocks noGrp="1"/>
          </p:cNvSpPr>
          <p:nvPr>
            <p:ph type="body" idx="1"/>
          </p:nvPr>
        </p:nvSpPr>
        <p:spPr>
          <a:xfrm>
            <a:off x="995550" y="1729025"/>
            <a:ext cx="10515600" cy="3637800"/>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1000"/>
              </a:spcBef>
              <a:spcAft>
                <a:spcPts val="0"/>
              </a:spcAft>
              <a:buClr>
                <a:srgbClr val="71BE44"/>
              </a:buClr>
              <a:buSzPts val="1800"/>
              <a:buChar char="•"/>
            </a:pPr>
            <a:r>
              <a:rPr lang="et-EE" dirty="0">
                <a:solidFill>
                  <a:srgbClr val="666666"/>
                </a:solidFill>
              </a:rPr>
              <a:t>Selles dokumendis on näited edukatest vabatahtliku tegevuse projektidest nii keskkondliku mõju kui spordi valdkonnas.</a:t>
            </a:r>
          </a:p>
          <a:p>
            <a:pPr marL="457200" lvl="0" indent="-342900" algn="l" rtl="0">
              <a:lnSpc>
                <a:spcPct val="90000"/>
              </a:lnSpc>
              <a:spcBef>
                <a:spcPts val="0"/>
              </a:spcBef>
              <a:spcAft>
                <a:spcPts val="0"/>
              </a:spcAft>
              <a:buClr>
                <a:srgbClr val="71BE44"/>
              </a:buClr>
              <a:buSzPts val="1800"/>
              <a:buChar char="•"/>
            </a:pPr>
            <a:r>
              <a:rPr lang="et-EE" dirty="0">
                <a:solidFill>
                  <a:srgbClr val="666666"/>
                </a:solidFill>
              </a:rPr>
              <a:t>Lugeja saab valida endale kõige huvipakkuvamad juhtumiuuringud.</a:t>
            </a:r>
            <a:endParaRPr dirty="0"/>
          </a:p>
          <a:p>
            <a:pPr marL="457200" lvl="0" indent="-342900" algn="l" rtl="0">
              <a:lnSpc>
                <a:spcPct val="90000"/>
              </a:lnSpc>
              <a:spcBef>
                <a:spcPts val="0"/>
              </a:spcBef>
              <a:spcAft>
                <a:spcPts val="0"/>
              </a:spcAft>
              <a:buClr>
                <a:srgbClr val="71BE44"/>
              </a:buClr>
              <a:buSzPts val="1800"/>
              <a:buChar char="•"/>
            </a:pPr>
            <a:r>
              <a:rPr lang="et-EE" dirty="0">
                <a:solidFill>
                  <a:srgbClr val="666666"/>
                </a:solidFill>
              </a:rPr>
              <a:t>Dokument on osa esitatud materjalidest</a:t>
            </a:r>
            <a:r>
              <a:rPr lang="es-ES" dirty="0">
                <a:solidFill>
                  <a:srgbClr val="666666"/>
                </a:solidFill>
              </a:rPr>
              <a:t>.</a:t>
            </a:r>
            <a:endParaRPr dirty="0"/>
          </a:p>
        </p:txBody>
      </p:sp>
      <p:pic>
        <p:nvPicPr>
          <p:cNvPr id="143" name="Google Shape;143;g6d3c560e57_0_1155"/>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18"/>
          <p:cNvSpPr txBox="1">
            <a:spLocks noGrp="1"/>
          </p:cNvSpPr>
          <p:nvPr>
            <p:ph type="title"/>
          </p:nvPr>
        </p:nvSpPr>
        <p:spPr>
          <a:xfrm>
            <a:off x="1188720" y="298865"/>
            <a:ext cx="10515600" cy="1022033"/>
          </a:xfrm>
          <a:prstGeom prst="rect">
            <a:avLst/>
          </a:prstGeom>
          <a:noFill/>
          <a:ln>
            <a:noFill/>
          </a:ln>
        </p:spPr>
        <p:txBody>
          <a:bodyPr spcFirstLastPara="1" wrap="square" lIns="91425" tIns="45700" rIns="91425" bIns="45700" anchor="ctr" anchorCtr="0">
            <a:normAutofit/>
          </a:bodyPr>
          <a:lstStyle/>
          <a:p>
            <a:pPr lvl="0">
              <a:buSzPts val="3600"/>
            </a:pPr>
            <a:r>
              <a:rPr lang="et-EE" sz="3600" dirty="0"/>
              <a:t>Üldine strateegia vabatahtlike kaasamiseks</a:t>
            </a:r>
            <a:endParaRPr sz="3600" dirty="0"/>
          </a:p>
        </p:txBody>
      </p:sp>
      <p:sp>
        <p:nvSpPr>
          <p:cNvPr id="306" name="Google Shape;306;p18"/>
          <p:cNvSpPr txBox="1">
            <a:spLocks noGrp="1"/>
          </p:cNvSpPr>
          <p:nvPr>
            <p:ph type="body" idx="1"/>
          </p:nvPr>
        </p:nvSpPr>
        <p:spPr>
          <a:xfrm>
            <a:off x="1750695" y="2036797"/>
            <a:ext cx="9391650" cy="3049564"/>
          </a:xfrm>
          <a:prstGeom prst="rect">
            <a:avLst/>
          </a:prstGeom>
          <a:noFill/>
          <a:ln>
            <a:noFill/>
          </a:ln>
        </p:spPr>
        <p:txBody>
          <a:bodyPr spcFirstLastPara="1" wrap="square" lIns="91425" tIns="45700" rIns="91425" bIns="45700" anchor="t" anchorCtr="0">
            <a:noAutofit/>
          </a:bodyPr>
          <a:lstStyle/>
          <a:p>
            <a:pPr marL="228600" lvl="0" indent="-228600" algn="just" rtl="0">
              <a:lnSpc>
                <a:spcPct val="90000"/>
              </a:lnSpc>
              <a:spcBef>
                <a:spcPts val="0"/>
              </a:spcBef>
              <a:spcAft>
                <a:spcPts val="0"/>
              </a:spcAft>
              <a:buClr>
                <a:srgbClr val="71BE44"/>
              </a:buClr>
              <a:buSzPts val="2800"/>
              <a:buChar char="•"/>
            </a:pPr>
            <a:r>
              <a:rPr lang="et-EE" sz="2800" dirty="0"/>
              <a:t>1. eesmärk</a:t>
            </a:r>
            <a:r>
              <a:rPr lang="es-ES" sz="2800" dirty="0"/>
              <a:t>: </a:t>
            </a:r>
            <a:r>
              <a:rPr lang="et-EE" sz="2800" dirty="0">
                <a:solidFill>
                  <a:srgbClr val="7F7F7F"/>
                </a:solidFill>
              </a:rPr>
              <a:t>Otsi inimesi, kes soovivad muuta maailma ja võidelda inimeste õiguste eest.</a:t>
            </a:r>
            <a:endParaRPr dirty="0"/>
          </a:p>
          <a:p>
            <a:pPr marL="228600" lvl="0" indent="-228600" algn="just" rtl="0">
              <a:lnSpc>
                <a:spcPct val="90000"/>
              </a:lnSpc>
              <a:spcBef>
                <a:spcPts val="1000"/>
              </a:spcBef>
              <a:spcAft>
                <a:spcPts val="0"/>
              </a:spcAft>
              <a:buClr>
                <a:srgbClr val="71BE44"/>
              </a:buClr>
              <a:buSzPts val="2800"/>
              <a:buChar char="•"/>
            </a:pPr>
            <a:r>
              <a:rPr lang="et-EE" sz="2800" dirty="0"/>
              <a:t>2. eesmärk</a:t>
            </a:r>
            <a:r>
              <a:rPr lang="es-ES" sz="2800" dirty="0"/>
              <a:t>: </a:t>
            </a:r>
            <a:r>
              <a:rPr lang="es-ES" sz="2800" dirty="0">
                <a:solidFill>
                  <a:srgbClr val="7F7F7F"/>
                </a:solidFill>
              </a:rPr>
              <a:t>P</a:t>
            </a:r>
            <a:r>
              <a:rPr lang="et-EE" sz="2800" dirty="0">
                <a:solidFill>
                  <a:srgbClr val="7F7F7F"/>
                </a:solidFill>
              </a:rPr>
              <a:t>aku vabatahtlikele kasulikku väljaõpet</a:t>
            </a:r>
            <a:endParaRPr dirty="0"/>
          </a:p>
          <a:p>
            <a:pPr marL="228600" lvl="0" indent="-228600" algn="just" rtl="0">
              <a:lnSpc>
                <a:spcPct val="90000"/>
              </a:lnSpc>
              <a:spcBef>
                <a:spcPts val="1000"/>
              </a:spcBef>
              <a:spcAft>
                <a:spcPts val="0"/>
              </a:spcAft>
              <a:buClr>
                <a:srgbClr val="71BE44"/>
              </a:buClr>
              <a:buSzPts val="2800"/>
              <a:buChar char="•"/>
            </a:pPr>
            <a:r>
              <a:rPr lang="et-EE" sz="2800" dirty="0"/>
              <a:t>3. eesmärk</a:t>
            </a:r>
            <a:r>
              <a:rPr lang="es-ES" sz="2800" dirty="0"/>
              <a:t>:</a:t>
            </a:r>
            <a:r>
              <a:rPr lang="es-ES" sz="2800" dirty="0">
                <a:solidFill>
                  <a:schemeClr val="dk1"/>
                </a:solidFill>
              </a:rPr>
              <a:t> </a:t>
            </a:r>
            <a:r>
              <a:rPr lang="et-EE" sz="2800" dirty="0">
                <a:solidFill>
                  <a:srgbClr val="7F7F7F"/>
                </a:solidFill>
              </a:rPr>
              <a:t>Toeta vabatahtlikke</a:t>
            </a:r>
            <a:endParaRPr dirty="0"/>
          </a:p>
          <a:p>
            <a:pPr marL="228600" lvl="0" indent="-228600" algn="just" rtl="0">
              <a:lnSpc>
                <a:spcPct val="90000"/>
              </a:lnSpc>
              <a:spcBef>
                <a:spcPts val="1000"/>
              </a:spcBef>
              <a:spcAft>
                <a:spcPts val="0"/>
              </a:spcAft>
              <a:buClr>
                <a:srgbClr val="71BE44"/>
              </a:buClr>
              <a:buSzPts val="2800"/>
              <a:buChar char="•"/>
            </a:pPr>
            <a:r>
              <a:rPr lang="et-EE" sz="2800" dirty="0"/>
              <a:t>4. eesmärk</a:t>
            </a:r>
            <a:r>
              <a:rPr lang="es-ES" sz="2800" dirty="0"/>
              <a:t>:</a:t>
            </a:r>
            <a:r>
              <a:rPr lang="es-ES" sz="2800" dirty="0">
                <a:solidFill>
                  <a:schemeClr val="dk1"/>
                </a:solidFill>
              </a:rPr>
              <a:t> </a:t>
            </a:r>
            <a:r>
              <a:rPr lang="et-EE" sz="2800" dirty="0">
                <a:solidFill>
                  <a:srgbClr val="7F7F7F"/>
                </a:solidFill>
              </a:rPr>
              <a:t>Taga, et vabatahtlikud jäävad seotuks</a:t>
            </a:r>
            <a:endParaRPr dirty="0"/>
          </a:p>
        </p:txBody>
      </p:sp>
      <p:sp>
        <p:nvSpPr>
          <p:cNvPr id="307" name="Google Shape;30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s-ES"/>
              <a:t>20</a:t>
            </a:fld>
            <a:endParaRPr/>
          </a:p>
        </p:txBody>
      </p:sp>
      <p:pic>
        <p:nvPicPr>
          <p:cNvPr id="308" name="Google Shape;308;p18"/>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19"/>
          <p:cNvSpPr txBox="1">
            <a:spLocks noGrp="1"/>
          </p:cNvSpPr>
          <p:nvPr>
            <p:ph type="title"/>
          </p:nvPr>
        </p:nvSpPr>
        <p:spPr>
          <a:xfrm>
            <a:off x="1188720" y="298865"/>
            <a:ext cx="10515600" cy="1022033"/>
          </a:xfrm>
          <a:prstGeom prst="rect">
            <a:avLst/>
          </a:prstGeom>
          <a:noFill/>
          <a:ln>
            <a:noFill/>
          </a:ln>
        </p:spPr>
        <p:txBody>
          <a:bodyPr spcFirstLastPara="1" wrap="square" lIns="91425" tIns="45700" rIns="91425" bIns="45700" anchor="ctr" anchorCtr="0">
            <a:normAutofit/>
          </a:bodyPr>
          <a:lstStyle/>
          <a:p>
            <a:pPr lvl="0">
              <a:buSzPts val="4000"/>
            </a:pPr>
            <a:r>
              <a:rPr lang="et-EE" dirty="0"/>
              <a:t>Tegevused eesmärkide saavutamiseks</a:t>
            </a:r>
            <a:endParaRPr dirty="0"/>
          </a:p>
        </p:txBody>
      </p:sp>
      <p:sp>
        <p:nvSpPr>
          <p:cNvPr id="314" name="Google Shape;314;p19"/>
          <p:cNvSpPr txBox="1">
            <a:spLocks noGrp="1"/>
          </p:cNvSpPr>
          <p:nvPr>
            <p:ph type="body" idx="1"/>
          </p:nvPr>
        </p:nvSpPr>
        <p:spPr>
          <a:xfrm>
            <a:off x="952859" y="1720850"/>
            <a:ext cx="10515600" cy="3355975"/>
          </a:xfrm>
          <a:prstGeom prst="rect">
            <a:avLst/>
          </a:prstGeom>
          <a:noFill/>
          <a:ln>
            <a:noFill/>
          </a:ln>
        </p:spPr>
        <p:txBody>
          <a:bodyPr spcFirstLastPara="1" wrap="square" lIns="91425" tIns="45700" rIns="91425" bIns="45700" anchor="t" anchorCtr="0">
            <a:normAutofit lnSpcReduction="10000"/>
          </a:bodyPr>
          <a:lstStyle/>
          <a:p>
            <a:pPr marL="228600" lvl="0" indent="-228600" algn="just" rtl="0">
              <a:lnSpc>
                <a:spcPct val="90000"/>
              </a:lnSpc>
              <a:spcBef>
                <a:spcPts val="0"/>
              </a:spcBef>
              <a:spcAft>
                <a:spcPts val="0"/>
              </a:spcAft>
              <a:buClr>
                <a:srgbClr val="71BE44"/>
              </a:buClr>
              <a:buSzPts val="2800"/>
              <a:buChar char="•"/>
            </a:pPr>
            <a:r>
              <a:rPr lang="et-EE" sz="2800" dirty="0"/>
              <a:t>Tegvus</a:t>
            </a:r>
            <a:r>
              <a:rPr lang="es-ES" sz="2800" dirty="0"/>
              <a:t> 1: </a:t>
            </a:r>
            <a:r>
              <a:rPr lang="es-ES" sz="2800" dirty="0">
                <a:solidFill>
                  <a:srgbClr val="7F7F7F"/>
                </a:solidFill>
              </a:rPr>
              <a:t>10 </a:t>
            </a:r>
            <a:r>
              <a:rPr lang="et-EE" sz="2800" dirty="0">
                <a:solidFill>
                  <a:srgbClr val="7F7F7F"/>
                </a:solidFill>
              </a:rPr>
              <a:t>tundi tasuta koolitust. Selles pakutakse olulist infot, mida vabatahtlik saab kasutada igapäevaelus.</a:t>
            </a:r>
            <a:endParaRPr dirty="0"/>
          </a:p>
          <a:p>
            <a:pPr marL="228600" lvl="0" indent="-228600" algn="just" rtl="0">
              <a:lnSpc>
                <a:spcPct val="90000"/>
              </a:lnSpc>
              <a:spcBef>
                <a:spcPts val="1000"/>
              </a:spcBef>
              <a:spcAft>
                <a:spcPts val="0"/>
              </a:spcAft>
              <a:buClr>
                <a:srgbClr val="71BE44"/>
              </a:buClr>
              <a:buSzPts val="2800"/>
              <a:buChar char="•"/>
            </a:pPr>
            <a:r>
              <a:rPr lang="et-EE" sz="2800" dirty="0"/>
              <a:t>Tegevus</a:t>
            </a:r>
            <a:r>
              <a:rPr lang="es-ES" sz="2800" dirty="0"/>
              <a:t> 2: </a:t>
            </a:r>
            <a:r>
              <a:rPr lang="et-EE" sz="2800" dirty="0">
                <a:solidFill>
                  <a:srgbClr val="7F7F7F"/>
                </a:solidFill>
              </a:rPr>
              <a:t>Kaks organisatsiooni pakuvad tuge sisu uuendamise, kahtluste lahendamise ja keerukate juhtumite haldamise osas. </a:t>
            </a:r>
            <a:endParaRPr sz="2800" dirty="0">
              <a:solidFill>
                <a:srgbClr val="7F7F7F"/>
              </a:solidFill>
            </a:endParaRPr>
          </a:p>
          <a:p>
            <a:pPr marL="228600" lvl="0" indent="-228600" algn="just" rtl="0">
              <a:lnSpc>
                <a:spcPct val="90000"/>
              </a:lnSpc>
              <a:spcBef>
                <a:spcPts val="1000"/>
              </a:spcBef>
              <a:spcAft>
                <a:spcPts val="0"/>
              </a:spcAft>
              <a:buClr>
                <a:srgbClr val="71BE44"/>
              </a:buClr>
              <a:buSzPts val="2800"/>
              <a:buChar char="•"/>
            </a:pPr>
            <a:r>
              <a:rPr lang="et-EE" sz="2800" dirty="0"/>
              <a:t>Tegevus</a:t>
            </a:r>
            <a:r>
              <a:rPr lang="es-ES" sz="2800" dirty="0"/>
              <a:t> 3: </a:t>
            </a:r>
            <a:r>
              <a:rPr lang="et-EE" sz="2800" dirty="0">
                <a:solidFill>
                  <a:srgbClr val="7F7F7F"/>
                </a:solidFill>
              </a:rPr>
              <a:t>Vabatahtlike võrgustik käib majapidamistes ja saab inimestega otsekontakti.</a:t>
            </a:r>
            <a:endParaRPr dirty="0"/>
          </a:p>
          <a:p>
            <a:pPr marL="228600" lvl="0" indent="-228600" algn="just" rtl="0">
              <a:lnSpc>
                <a:spcPct val="90000"/>
              </a:lnSpc>
              <a:spcBef>
                <a:spcPts val="1000"/>
              </a:spcBef>
              <a:spcAft>
                <a:spcPts val="0"/>
              </a:spcAft>
              <a:buClr>
                <a:srgbClr val="71BE44"/>
              </a:buClr>
              <a:buSzPts val="2800"/>
              <a:buChar char="•"/>
            </a:pPr>
            <a:r>
              <a:rPr lang="et-EE" sz="2800" dirty="0"/>
              <a:t>Tegevus</a:t>
            </a:r>
            <a:r>
              <a:rPr lang="es-ES" sz="2800" dirty="0"/>
              <a:t> 4: </a:t>
            </a:r>
            <a:r>
              <a:rPr lang="et-EE" sz="2800" dirty="0">
                <a:solidFill>
                  <a:srgbClr val="7F7F7F"/>
                </a:solidFill>
              </a:rPr>
              <a:t>Vabatahtlikega on sõlmitud lepingud.</a:t>
            </a:r>
            <a:endParaRPr sz="2800" dirty="0">
              <a:solidFill>
                <a:srgbClr val="7F7F7F"/>
              </a:solidFill>
            </a:endParaRPr>
          </a:p>
        </p:txBody>
      </p:sp>
      <p:sp>
        <p:nvSpPr>
          <p:cNvPr id="315" name="Google Shape;315;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s-ES"/>
              <a:t>21</a:t>
            </a:fld>
            <a:endParaRPr/>
          </a:p>
        </p:txBody>
      </p:sp>
      <p:pic>
        <p:nvPicPr>
          <p:cNvPr id="316" name="Google Shape;316;p19"/>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20"/>
          <p:cNvSpPr txBox="1">
            <a:spLocks noGrp="1"/>
          </p:cNvSpPr>
          <p:nvPr>
            <p:ph type="title"/>
          </p:nvPr>
        </p:nvSpPr>
        <p:spPr>
          <a:xfrm>
            <a:off x="1058242" y="365714"/>
            <a:ext cx="7024800" cy="767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D944B"/>
              </a:buClr>
              <a:buSzPts val="4000"/>
              <a:buFont typeface="Arial"/>
              <a:buNone/>
            </a:pPr>
            <a:r>
              <a:rPr lang="et-EE" dirty="0"/>
              <a:t>Levitamine</a:t>
            </a:r>
            <a:endParaRPr dirty="0"/>
          </a:p>
        </p:txBody>
      </p:sp>
      <p:sp>
        <p:nvSpPr>
          <p:cNvPr id="322" name="Google Shape;322;p20"/>
          <p:cNvSpPr txBox="1">
            <a:spLocks noGrp="1"/>
          </p:cNvSpPr>
          <p:nvPr>
            <p:ph type="body" idx="1"/>
          </p:nvPr>
        </p:nvSpPr>
        <p:spPr>
          <a:xfrm>
            <a:off x="1581557" y="1554534"/>
            <a:ext cx="9010522" cy="139338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71BE44"/>
              </a:buClr>
              <a:buSzPts val="2400"/>
              <a:buChar char="•"/>
            </a:pPr>
            <a:r>
              <a:rPr lang="et-EE" sz="2400" dirty="0">
                <a:solidFill>
                  <a:srgbClr val="7F7F7F"/>
                </a:solidFill>
              </a:rPr>
              <a:t>Info levitamist korraldatakse kommunikatsiooni ja levitamise plaani kohaselt</a:t>
            </a:r>
            <a:endParaRPr sz="2400" dirty="0"/>
          </a:p>
        </p:txBody>
      </p:sp>
      <p:sp>
        <p:nvSpPr>
          <p:cNvPr id="323" name="Google Shape;323;p20"/>
          <p:cNvSpPr/>
          <p:nvPr/>
        </p:nvSpPr>
        <p:spPr>
          <a:xfrm>
            <a:off x="3128964" y="2721273"/>
            <a:ext cx="184731" cy="92333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br>
              <a:rPr lang="es-ES"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graphicFrame>
        <p:nvGraphicFramePr>
          <p:cNvPr id="324" name="Google Shape;324;p20"/>
          <p:cNvGraphicFramePr/>
          <p:nvPr/>
        </p:nvGraphicFramePr>
        <p:xfrm>
          <a:off x="2295652" y="2947914"/>
          <a:ext cx="7010800" cy="2718700"/>
        </p:xfrm>
        <a:graphic>
          <a:graphicData uri="http://schemas.openxmlformats.org/drawingml/2006/table">
            <a:tbl>
              <a:tblPr>
                <a:noFill/>
                <a:tableStyleId>{123062D5-1928-4561-B412-8B24D7E1C737}</a:tableStyleId>
              </a:tblPr>
              <a:tblGrid>
                <a:gridCol w="1752700">
                  <a:extLst>
                    <a:ext uri="{9D8B030D-6E8A-4147-A177-3AD203B41FA5}">
                      <a16:colId xmlns:a16="http://schemas.microsoft.com/office/drawing/2014/main" val="20000"/>
                    </a:ext>
                  </a:extLst>
                </a:gridCol>
                <a:gridCol w="1752700">
                  <a:extLst>
                    <a:ext uri="{9D8B030D-6E8A-4147-A177-3AD203B41FA5}">
                      <a16:colId xmlns:a16="http://schemas.microsoft.com/office/drawing/2014/main" val="20001"/>
                    </a:ext>
                  </a:extLst>
                </a:gridCol>
                <a:gridCol w="1752700">
                  <a:extLst>
                    <a:ext uri="{9D8B030D-6E8A-4147-A177-3AD203B41FA5}">
                      <a16:colId xmlns:a16="http://schemas.microsoft.com/office/drawing/2014/main" val="20002"/>
                    </a:ext>
                  </a:extLst>
                </a:gridCol>
                <a:gridCol w="1752700">
                  <a:extLst>
                    <a:ext uri="{9D8B030D-6E8A-4147-A177-3AD203B41FA5}">
                      <a16:colId xmlns:a16="http://schemas.microsoft.com/office/drawing/2014/main" val="20003"/>
                    </a:ext>
                  </a:extLst>
                </a:gridCol>
              </a:tblGrid>
              <a:tr h="327550">
                <a:tc>
                  <a:txBody>
                    <a:bodyPr/>
                    <a:lstStyle/>
                    <a:p>
                      <a:pPr marL="0" marR="0" lvl="0" indent="0" algn="ctr" rtl="0">
                        <a:lnSpc>
                          <a:spcPct val="100000"/>
                        </a:lnSpc>
                        <a:spcBef>
                          <a:spcPts val="0"/>
                        </a:spcBef>
                        <a:spcAft>
                          <a:spcPts val="0"/>
                        </a:spcAft>
                        <a:buClr>
                          <a:srgbClr val="000000"/>
                        </a:buClr>
                        <a:buSzPts val="1100"/>
                        <a:buFont typeface="Arial"/>
                        <a:buNone/>
                      </a:pPr>
                      <a:r>
                        <a:rPr lang="es-ES" sz="1100" b="1" i="0" u="none" strike="noStrike" cap="none">
                          <a:solidFill>
                            <a:schemeClr val="dk1"/>
                          </a:solidFill>
                          <a:latin typeface="Arial"/>
                          <a:ea typeface="Arial"/>
                          <a:cs typeface="Arial"/>
                          <a:sym typeface="Arial"/>
                        </a:rPr>
                        <a:t>Target group</a:t>
                      </a:r>
                      <a:endParaRPr sz="1100" b="1" u="none" strike="noStrike" cap="none">
                        <a:solidFill>
                          <a:schemeClr val="dk1"/>
                        </a:solidFill>
                        <a:latin typeface="Arial"/>
                        <a:ea typeface="Arial"/>
                        <a:cs typeface="Arial"/>
                        <a:sym typeface="Arial"/>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1BE44">
                        <a:alpha val="24705"/>
                      </a:srgbClr>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s-ES" sz="1100" b="1" i="0" u="none" strike="noStrike" cap="none">
                          <a:solidFill>
                            <a:schemeClr val="dk1"/>
                          </a:solidFill>
                          <a:latin typeface="Arial"/>
                          <a:ea typeface="Arial"/>
                          <a:cs typeface="Arial"/>
                          <a:sym typeface="Arial"/>
                        </a:rPr>
                        <a:t>Channel used</a:t>
                      </a:r>
                      <a:endParaRPr sz="1100" b="1" u="none" strike="noStrike" cap="none">
                        <a:solidFill>
                          <a:schemeClr val="dk1"/>
                        </a:solidFill>
                        <a:latin typeface="Arial"/>
                        <a:ea typeface="Arial"/>
                        <a:cs typeface="Arial"/>
                        <a:sym typeface="Arial"/>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1BE44">
                        <a:alpha val="24705"/>
                      </a:srgbClr>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s-ES" sz="1100" b="1" u="none" strike="noStrike" cap="none">
                          <a:solidFill>
                            <a:schemeClr val="dk1"/>
                          </a:solidFill>
                          <a:latin typeface="Arial"/>
                          <a:ea typeface="Arial"/>
                          <a:cs typeface="Arial"/>
                          <a:sym typeface="Arial"/>
                        </a:rPr>
                        <a:t>Message sent</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1BE44">
                        <a:alpha val="24705"/>
                      </a:srgbClr>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s-ES" sz="1100" b="1" u="none" strike="noStrike" cap="none">
                          <a:solidFill>
                            <a:schemeClr val="dk1"/>
                          </a:solidFill>
                          <a:latin typeface="Arial"/>
                          <a:ea typeface="Arial"/>
                          <a:cs typeface="Arial"/>
                          <a:sym typeface="Arial"/>
                        </a:rPr>
                        <a:t>How often</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1BE44">
                        <a:alpha val="24705"/>
                      </a:srgbClr>
                    </a:solidFill>
                  </a:tcPr>
                </a:tc>
                <a:extLst>
                  <a:ext uri="{0D108BD9-81ED-4DB2-BD59-A6C34878D82A}">
                    <a16:rowId xmlns:a16="http://schemas.microsoft.com/office/drawing/2014/main" val="10000"/>
                  </a:ext>
                </a:extLst>
              </a:tr>
              <a:tr h="720025">
                <a:tc>
                  <a:txBody>
                    <a:bodyPr/>
                    <a:lstStyle/>
                    <a:p>
                      <a:pPr marL="0" marR="0" lvl="0" indent="0" algn="l" rtl="0">
                        <a:lnSpc>
                          <a:spcPct val="100000"/>
                        </a:lnSpc>
                        <a:spcBef>
                          <a:spcPts val="0"/>
                        </a:spcBef>
                        <a:spcAft>
                          <a:spcPts val="0"/>
                        </a:spcAft>
                        <a:buClr>
                          <a:srgbClr val="000000"/>
                        </a:buClr>
                        <a:buSzPts val="1100"/>
                        <a:buFont typeface="Arial"/>
                        <a:buNone/>
                      </a:pPr>
                      <a:r>
                        <a:rPr lang="es-ES" sz="1100" u="none" strike="noStrike" cap="none">
                          <a:latin typeface="Arial"/>
                          <a:ea typeface="Arial"/>
                          <a:cs typeface="Arial"/>
                          <a:sym typeface="Arial"/>
                        </a:rPr>
                        <a:t>Potential volunteers</a:t>
                      </a:r>
                      <a:endParaRPr sz="1100" u="none" strike="noStrike" cap="none">
                        <a:latin typeface="Arial"/>
                        <a:ea typeface="Arial"/>
                        <a:cs typeface="Arial"/>
                        <a:sym typeface="Arial"/>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s-ES" sz="1100" u="none" strike="noStrike" cap="none">
                          <a:latin typeface="Arial"/>
                          <a:ea typeface="Arial"/>
                          <a:cs typeface="Arial"/>
                          <a:sym typeface="Arial"/>
                        </a:rPr>
                        <a:t>Project presnetation / talk  </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r>
                        <a:rPr lang="es-ES" sz="1100" i="1" u="none" strike="noStrike" cap="none">
                          <a:solidFill>
                            <a:schemeClr val="dk1"/>
                          </a:solidFill>
                          <a:latin typeface="Arial"/>
                          <a:ea typeface="Arial"/>
                          <a:cs typeface="Arial"/>
                          <a:sym typeface="Arial"/>
                        </a:rPr>
                        <a:t>Activa-t contra la pobresa energètica </a:t>
                      </a:r>
                      <a:endParaRPr sz="1400" u="none" strike="noStrike" cap="none"/>
                    </a:p>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s-ES" sz="1100" u="none" strike="noStrike" cap="none">
                          <a:latin typeface="Arial"/>
                          <a:ea typeface="Arial"/>
                          <a:cs typeface="Arial"/>
                          <a:sym typeface="Arial"/>
                        </a:rPr>
                        <a:t>Be active! Let’s tackle energy poverty!</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s-ES" sz="1100" u="none" strike="noStrike" cap="none">
                          <a:latin typeface="Arial"/>
                          <a:ea typeface="Arial"/>
                          <a:cs typeface="Arial"/>
                          <a:sym typeface="Arial"/>
                        </a:rPr>
                        <a:t>Once a year </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720025">
                <a:tc>
                  <a:txBody>
                    <a:bodyPr/>
                    <a:lstStyle/>
                    <a:p>
                      <a:pPr marL="0" marR="0" lvl="0" indent="0" algn="l" rtl="0">
                        <a:lnSpc>
                          <a:spcPct val="100000"/>
                        </a:lnSpc>
                        <a:spcBef>
                          <a:spcPts val="0"/>
                        </a:spcBef>
                        <a:spcAft>
                          <a:spcPts val="0"/>
                        </a:spcAft>
                        <a:buClr>
                          <a:srgbClr val="000000"/>
                        </a:buClr>
                        <a:buSzPts val="1100"/>
                        <a:buFont typeface="Arial"/>
                        <a:buNone/>
                      </a:pPr>
                      <a:r>
                        <a:rPr lang="es-ES" sz="1100" u="none" strike="noStrike" cap="none">
                          <a:latin typeface="Arial"/>
                          <a:ea typeface="Arial"/>
                          <a:cs typeface="Arial"/>
                          <a:sym typeface="Arial"/>
                        </a:rPr>
                        <a:t>Citizens and specially vulnerable households to be aware of the Project</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100"/>
                        <a:buFont typeface="Arial"/>
                        <a:buNone/>
                      </a:pPr>
                      <a:r>
                        <a:rPr lang="es-ES" sz="1100" u="none" strike="noStrike" cap="none">
                          <a:latin typeface="Arial"/>
                          <a:ea typeface="Arial"/>
                          <a:cs typeface="Arial"/>
                          <a:sym typeface="Arial"/>
                        </a:rPr>
                        <a:t>TV and videos on vimeo</a:t>
                      </a:r>
                      <a:endParaRPr sz="1100" u="none" strike="noStrike" cap="none">
                        <a:latin typeface="Arial"/>
                        <a:ea typeface="Arial"/>
                        <a:cs typeface="Arial"/>
                        <a:sym typeface="Arial"/>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s-ES" sz="1100" u="none" strike="noStrike" cap="none">
                          <a:latin typeface="Arial"/>
                          <a:ea typeface="Arial"/>
                          <a:cs typeface="Arial"/>
                          <a:sym typeface="Arial"/>
                        </a:rPr>
                        <a:t>Energy is your right. Big companies can’t stop supplying you energy</a:t>
                      </a:r>
                      <a:endParaRPr sz="1100" u="none" strike="noStrike" cap="none">
                        <a:latin typeface="Arial"/>
                        <a:ea typeface="Arial"/>
                        <a:cs typeface="Arial"/>
                        <a:sym typeface="Arial"/>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br>
                        <a:rPr lang="es-ES" sz="1100" u="none" strike="noStrike" cap="none">
                          <a:latin typeface="Arial"/>
                          <a:ea typeface="Arial"/>
                          <a:cs typeface="Arial"/>
                          <a:sym typeface="Arial"/>
                        </a:rPr>
                      </a:br>
                      <a:r>
                        <a:rPr lang="es-ES" sz="1100" u="none" strike="noStrike" cap="none">
                          <a:latin typeface="Arial"/>
                          <a:ea typeface="Arial"/>
                          <a:cs typeface="Arial"/>
                          <a:sym typeface="Arial"/>
                        </a:rPr>
                        <a:t>Once in the TV</a:t>
                      </a:r>
                      <a:endParaRPr sz="1400" u="none" strike="noStrike" cap="none"/>
                    </a:p>
                    <a:p>
                      <a:pPr marL="0" marR="0" lvl="0" indent="0" algn="l" rtl="0">
                        <a:lnSpc>
                          <a:spcPct val="100000"/>
                        </a:lnSpc>
                        <a:spcBef>
                          <a:spcPts val="0"/>
                        </a:spcBef>
                        <a:spcAft>
                          <a:spcPts val="0"/>
                        </a:spcAft>
                        <a:buClr>
                          <a:srgbClr val="000000"/>
                        </a:buClr>
                        <a:buSzPts val="1100"/>
                        <a:buFont typeface="Arial"/>
                        <a:buNone/>
                      </a:pPr>
                      <a:r>
                        <a:rPr lang="es-ES" sz="1100" u="none" strike="noStrike" cap="none">
                          <a:latin typeface="Arial"/>
                          <a:ea typeface="Arial"/>
                          <a:cs typeface="Arial"/>
                          <a:sym typeface="Arial"/>
                        </a:rPr>
                        <a:t>Spots are online on vimeo</a:t>
                      </a:r>
                      <a:endParaRPr sz="1100" u="none" strike="noStrike" cap="none">
                        <a:latin typeface="Arial"/>
                        <a:ea typeface="Arial"/>
                        <a:cs typeface="Arial"/>
                        <a:sym typeface="Arial"/>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705925">
                <a:tc>
                  <a:txBody>
                    <a:bodyPr/>
                    <a:lstStyle/>
                    <a:p>
                      <a:pPr marL="0" marR="0" lvl="0" indent="0" algn="l" rtl="0">
                        <a:lnSpc>
                          <a:spcPct val="100000"/>
                        </a:lnSpc>
                        <a:spcBef>
                          <a:spcPts val="0"/>
                        </a:spcBef>
                        <a:spcAft>
                          <a:spcPts val="0"/>
                        </a:spcAft>
                        <a:buClr>
                          <a:schemeClr val="dk1"/>
                        </a:buClr>
                        <a:buSzPts val="1100"/>
                        <a:buFont typeface="Arial"/>
                        <a:buNone/>
                      </a:pPr>
                      <a:r>
                        <a:rPr lang="es-ES" sz="1100" u="none" strike="noStrike" cap="none">
                          <a:latin typeface="Arial"/>
                          <a:ea typeface="Arial"/>
                          <a:cs typeface="Arial"/>
                          <a:sym typeface="Arial"/>
                        </a:rPr>
                        <a:t>Citizens and specially vulnerable households to be aware of the Project</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s-ES" sz="1100" u="none" strike="noStrike" cap="none">
                          <a:latin typeface="Arial"/>
                          <a:ea typeface="Arial"/>
                          <a:cs typeface="Arial"/>
                          <a:sym typeface="Arial"/>
                        </a:rPr>
                        <a:t>Social Media – mainly twitter</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s-ES" sz="1100" u="none" strike="noStrike" cap="none">
                          <a:latin typeface="Arial"/>
                          <a:ea typeface="Arial"/>
                          <a:cs typeface="Arial"/>
                          <a:sym typeface="Arial"/>
                        </a:rPr>
                        <a:t>Energy is you right/ volunteers are working to help you</a:t>
                      </a:r>
                      <a:endParaRPr sz="1100" u="none" strike="noStrike" cap="none">
                        <a:latin typeface="Arial"/>
                        <a:ea typeface="Arial"/>
                        <a:cs typeface="Arial"/>
                        <a:sym typeface="Arial"/>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s-ES" sz="1100" u="none" strike="noStrike" cap="none">
                          <a:latin typeface="Arial"/>
                          <a:ea typeface="Arial"/>
                          <a:cs typeface="Arial"/>
                          <a:sym typeface="Arial"/>
                        </a:rPr>
                        <a:t>Through the project</a:t>
                      </a:r>
                      <a:endParaRPr sz="1100" u="none" strike="noStrike" cap="none">
                        <a:latin typeface="Arial"/>
                        <a:ea typeface="Arial"/>
                        <a:cs typeface="Arial"/>
                        <a:sym typeface="Arial"/>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325" name="Google Shape;325;p20"/>
          <p:cNvSpPr/>
          <p:nvPr/>
        </p:nvSpPr>
        <p:spPr>
          <a:xfrm>
            <a:off x="3128964" y="2383135"/>
            <a:ext cx="184731" cy="92333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br>
              <a:rPr lang="es-ES"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6" name="Google Shape;326;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s-ES"/>
              <a:t>22</a:t>
            </a:fld>
            <a:endParaRPr/>
          </a:p>
        </p:txBody>
      </p:sp>
      <p:pic>
        <p:nvPicPr>
          <p:cNvPr id="327" name="Google Shape;327;p20"/>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s-ES"/>
              <a:t>23</a:t>
            </a:fld>
            <a:endParaRPr/>
          </a:p>
        </p:txBody>
      </p:sp>
      <p:pic>
        <p:nvPicPr>
          <p:cNvPr id="333" name="Google Shape;333;p21">
            <a:hlinkClick r:id="rId3"/>
          </p:cNvPr>
          <p:cNvPicPr preferRelativeResize="0"/>
          <p:nvPr/>
        </p:nvPicPr>
        <p:blipFill rotWithShape="1">
          <a:blip r:embed="rId4">
            <a:alphaModFix/>
          </a:blip>
          <a:srcRect l="2100" r="2218"/>
          <a:stretch/>
        </p:blipFill>
        <p:spPr>
          <a:xfrm>
            <a:off x="1991544" y="764704"/>
            <a:ext cx="8208913" cy="4008134"/>
          </a:xfrm>
          <a:prstGeom prst="rect">
            <a:avLst/>
          </a:prstGeom>
          <a:noFill/>
          <a:ln>
            <a:noFill/>
          </a:ln>
        </p:spPr>
      </p:pic>
      <p:pic>
        <p:nvPicPr>
          <p:cNvPr id="334" name="Google Shape;334;p21">
            <a:hlinkClick r:id="rId5"/>
          </p:cNvPr>
          <p:cNvPicPr preferRelativeResize="0"/>
          <p:nvPr/>
        </p:nvPicPr>
        <p:blipFill rotWithShape="1">
          <a:blip r:embed="rId6">
            <a:alphaModFix/>
          </a:blip>
          <a:srcRect/>
          <a:stretch/>
        </p:blipFill>
        <p:spPr>
          <a:xfrm>
            <a:off x="2374928" y="4773226"/>
            <a:ext cx="7596336" cy="1698330"/>
          </a:xfrm>
          <a:prstGeom prst="rect">
            <a:avLst/>
          </a:prstGeom>
          <a:noFill/>
          <a:ln>
            <a:noFill/>
          </a:ln>
        </p:spPr>
      </p:pic>
      <p:pic>
        <p:nvPicPr>
          <p:cNvPr id="335" name="Google Shape;335;p21"/>
          <p:cNvPicPr preferRelativeResize="0"/>
          <p:nvPr/>
        </p:nvPicPr>
        <p:blipFill rotWithShape="1">
          <a:blip r:embed="rId7">
            <a:alphaModFix/>
          </a:blip>
          <a:srcRect/>
          <a:stretch/>
        </p:blipFill>
        <p:spPr>
          <a:xfrm>
            <a:off x="9840751" y="5877075"/>
            <a:ext cx="2121449" cy="6059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22"/>
          <p:cNvSpPr txBox="1">
            <a:spLocks noGrp="1"/>
          </p:cNvSpPr>
          <p:nvPr>
            <p:ph type="title"/>
          </p:nvPr>
        </p:nvSpPr>
        <p:spPr>
          <a:xfrm>
            <a:off x="1188720" y="298865"/>
            <a:ext cx="10515600" cy="1022033"/>
          </a:xfrm>
          <a:prstGeom prst="rect">
            <a:avLst/>
          </a:prstGeom>
          <a:noFill/>
          <a:ln>
            <a:noFill/>
          </a:ln>
        </p:spPr>
        <p:txBody>
          <a:bodyPr spcFirstLastPara="1" wrap="square" lIns="91425" tIns="45700" rIns="91425" bIns="45700" anchor="ctr" anchorCtr="0">
            <a:normAutofit/>
          </a:bodyPr>
          <a:lstStyle/>
          <a:p>
            <a:pPr lvl="0">
              <a:buSzPts val="4000"/>
            </a:pPr>
            <a:r>
              <a:rPr lang="et-EE" dirty="0"/>
              <a:t>Kas pakuti nõustamist?</a:t>
            </a:r>
            <a:endParaRPr dirty="0"/>
          </a:p>
        </p:txBody>
      </p:sp>
      <p:sp>
        <p:nvSpPr>
          <p:cNvPr id="341" name="Google Shape;341;p22"/>
          <p:cNvSpPr txBox="1">
            <a:spLocks noGrp="1"/>
          </p:cNvSpPr>
          <p:nvPr>
            <p:ph type="body" idx="1"/>
          </p:nvPr>
        </p:nvSpPr>
        <p:spPr>
          <a:xfrm>
            <a:off x="1260693" y="1408075"/>
            <a:ext cx="8557800" cy="37695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71BE44"/>
              </a:buClr>
              <a:buSzPts val="3200"/>
              <a:buChar char="•"/>
            </a:pPr>
            <a:r>
              <a:rPr lang="et-EE" dirty="0">
                <a:solidFill>
                  <a:srgbClr val="7F7F7F"/>
                </a:solidFill>
              </a:rPr>
              <a:t>Prorgrammis pakutakse kõiki vajalikke koolitusi, et tulemuslikult täita vabatahtlike ülesandeid.</a:t>
            </a:r>
            <a:endParaRPr dirty="0"/>
          </a:p>
          <a:p>
            <a:pPr marL="685800" lvl="1" indent="-228600" algn="l" rtl="0">
              <a:lnSpc>
                <a:spcPct val="90000"/>
              </a:lnSpc>
              <a:spcBef>
                <a:spcPts val="500"/>
              </a:spcBef>
              <a:spcAft>
                <a:spcPts val="0"/>
              </a:spcAft>
              <a:buClr>
                <a:srgbClr val="71BE44"/>
              </a:buClr>
              <a:buSzPts val="2400"/>
              <a:buChar char="•"/>
            </a:pPr>
            <a:r>
              <a:rPr lang="et-EE" dirty="0">
                <a:solidFill>
                  <a:srgbClr val="7F7F7F"/>
                </a:solidFill>
              </a:rPr>
              <a:t>Koolitus hõlmab tehnilisi ja sotsiaalseid aspekte.</a:t>
            </a:r>
            <a:endParaRPr dirty="0"/>
          </a:p>
          <a:p>
            <a:pPr marL="685800" lvl="1" indent="-228600" algn="l" rtl="0">
              <a:lnSpc>
                <a:spcPct val="90000"/>
              </a:lnSpc>
              <a:spcBef>
                <a:spcPts val="500"/>
              </a:spcBef>
              <a:spcAft>
                <a:spcPts val="0"/>
              </a:spcAft>
              <a:buClr>
                <a:srgbClr val="71BE44"/>
              </a:buClr>
              <a:buSzPts val="2400"/>
              <a:buChar char="•"/>
            </a:pPr>
            <a:r>
              <a:rPr lang="et-EE" dirty="0">
                <a:solidFill>
                  <a:srgbClr val="7F7F7F"/>
                </a:solidFill>
              </a:rPr>
              <a:t>Varasem tehniline koolitus pole vajalik. </a:t>
            </a:r>
            <a:endParaRPr dirty="0"/>
          </a:p>
          <a:p>
            <a:pPr marL="685800" lvl="1" indent="-228600" algn="l" rtl="0">
              <a:lnSpc>
                <a:spcPct val="90000"/>
              </a:lnSpc>
              <a:spcBef>
                <a:spcPts val="500"/>
              </a:spcBef>
              <a:spcAft>
                <a:spcPts val="0"/>
              </a:spcAft>
              <a:buClr>
                <a:srgbClr val="71BE44"/>
              </a:buClr>
              <a:buSzPts val="2400"/>
              <a:buChar char="•"/>
            </a:pPr>
            <a:r>
              <a:rPr lang="et-EE" dirty="0">
                <a:solidFill>
                  <a:srgbClr val="7F7F7F"/>
                </a:solidFill>
              </a:rPr>
              <a:t>Vajalik on teatav empaatiavõime, huvi aidata inimesi ja õppida energia- ja veevarustuse süsteemide toimimist. </a:t>
            </a:r>
            <a:endParaRPr dirty="0">
              <a:solidFill>
                <a:srgbClr val="7F7F7F"/>
              </a:solidFill>
            </a:endParaRPr>
          </a:p>
        </p:txBody>
      </p:sp>
      <p:sp>
        <p:nvSpPr>
          <p:cNvPr id="342" name="Google Shape;34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s-ES"/>
              <a:t>24</a:t>
            </a:fld>
            <a:endParaRPr/>
          </a:p>
        </p:txBody>
      </p:sp>
      <p:pic>
        <p:nvPicPr>
          <p:cNvPr id="343" name="Google Shape;343;p22"/>
          <p:cNvPicPr preferRelativeResize="0"/>
          <p:nvPr/>
        </p:nvPicPr>
        <p:blipFill rotWithShape="1">
          <a:blip r:embed="rId3">
            <a:alphaModFix/>
          </a:blip>
          <a:srcRect/>
          <a:stretch/>
        </p:blipFill>
        <p:spPr>
          <a:xfrm>
            <a:off x="9993151" y="6029475"/>
            <a:ext cx="2121449" cy="6059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23"/>
          <p:cNvSpPr txBox="1">
            <a:spLocks noGrp="1"/>
          </p:cNvSpPr>
          <p:nvPr>
            <p:ph type="title"/>
          </p:nvPr>
        </p:nvSpPr>
        <p:spPr>
          <a:xfrm>
            <a:off x="1352550" y="370156"/>
            <a:ext cx="8468286" cy="1143000"/>
          </a:xfrm>
          <a:prstGeom prst="rect">
            <a:avLst/>
          </a:prstGeom>
          <a:noFill/>
          <a:ln>
            <a:noFill/>
          </a:ln>
        </p:spPr>
        <p:txBody>
          <a:bodyPr spcFirstLastPara="1" wrap="square" lIns="91425" tIns="45700" rIns="91425" bIns="45700" anchor="ctr" anchorCtr="0">
            <a:normAutofit/>
          </a:bodyPr>
          <a:lstStyle/>
          <a:p>
            <a:pPr lvl="0">
              <a:buSzPts val="3600"/>
            </a:pPr>
            <a:r>
              <a:rPr lang="et-EE" sz="3600" dirty="0"/>
              <a:t>Kuidas saab parimaid praktikaid rakendada </a:t>
            </a:r>
            <a:r>
              <a:rPr lang="es-ES" sz="3600" dirty="0" err="1"/>
              <a:t>PlayGreen</a:t>
            </a:r>
            <a:r>
              <a:rPr lang="et-EE" sz="3600" dirty="0"/>
              <a:t> juures</a:t>
            </a:r>
            <a:r>
              <a:rPr lang="es-ES" sz="3600" dirty="0"/>
              <a:t>?</a:t>
            </a:r>
            <a:endParaRPr sz="3600" dirty="0"/>
          </a:p>
        </p:txBody>
      </p:sp>
      <p:sp>
        <p:nvSpPr>
          <p:cNvPr id="350" name="Google Shape;350;p23"/>
          <p:cNvSpPr txBox="1">
            <a:spLocks noGrp="1"/>
          </p:cNvSpPr>
          <p:nvPr>
            <p:ph type="body" idx="1"/>
          </p:nvPr>
        </p:nvSpPr>
        <p:spPr>
          <a:xfrm>
            <a:off x="1729293" y="1814712"/>
            <a:ext cx="8976807" cy="3508977"/>
          </a:xfrm>
          <a:prstGeom prst="rect">
            <a:avLst/>
          </a:prstGeom>
          <a:noFill/>
          <a:ln>
            <a:noFill/>
          </a:ln>
        </p:spPr>
        <p:txBody>
          <a:bodyPr spcFirstLastPara="1" wrap="square" lIns="91425" tIns="45700" rIns="91425" bIns="45700" anchor="t" anchorCtr="0">
            <a:normAutofit fontScale="92500"/>
          </a:bodyPr>
          <a:lstStyle/>
          <a:p>
            <a:pPr marL="228600" lvl="0" indent="-228600" algn="l" rtl="0">
              <a:lnSpc>
                <a:spcPct val="80000"/>
              </a:lnSpc>
              <a:spcBef>
                <a:spcPts val="0"/>
              </a:spcBef>
              <a:spcAft>
                <a:spcPts val="0"/>
              </a:spcAft>
              <a:buClr>
                <a:srgbClr val="71BE44"/>
              </a:buClr>
              <a:buSzPts val="2960"/>
              <a:buChar char="•"/>
            </a:pPr>
            <a:r>
              <a:rPr lang="es-ES" sz="2960" dirty="0">
                <a:solidFill>
                  <a:srgbClr val="7F7F7F"/>
                </a:solidFill>
              </a:rPr>
              <a:t>PG </a:t>
            </a:r>
            <a:r>
              <a:rPr lang="et-EE" sz="2960" dirty="0">
                <a:solidFill>
                  <a:srgbClr val="7F7F7F"/>
                </a:solidFill>
              </a:rPr>
              <a:t>võiks sisaldada head õppeprogrammi. Koolitused on võitmekoht vabatahtlike kaasamiseks</a:t>
            </a:r>
            <a:r>
              <a:rPr lang="es-ES" sz="2960" dirty="0">
                <a:solidFill>
                  <a:srgbClr val="7F7F7F"/>
                </a:solidFill>
              </a:rPr>
              <a:t>.</a:t>
            </a:r>
            <a:endParaRPr sz="2960" dirty="0"/>
          </a:p>
          <a:p>
            <a:pPr marL="228600" lvl="0" indent="-228600" algn="l" rtl="0">
              <a:lnSpc>
                <a:spcPct val="80000"/>
              </a:lnSpc>
              <a:spcBef>
                <a:spcPts val="1000"/>
              </a:spcBef>
              <a:spcAft>
                <a:spcPts val="0"/>
              </a:spcAft>
              <a:buClr>
                <a:srgbClr val="71BE44"/>
              </a:buClr>
              <a:buSzPts val="2960"/>
              <a:buChar char="•"/>
            </a:pPr>
            <a:r>
              <a:rPr lang="es-ES" sz="2960" dirty="0">
                <a:solidFill>
                  <a:srgbClr val="7F7F7F"/>
                </a:solidFill>
              </a:rPr>
              <a:t>PG</a:t>
            </a:r>
            <a:r>
              <a:rPr lang="et-EE" sz="2960" dirty="0">
                <a:solidFill>
                  <a:srgbClr val="7F7F7F"/>
                </a:solidFill>
              </a:rPr>
              <a:t> peaks looma suhtevõrgustiku.</a:t>
            </a:r>
            <a:endParaRPr sz="2960" dirty="0"/>
          </a:p>
          <a:p>
            <a:pPr marL="228600" lvl="0" indent="-228600" algn="l" rtl="0">
              <a:lnSpc>
                <a:spcPct val="80000"/>
              </a:lnSpc>
              <a:spcBef>
                <a:spcPts val="1000"/>
              </a:spcBef>
              <a:spcAft>
                <a:spcPts val="0"/>
              </a:spcAft>
              <a:buClr>
                <a:srgbClr val="71BE44"/>
              </a:buClr>
              <a:buSzPts val="2960"/>
              <a:buChar char="•"/>
            </a:pPr>
            <a:r>
              <a:rPr lang="es-ES" sz="2960" dirty="0">
                <a:solidFill>
                  <a:srgbClr val="7F7F7F"/>
                </a:solidFill>
              </a:rPr>
              <a:t>PG </a:t>
            </a:r>
            <a:r>
              <a:rPr lang="et-EE" sz="2960" dirty="0">
                <a:solidFill>
                  <a:srgbClr val="7F7F7F"/>
                </a:solidFill>
              </a:rPr>
              <a:t>peaks kandma selget sõnumit. Sotsiaalne missioon: inimesed tunnevad, et koos panustatakse parema tuleviku loomisse ja teiste kodanike õigustesse.</a:t>
            </a:r>
            <a:endParaRPr sz="2960" dirty="0"/>
          </a:p>
          <a:p>
            <a:pPr marL="228600" lvl="0" indent="-228600" algn="l" rtl="0">
              <a:lnSpc>
                <a:spcPct val="80000"/>
              </a:lnSpc>
              <a:spcBef>
                <a:spcPts val="1000"/>
              </a:spcBef>
              <a:spcAft>
                <a:spcPts val="0"/>
              </a:spcAft>
              <a:buClr>
                <a:srgbClr val="71BE44"/>
              </a:buClr>
              <a:buSzPts val="2960"/>
              <a:buChar char="•"/>
            </a:pPr>
            <a:r>
              <a:rPr lang="es-ES" sz="2960" dirty="0">
                <a:solidFill>
                  <a:srgbClr val="7F7F7F"/>
                </a:solidFill>
              </a:rPr>
              <a:t>PG</a:t>
            </a:r>
            <a:r>
              <a:rPr lang="et-EE" sz="2960" dirty="0">
                <a:solidFill>
                  <a:srgbClr val="7F7F7F"/>
                </a:solidFill>
              </a:rPr>
              <a:t>-s peavad olema tugevad partnerid: väga oluline on huvirühmade andmebaas.</a:t>
            </a:r>
            <a:endParaRPr sz="2960" dirty="0"/>
          </a:p>
        </p:txBody>
      </p:sp>
      <p:sp>
        <p:nvSpPr>
          <p:cNvPr id="351" name="Google Shape;351;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s-ES"/>
              <a:t>25</a:t>
            </a:fld>
            <a:endParaRPr/>
          </a:p>
        </p:txBody>
      </p:sp>
      <p:pic>
        <p:nvPicPr>
          <p:cNvPr id="352" name="Google Shape;352;p23"/>
          <p:cNvPicPr preferRelativeResize="0"/>
          <p:nvPr/>
        </p:nvPicPr>
        <p:blipFill rotWithShape="1">
          <a:blip r:embed="rId3">
            <a:alphaModFix/>
          </a:blip>
          <a:srcRect/>
          <a:stretch/>
        </p:blipFill>
        <p:spPr>
          <a:xfrm>
            <a:off x="9993151" y="6029475"/>
            <a:ext cx="2121449" cy="6059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6d3c560e57_0_214"/>
          <p:cNvSpPr txBox="1">
            <a:spLocks noGrp="1"/>
          </p:cNvSpPr>
          <p:nvPr>
            <p:ph type="title"/>
          </p:nvPr>
        </p:nvSpPr>
        <p:spPr>
          <a:xfrm>
            <a:off x="1514475" y="2564904"/>
            <a:ext cx="93417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4D944B"/>
              </a:buClr>
              <a:buSzPts val="4000"/>
              <a:buFont typeface="Arial"/>
              <a:buNone/>
            </a:pPr>
            <a:r>
              <a:rPr lang="et-EE" dirty="0"/>
              <a:t>3. näide</a:t>
            </a:r>
            <a:r>
              <a:rPr lang="es-ES" dirty="0"/>
              <a:t>: LET’S DO IT ESTONIA!</a:t>
            </a:r>
            <a:br>
              <a:rPr lang="et-EE" dirty="0"/>
            </a:br>
            <a:r>
              <a:rPr lang="et-EE" dirty="0"/>
              <a:t>(Teeme ära!)</a:t>
            </a:r>
            <a:endParaRPr dirty="0"/>
          </a:p>
        </p:txBody>
      </p:sp>
      <p:sp>
        <p:nvSpPr>
          <p:cNvPr id="358" name="Google Shape;358;g6d3c560e57_0_2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s-ES"/>
              <a:t>26</a:t>
            </a:fld>
            <a:endParaRPr/>
          </a:p>
        </p:txBody>
      </p:sp>
      <p:sp>
        <p:nvSpPr>
          <p:cNvPr id="359" name="Google Shape;359;g6d3c560e57_0_214"/>
          <p:cNvSpPr/>
          <p:nvPr/>
        </p:nvSpPr>
        <p:spPr>
          <a:xfrm>
            <a:off x="3830321" y="3707906"/>
            <a:ext cx="47100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000"/>
              <a:buFont typeface="Arial"/>
              <a:buNone/>
            </a:pPr>
            <a:r>
              <a:rPr lang="es-ES" sz="4000" b="1" i="0" u="none" strike="noStrike" cap="none" dirty="0">
                <a:solidFill>
                  <a:srgbClr val="71BE44"/>
                </a:solidFill>
                <a:latin typeface="Calibri"/>
                <a:ea typeface="Calibri"/>
                <a:cs typeface="Calibri"/>
                <a:sym typeface="Calibri"/>
              </a:rPr>
              <a:t>E</a:t>
            </a:r>
            <a:r>
              <a:rPr lang="et-EE" sz="4000" b="1" i="0" u="none" strike="noStrike" cap="none" dirty="0">
                <a:solidFill>
                  <a:srgbClr val="71BE44"/>
                </a:solidFill>
                <a:latin typeface="Calibri"/>
                <a:ea typeface="Calibri"/>
                <a:cs typeface="Calibri"/>
                <a:sym typeface="Calibri"/>
              </a:rPr>
              <a:t>esti</a:t>
            </a:r>
            <a:endParaRPr sz="1400" b="0" i="0" u="none" strike="noStrike" cap="none" dirty="0">
              <a:solidFill>
                <a:srgbClr val="000000"/>
              </a:solidFill>
              <a:latin typeface="Arial"/>
              <a:ea typeface="Arial"/>
              <a:cs typeface="Arial"/>
              <a:sym typeface="Arial"/>
            </a:endParaRPr>
          </a:p>
        </p:txBody>
      </p:sp>
      <p:pic>
        <p:nvPicPr>
          <p:cNvPr id="360" name="Google Shape;360;g6d3c560e57_0_214"/>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g6d3c560e57_0_0"/>
          <p:cNvSpPr txBox="1">
            <a:spLocks noGrp="1"/>
          </p:cNvSpPr>
          <p:nvPr>
            <p:ph type="title"/>
          </p:nvPr>
        </p:nvSpPr>
        <p:spPr>
          <a:xfrm>
            <a:off x="1585790" y="701089"/>
            <a:ext cx="7024800" cy="745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4D944B"/>
              </a:buClr>
              <a:buSzPts val="4000"/>
              <a:buFont typeface="Arial"/>
              <a:buNone/>
            </a:pPr>
            <a:r>
              <a:rPr lang="es-ES" dirty="0" err="1"/>
              <a:t>Proje</a:t>
            </a:r>
            <a:r>
              <a:rPr lang="et-EE" dirty="0"/>
              <a:t>kti olemus</a:t>
            </a:r>
            <a:endParaRPr dirty="0"/>
          </a:p>
        </p:txBody>
      </p:sp>
      <p:sp>
        <p:nvSpPr>
          <p:cNvPr id="366" name="Google Shape;366;g6d3c560e57_0_0"/>
          <p:cNvSpPr txBox="1">
            <a:spLocks noGrp="1"/>
          </p:cNvSpPr>
          <p:nvPr>
            <p:ph type="body" idx="1"/>
          </p:nvPr>
        </p:nvSpPr>
        <p:spPr>
          <a:xfrm>
            <a:off x="1394266" y="1772866"/>
            <a:ext cx="8445600" cy="3843900"/>
          </a:xfrm>
          <a:prstGeom prst="rect">
            <a:avLst/>
          </a:prstGeom>
          <a:noFill/>
          <a:ln>
            <a:noFill/>
          </a:ln>
        </p:spPr>
        <p:txBody>
          <a:bodyPr spcFirstLastPara="1" wrap="square" lIns="91425" tIns="45700" rIns="91425" bIns="45700" anchor="t" anchorCtr="0">
            <a:noAutofit/>
          </a:bodyPr>
          <a:lstStyle/>
          <a:p>
            <a:pPr marL="228600" lvl="0" indent="-228600" algn="just" rtl="0">
              <a:lnSpc>
                <a:spcPct val="80000"/>
              </a:lnSpc>
              <a:spcBef>
                <a:spcPts val="0"/>
              </a:spcBef>
              <a:spcAft>
                <a:spcPts val="0"/>
              </a:spcAft>
              <a:buClr>
                <a:schemeClr val="accent6"/>
              </a:buClr>
              <a:buSzPts val="3200"/>
              <a:buChar char="•"/>
            </a:pPr>
            <a:r>
              <a:rPr lang="es-ES" dirty="0">
                <a:solidFill>
                  <a:srgbClr val="999999"/>
                </a:solidFill>
              </a:rPr>
              <a:t>„</a:t>
            </a:r>
            <a:r>
              <a:rPr lang="es-ES" dirty="0" err="1">
                <a:solidFill>
                  <a:srgbClr val="999999"/>
                </a:solidFill>
              </a:rPr>
              <a:t>Let´s</a:t>
            </a:r>
            <a:r>
              <a:rPr lang="es-ES" dirty="0">
                <a:solidFill>
                  <a:srgbClr val="999999"/>
                </a:solidFill>
              </a:rPr>
              <a:t> Do </a:t>
            </a:r>
            <a:r>
              <a:rPr lang="es-ES" dirty="0" err="1">
                <a:solidFill>
                  <a:srgbClr val="999999"/>
                </a:solidFill>
              </a:rPr>
              <a:t>It</a:t>
            </a:r>
            <a:r>
              <a:rPr lang="es-ES" dirty="0">
                <a:solidFill>
                  <a:srgbClr val="999999"/>
                </a:solidFill>
              </a:rPr>
              <a:t> Estonia!“ </a:t>
            </a:r>
            <a:r>
              <a:rPr lang="et-EE" dirty="0">
                <a:solidFill>
                  <a:srgbClr val="999999"/>
                </a:solidFill>
              </a:rPr>
              <a:t>on eestlaste seas tuntud projekt. Sellega alustati 2008. aastal ja paljud inimesed ootavad võimalust teha midagi kogukonna ja maailma heaks. </a:t>
            </a:r>
            <a:endParaRPr dirty="0">
              <a:solidFill>
                <a:srgbClr val="999999"/>
              </a:solidFill>
            </a:endParaRPr>
          </a:p>
          <a:p>
            <a:pPr marL="228600" lvl="0" indent="-228600" algn="just" rtl="0">
              <a:lnSpc>
                <a:spcPct val="80000"/>
              </a:lnSpc>
              <a:spcBef>
                <a:spcPts val="1000"/>
              </a:spcBef>
              <a:spcAft>
                <a:spcPts val="0"/>
              </a:spcAft>
              <a:buClr>
                <a:schemeClr val="accent6"/>
              </a:buClr>
              <a:buSzPts val="3200"/>
              <a:buChar char="•"/>
            </a:pPr>
            <a:r>
              <a:rPr lang="es-ES" dirty="0">
                <a:solidFill>
                  <a:srgbClr val="999999"/>
                </a:solidFill>
              </a:rPr>
              <a:t>53 128 </a:t>
            </a:r>
            <a:r>
              <a:rPr lang="et-EE" dirty="0">
                <a:solidFill>
                  <a:srgbClr val="999999"/>
                </a:solidFill>
              </a:rPr>
              <a:t>osalejat/ vabatahtlikku (4% rahvastikust) ja 2177 talgupaika 2018. aastal.</a:t>
            </a:r>
            <a:endParaRPr dirty="0">
              <a:solidFill>
                <a:srgbClr val="999999"/>
              </a:solidFill>
            </a:endParaRPr>
          </a:p>
        </p:txBody>
      </p:sp>
      <p:sp>
        <p:nvSpPr>
          <p:cNvPr id="367" name="Google Shape;367;g6d3c560e57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27</a:t>
            </a:fld>
            <a:endParaRPr/>
          </a:p>
        </p:txBody>
      </p:sp>
      <p:pic>
        <p:nvPicPr>
          <p:cNvPr id="368" name="Google Shape;368;g6d3c560e57_0_0"/>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g6d3c560e57_0_6"/>
          <p:cNvSpPr txBox="1">
            <a:spLocks noGrp="1"/>
          </p:cNvSpPr>
          <p:nvPr>
            <p:ph type="title"/>
          </p:nvPr>
        </p:nvSpPr>
        <p:spPr>
          <a:xfrm>
            <a:off x="1043818" y="273027"/>
            <a:ext cx="9217800" cy="1152000"/>
          </a:xfrm>
          <a:prstGeom prst="rect">
            <a:avLst/>
          </a:prstGeom>
          <a:noFill/>
          <a:ln>
            <a:noFill/>
          </a:ln>
        </p:spPr>
        <p:txBody>
          <a:bodyPr spcFirstLastPara="1" wrap="square" lIns="91425" tIns="45700" rIns="91425" bIns="45700" anchor="ctr" anchorCtr="0">
            <a:noAutofit/>
          </a:bodyPr>
          <a:lstStyle/>
          <a:p>
            <a:pPr lvl="0">
              <a:buSzPts val="3600"/>
            </a:pPr>
            <a:r>
              <a:rPr lang="et-EE" sz="3600" dirty="0"/>
              <a:t>Üldine strateegia vabatahtlike kaasamiseks</a:t>
            </a:r>
            <a:endParaRPr sz="3600" dirty="0"/>
          </a:p>
        </p:txBody>
      </p:sp>
      <p:sp>
        <p:nvSpPr>
          <p:cNvPr id="374" name="Google Shape;374;g6d3c560e57_0_6"/>
          <p:cNvSpPr txBox="1">
            <a:spLocks noGrp="1"/>
          </p:cNvSpPr>
          <p:nvPr>
            <p:ph type="body" idx="1"/>
          </p:nvPr>
        </p:nvSpPr>
        <p:spPr>
          <a:xfrm>
            <a:off x="1366200" y="2069427"/>
            <a:ext cx="9459600" cy="3015000"/>
          </a:xfrm>
          <a:prstGeom prst="rect">
            <a:avLst/>
          </a:prstGeom>
          <a:noFill/>
          <a:ln>
            <a:noFill/>
          </a:ln>
        </p:spPr>
        <p:txBody>
          <a:bodyPr spcFirstLastPara="1" wrap="square" lIns="91425" tIns="45700" rIns="91425" bIns="45700" anchor="t" anchorCtr="0">
            <a:noAutofit/>
          </a:bodyPr>
          <a:lstStyle/>
          <a:p>
            <a:pPr marL="228600" lvl="0" indent="-177800" algn="just" rtl="0">
              <a:lnSpc>
                <a:spcPct val="90000"/>
              </a:lnSpc>
              <a:spcBef>
                <a:spcPts val="0"/>
              </a:spcBef>
              <a:spcAft>
                <a:spcPts val="0"/>
              </a:spcAft>
              <a:buClr>
                <a:srgbClr val="71BE44"/>
              </a:buClr>
              <a:buSzPts val="2400"/>
              <a:buChar char="•"/>
            </a:pPr>
            <a:r>
              <a:rPr lang="es-ES" sz="2400" dirty="0"/>
              <a:t>1</a:t>
            </a:r>
            <a:r>
              <a:rPr lang="et-EE" sz="2400" dirty="0"/>
              <a:t>. eesmärk</a:t>
            </a:r>
            <a:r>
              <a:rPr lang="es-ES" sz="2400" dirty="0"/>
              <a:t>: </a:t>
            </a:r>
            <a:r>
              <a:rPr lang="et-EE" sz="2400" dirty="0">
                <a:solidFill>
                  <a:srgbClr val="999999"/>
                </a:solidFill>
              </a:rPr>
              <a:t>Kaasata inimesi igas vanusegrupist ja rahvusest</a:t>
            </a:r>
            <a:r>
              <a:rPr lang="es-ES" sz="2400" dirty="0">
                <a:solidFill>
                  <a:srgbClr val="999999"/>
                </a:solidFill>
              </a:rPr>
              <a:t>.</a:t>
            </a:r>
            <a:endParaRPr sz="2400" dirty="0">
              <a:solidFill>
                <a:srgbClr val="999999"/>
              </a:solidFill>
            </a:endParaRPr>
          </a:p>
          <a:p>
            <a:pPr marL="228600" lvl="0" indent="-177800" algn="just" rtl="0">
              <a:lnSpc>
                <a:spcPct val="90000"/>
              </a:lnSpc>
              <a:spcBef>
                <a:spcPts val="1000"/>
              </a:spcBef>
              <a:spcAft>
                <a:spcPts val="0"/>
              </a:spcAft>
              <a:buClr>
                <a:srgbClr val="71BE44"/>
              </a:buClr>
              <a:buSzPts val="2400"/>
              <a:buChar char="•"/>
            </a:pPr>
            <a:r>
              <a:rPr lang="et-EE" sz="2400" dirty="0"/>
              <a:t>2. eesmärk</a:t>
            </a:r>
            <a:r>
              <a:rPr lang="es-ES" sz="2400" dirty="0"/>
              <a:t>: </a:t>
            </a:r>
            <a:r>
              <a:rPr lang="et-EE" sz="2400" dirty="0">
                <a:solidFill>
                  <a:srgbClr val="999999"/>
                </a:solidFill>
              </a:rPr>
              <a:t>Suurendada füüsilise aktiivsuse võimalusi amatöörjalgpalli kaudu.</a:t>
            </a:r>
            <a:endParaRPr sz="2400" dirty="0">
              <a:solidFill>
                <a:srgbClr val="999999"/>
              </a:solidFill>
            </a:endParaRPr>
          </a:p>
          <a:p>
            <a:pPr marL="228600" lvl="0" indent="-177800" algn="just" rtl="0">
              <a:lnSpc>
                <a:spcPct val="90000"/>
              </a:lnSpc>
              <a:spcBef>
                <a:spcPts val="1000"/>
              </a:spcBef>
              <a:spcAft>
                <a:spcPts val="0"/>
              </a:spcAft>
              <a:buClr>
                <a:srgbClr val="71BE44"/>
              </a:buClr>
              <a:buSzPts val="2400"/>
              <a:buChar char="•"/>
            </a:pPr>
            <a:r>
              <a:rPr lang="et-EE" sz="2400" dirty="0"/>
              <a:t>3. eesmärk</a:t>
            </a:r>
            <a:r>
              <a:rPr lang="es-ES" sz="2400" dirty="0"/>
              <a:t>: </a:t>
            </a:r>
            <a:r>
              <a:rPr lang="et-EE" sz="2400" dirty="0">
                <a:solidFill>
                  <a:srgbClr val="999999"/>
                </a:solidFill>
              </a:rPr>
              <a:t>Taastada ja ehitada jalgpalliväljakuid üle Eesti. Mänguplatsid ei pea vastama ametlikele nõuetele</a:t>
            </a:r>
            <a:r>
              <a:rPr lang="es-ES" sz="2400" dirty="0">
                <a:solidFill>
                  <a:srgbClr val="999999"/>
                </a:solidFill>
              </a:rPr>
              <a:t>.</a:t>
            </a:r>
            <a:endParaRPr sz="2400" dirty="0">
              <a:solidFill>
                <a:srgbClr val="999999"/>
              </a:solidFill>
            </a:endParaRPr>
          </a:p>
          <a:p>
            <a:pPr marL="228600" lvl="0" indent="-177800" algn="just" rtl="0">
              <a:lnSpc>
                <a:spcPct val="90000"/>
              </a:lnSpc>
              <a:spcBef>
                <a:spcPts val="1000"/>
              </a:spcBef>
              <a:spcAft>
                <a:spcPts val="0"/>
              </a:spcAft>
              <a:buClr>
                <a:srgbClr val="71BE44"/>
              </a:buClr>
              <a:buSzPts val="2400"/>
              <a:buChar char="•"/>
            </a:pPr>
            <a:r>
              <a:rPr lang="et-EE" sz="2400" dirty="0"/>
              <a:t>4. eesmärk</a:t>
            </a:r>
            <a:r>
              <a:rPr lang="es-ES" sz="2400" dirty="0"/>
              <a:t>: </a:t>
            </a:r>
            <a:r>
              <a:rPr lang="et-EE" sz="2400" dirty="0">
                <a:solidFill>
                  <a:srgbClr val="999999"/>
                </a:solidFill>
              </a:rPr>
              <a:t>Tuua inimesed, eriti noored, tagasi õue aktiivse liikumise juure.</a:t>
            </a:r>
            <a:endParaRPr dirty="0"/>
          </a:p>
        </p:txBody>
      </p:sp>
      <p:sp>
        <p:nvSpPr>
          <p:cNvPr id="375" name="Google Shape;375;g6d3c560e57_0_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28</a:t>
            </a:fld>
            <a:endParaRPr/>
          </a:p>
        </p:txBody>
      </p:sp>
      <p:pic>
        <p:nvPicPr>
          <p:cNvPr id="376" name="Google Shape;376;g6d3c560e57_0_6"/>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g6d3c560e57_0_12"/>
          <p:cNvSpPr txBox="1">
            <a:spLocks noGrp="1"/>
          </p:cNvSpPr>
          <p:nvPr>
            <p:ph type="title"/>
          </p:nvPr>
        </p:nvSpPr>
        <p:spPr>
          <a:xfrm>
            <a:off x="1200508" y="368758"/>
            <a:ext cx="9431996" cy="817200"/>
          </a:xfrm>
          <a:prstGeom prst="rect">
            <a:avLst/>
          </a:prstGeom>
          <a:noFill/>
          <a:ln>
            <a:noFill/>
          </a:ln>
        </p:spPr>
        <p:txBody>
          <a:bodyPr spcFirstLastPara="1" wrap="square" lIns="91425" tIns="45700" rIns="91425" bIns="45700" anchor="ctr" anchorCtr="0">
            <a:noAutofit/>
          </a:bodyPr>
          <a:lstStyle/>
          <a:p>
            <a:pPr lvl="0">
              <a:buSzPts val="4000"/>
            </a:pPr>
            <a:r>
              <a:rPr lang="et-EE" dirty="0"/>
              <a:t>Tegevused eesmärkide saavutamiseks</a:t>
            </a:r>
            <a:endParaRPr dirty="0"/>
          </a:p>
        </p:txBody>
      </p:sp>
      <p:sp>
        <p:nvSpPr>
          <p:cNvPr id="382" name="Google Shape;382;g6d3c560e57_0_12"/>
          <p:cNvSpPr txBox="1">
            <a:spLocks noGrp="1"/>
          </p:cNvSpPr>
          <p:nvPr>
            <p:ph type="body" idx="1"/>
          </p:nvPr>
        </p:nvSpPr>
        <p:spPr>
          <a:xfrm>
            <a:off x="898575" y="1857600"/>
            <a:ext cx="10515600" cy="3142800"/>
          </a:xfrm>
          <a:prstGeom prst="rect">
            <a:avLst/>
          </a:prstGeom>
          <a:noFill/>
          <a:ln>
            <a:noFill/>
          </a:ln>
        </p:spPr>
        <p:txBody>
          <a:bodyPr spcFirstLastPara="1" wrap="square" lIns="91425" tIns="45700" rIns="91425" bIns="45700" anchor="t" anchorCtr="0">
            <a:noAutofit/>
          </a:bodyPr>
          <a:lstStyle/>
          <a:p>
            <a:pPr marL="228600" lvl="0" indent="-177800" algn="just" rtl="0">
              <a:lnSpc>
                <a:spcPct val="90000"/>
              </a:lnSpc>
              <a:spcBef>
                <a:spcPts val="0"/>
              </a:spcBef>
              <a:spcAft>
                <a:spcPts val="0"/>
              </a:spcAft>
              <a:buClr>
                <a:srgbClr val="71BE44"/>
              </a:buClr>
              <a:buSzPts val="2400"/>
              <a:buChar char="•"/>
            </a:pPr>
            <a:r>
              <a:rPr lang="et-EE" sz="2400" dirty="0"/>
              <a:t>Tegevus</a:t>
            </a:r>
            <a:r>
              <a:rPr lang="es-ES" sz="2400" dirty="0"/>
              <a:t> 1: </a:t>
            </a:r>
            <a:r>
              <a:rPr lang="et-EE" sz="2400" dirty="0">
                <a:solidFill>
                  <a:srgbClr val="999999"/>
                </a:solidFill>
              </a:rPr>
              <a:t>Eesti Jalgpalliliit toob talgukeskustesse 2500 palli</a:t>
            </a:r>
            <a:r>
              <a:rPr lang="es-ES" sz="2400" dirty="0">
                <a:solidFill>
                  <a:srgbClr val="999999"/>
                </a:solidFill>
              </a:rPr>
              <a:t>.</a:t>
            </a:r>
            <a:endParaRPr sz="2400" dirty="0">
              <a:solidFill>
                <a:srgbClr val="999999"/>
              </a:solidFill>
            </a:endParaRPr>
          </a:p>
          <a:p>
            <a:pPr marL="228600" lvl="0" indent="-177800" algn="just" rtl="0">
              <a:lnSpc>
                <a:spcPct val="90000"/>
              </a:lnSpc>
              <a:spcBef>
                <a:spcPts val="1000"/>
              </a:spcBef>
              <a:spcAft>
                <a:spcPts val="0"/>
              </a:spcAft>
              <a:buClr>
                <a:srgbClr val="71BE44"/>
              </a:buClr>
              <a:buSzPts val="2400"/>
              <a:buChar char="•"/>
            </a:pPr>
            <a:r>
              <a:rPr lang="et-EE" sz="2400" dirty="0"/>
              <a:t>Tegevus</a:t>
            </a:r>
            <a:r>
              <a:rPr lang="es-ES" sz="2400" dirty="0"/>
              <a:t> 2: </a:t>
            </a:r>
            <a:r>
              <a:rPr lang="es-ES" sz="2400" dirty="0">
                <a:solidFill>
                  <a:srgbClr val="999999"/>
                </a:solidFill>
              </a:rPr>
              <a:t>„</a:t>
            </a:r>
            <a:r>
              <a:rPr lang="es-ES" sz="2400" dirty="0" err="1">
                <a:solidFill>
                  <a:srgbClr val="999999"/>
                </a:solidFill>
              </a:rPr>
              <a:t>Let´s</a:t>
            </a:r>
            <a:r>
              <a:rPr lang="es-ES" sz="2400" dirty="0">
                <a:solidFill>
                  <a:srgbClr val="999999"/>
                </a:solidFill>
              </a:rPr>
              <a:t> Do </a:t>
            </a:r>
            <a:r>
              <a:rPr lang="es-ES" sz="2400" dirty="0" err="1">
                <a:solidFill>
                  <a:srgbClr val="999999"/>
                </a:solidFill>
              </a:rPr>
              <a:t>It</a:t>
            </a:r>
            <a:r>
              <a:rPr lang="es-ES" sz="2400" dirty="0">
                <a:solidFill>
                  <a:srgbClr val="999999"/>
                </a:solidFill>
              </a:rPr>
              <a:t> Estonia“ </a:t>
            </a:r>
            <a:r>
              <a:rPr lang="et-EE" sz="2400" dirty="0">
                <a:solidFill>
                  <a:srgbClr val="999999"/>
                </a:solidFill>
              </a:rPr>
              <a:t>kampaanial on hea koostöö Rahvusringhäälingu, erakanalite ja trükimeedia. Teadlikkuse tõstmine on peamine tegevus</a:t>
            </a:r>
            <a:r>
              <a:rPr lang="es-ES" sz="2400" dirty="0">
                <a:solidFill>
                  <a:srgbClr val="999999"/>
                </a:solidFill>
              </a:rPr>
              <a:t>.</a:t>
            </a:r>
            <a:endParaRPr sz="2400" dirty="0">
              <a:solidFill>
                <a:srgbClr val="999999"/>
              </a:solidFill>
            </a:endParaRPr>
          </a:p>
          <a:p>
            <a:pPr marL="228600" lvl="0" indent="-177800" algn="just" rtl="0">
              <a:lnSpc>
                <a:spcPct val="90000"/>
              </a:lnSpc>
              <a:spcBef>
                <a:spcPts val="1000"/>
              </a:spcBef>
              <a:spcAft>
                <a:spcPts val="0"/>
              </a:spcAft>
              <a:buClr>
                <a:srgbClr val="71BE44"/>
              </a:buClr>
              <a:buSzPts val="2400"/>
              <a:buChar char="•"/>
            </a:pPr>
            <a:r>
              <a:rPr lang="et-EE" sz="2400" dirty="0"/>
              <a:t>Tegevus</a:t>
            </a:r>
            <a:r>
              <a:rPr lang="es-ES" sz="2400" dirty="0"/>
              <a:t> 3: </a:t>
            </a:r>
            <a:r>
              <a:rPr lang="es-ES" sz="2400" dirty="0">
                <a:solidFill>
                  <a:srgbClr val="999999"/>
                </a:solidFill>
              </a:rPr>
              <a:t>V</a:t>
            </a:r>
            <a:r>
              <a:rPr lang="et-EE" sz="2400" dirty="0">
                <a:solidFill>
                  <a:srgbClr val="999999"/>
                </a:solidFill>
              </a:rPr>
              <a:t>arasem kogemus näitab, et üleskutsed levivad sotsiaalmeedias orgaaniliselt.</a:t>
            </a:r>
            <a:endParaRPr sz="2400" dirty="0">
              <a:solidFill>
                <a:srgbClr val="999999"/>
              </a:solidFill>
            </a:endParaRPr>
          </a:p>
        </p:txBody>
      </p:sp>
      <p:sp>
        <p:nvSpPr>
          <p:cNvPr id="383" name="Google Shape;383;g6d3c560e57_0_1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29</a:t>
            </a:fld>
            <a:endParaRPr/>
          </a:p>
        </p:txBody>
      </p:sp>
      <p:pic>
        <p:nvPicPr>
          <p:cNvPr id="384" name="Google Shape;384;g6d3c560e57_0_12"/>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s-ES"/>
              <a:t>3</a:t>
            </a:fld>
            <a:endParaRPr/>
          </a:p>
        </p:txBody>
      </p:sp>
      <p:sp>
        <p:nvSpPr>
          <p:cNvPr id="149" name="Google Shape;149;p2"/>
          <p:cNvSpPr txBox="1">
            <a:spLocks noGrp="1"/>
          </p:cNvSpPr>
          <p:nvPr>
            <p:ph type="body" idx="1"/>
          </p:nvPr>
        </p:nvSpPr>
        <p:spPr>
          <a:xfrm>
            <a:off x="616800" y="882375"/>
            <a:ext cx="10958400" cy="4994700"/>
          </a:xfrm>
          <a:prstGeom prst="rect">
            <a:avLst/>
          </a:prstGeom>
          <a:noFill/>
          <a:ln>
            <a:noFill/>
          </a:ln>
        </p:spPr>
        <p:txBody>
          <a:bodyPr spcFirstLastPara="1" wrap="square" lIns="91425" tIns="45700" rIns="91425" bIns="45700" anchor="ctr" anchorCtr="0">
            <a:noAutofit/>
          </a:bodyPr>
          <a:lstStyle/>
          <a:p>
            <a:pPr marL="228600" lvl="0" indent="-114300" algn="just" rtl="0">
              <a:lnSpc>
                <a:spcPct val="90000"/>
              </a:lnSpc>
              <a:spcBef>
                <a:spcPts val="0"/>
              </a:spcBef>
              <a:spcAft>
                <a:spcPts val="0"/>
              </a:spcAft>
              <a:buClr>
                <a:srgbClr val="71BE44"/>
              </a:buClr>
              <a:buSzPts val="1400"/>
              <a:buChar char="•"/>
            </a:pPr>
            <a:r>
              <a:rPr lang="et-EE" sz="2000" dirty="0"/>
              <a:t>NÄIDE</a:t>
            </a:r>
            <a:r>
              <a:rPr lang="es-ES" sz="2000" dirty="0"/>
              <a:t> 1: RUN 4 ENERGY: </a:t>
            </a:r>
            <a:r>
              <a:rPr lang="et-EE" sz="2000" dirty="0">
                <a:solidFill>
                  <a:srgbClr val="666666"/>
                </a:solidFill>
              </a:rPr>
              <a:t>Jooksuvõistlus, millega muudetakse kulutatud kalorid kilovattideks ja kW rahaks, mida investeeritakse energiavaesuse vastu.</a:t>
            </a:r>
            <a:endParaRPr dirty="0"/>
          </a:p>
          <a:p>
            <a:pPr marL="228600" lvl="0" indent="-114300" algn="just" rtl="0">
              <a:lnSpc>
                <a:spcPct val="90000"/>
              </a:lnSpc>
              <a:spcBef>
                <a:spcPts val="1000"/>
              </a:spcBef>
              <a:spcAft>
                <a:spcPts val="0"/>
              </a:spcAft>
              <a:buClr>
                <a:srgbClr val="71BE44"/>
              </a:buClr>
              <a:buSzPts val="1400"/>
              <a:buChar char="•"/>
            </a:pPr>
            <a:r>
              <a:rPr lang="et-EE" sz="2000" dirty="0"/>
              <a:t>NÄIDE</a:t>
            </a:r>
            <a:r>
              <a:rPr lang="es-ES" sz="2000" dirty="0"/>
              <a:t> 2: FUEL POVERTY GROUP:</a:t>
            </a:r>
            <a:r>
              <a:rPr lang="et-EE" sz="2000" dirty="0">
                <a:solidFill>
                  <a:srgbClr val="666666"/>
                </a:solidFill>
              </a:rPr>
              <a:t> Grupp vabatahtlikke õpetatakse välja kütteostuvõimetuse osas ja volitatakse looma end ise haldavaid gruppe, mis pakuvad nõu ja koolitusi inimestele, kes kannatava energiatarbevaesuse käes.</a:t>
            </a:r>
            <a:endParaRPr sz="2000" dirty="0"/>
          </a:p>
          <a:p>
            <a:pPr marL="228600" lvl="0" indent="-114300" algn="just" rtl="0">
              <a:lnSpc>
                <a:spcPct val="90000"/>
              </a:lnSpc>
              <a:spcBef>
                <a:spcPts val="1000"/>
              </a:spcBef>
              <a:spcAft>
                <a:spcPts val="0"/>
              </a:spcAft>
              <a:buClr>
                <a:srgbClr val="71BE44"/>
              </a:buClr>
              <a:buSzPts val="1400"/>
              <a:buChar char="•"/>
            </a:pPr>
            <a:r>
              <a:rPr lang="et-EE" sz="2000" dirty="0"/>
              <a:t>NÄIDE</a:t>
            </a:r>
            <a:r>
              <a:rPr lang="es-ES" sz="2000" dirty="0"/>
              <a:t> 3: “</a:t>
            </a:r>
            <a:r>
              <a:rPr lang="es-ES" sz="2000" dirty="0" err="1"/>
              <a:t>Let's</a:t>
            </a:r>
            <a:r>
              <a:rPr lang="es-ES" sz="2000" dirty="0"/>
              <a:t> Do </a:t>
            </a:r>
            <a:r>
              <a:rPr lang="es-ES" sz="2000" dirty="0" err="1"/>
              <a:t>It</a:t>
            </a:r>
            <a:r>
              <a:rPr lang="es-ES" sz="2000" dirty="0"/>
              <a:t> Estonia!“ </a:t>
            </a:r>
            <a:r>
              <a:rPr lang="et-EE" sz="2000" dirty="0"/>
              <a:t>projekt koostöös EJL-ga</a:t>
            </a:r>
            <a:r>
              <a:rPr lang="es-ES" sz="2000" dirty="0"/>
              <a:t> (2020): </a:t>
            </a:r>
            <a:r>
              <a:rPr lang="et-EE" sz="2000" dirty="0">
                <a:solidFill>
                  <a:srgbClr val="666666"/>
                </a:solidFill>
              </a:rPr>
              <a:t>Saada inimesed, eelkõige noored ja istuva eluviisiga täiskasvanud tagasi õue füüsiliselt liikuma.</a:t>
            </a:r>
            <a:endParaRPr sz="2000" dirty="0"/>
          </a:p>
          <a:p>
            <a:pPr marL="228600" lvl="0" indent="-203200" algn="just" rtl="0">
              <a:lnSpc>
                <a:spcPct val="90000"/>
              </a:lnSpc>
              <a:spcBef>
                <a:spcPts val="1000"/>
              </a:spcBef>
              <a:spcAft>
                <a:spcPts val="0"/>
              </a:spcAft>
              <a:buSzPts val="1400"/>
              <a:buChar char="•"/>
            </a:pPr>
            <a:r>
              <a:rPr lang="et-EE" sz="2000" dirty="0"/>
              <a:t>NÄIDE</a:t>
            </a:r>
            <a:r>
              <a:rPr lang="es-ES" sz="2000" dirty="0"/>
              <a:t> 4: UEFA SUPER CUP 2018: </a:t>
            </a:r>
            <a:r>
              <a:rPr lang="et-EE" sz="2000" dirty="0">
                <a:solidFill>
                  <a:srgbClr val="666666"/>
                </a:solidFill>
              </a:rPr>
              <a:t>Värvata vabatatlikke varasemast reservist ja jalgpalliklubidest üle Eesti.</a:t>
            </a:r>
            <a:endParaRPr dirty="0"/>
          </a:p>
          <a:p>
            <a:pPr marL="228600" lvl="0" indent="-203200" algn="just" rtl="0">
              <a:lnSpc>
                <a:spcPct val="90000"/>
              </a:lnSpc>
              <a:spcBef>
                <a:spcPts val="1000"/>
              </a:spcBef>
              <a:spcAft>
                <a:spcPts val="0"/>
              </a:spcAft>
              <a:buSzPts val="1400"/>
              <a:buChar char="•"/>
            </a:pPr>
            <a:r>
              <a:rPr lang="et-EE" sz="2000" dirty="0"/>
              <a:t>NÄIDE</a:t>
            </a:r>
            <a:r>
              <a:rPr lang="es-ES" sz="2000" dirty="0"/>
              <a:t> 5: </a:t>
            </a:r>
            <a:r>
              <a:rPr lang="es-ES" sz="2000" dirty="0" err="1"/>
              <a:t>Dynamoproject</a:t>
            </a:r>
            <a:r>
              <a:rPr lang="es-ES" sz="2000" dirty="0"/>
              <a:t>: a </a:t>
            </a:r>
            <a:r>
              <a:rPr lang="es-ES" sz="2000" dirty="0" err="1"/>
              <a:t>volunteering</a:t>
            </a:r>
            <a:r>
              <a:rPr lang="es-ES" sz="2000" dirty="0"/>
              <a:t> </a:t>
            </a:r>
            <a:r>
              <a:rPr lang="es-ES" sz="2000" dirty="0" err="1"/>
              <a:t>friendly</a:t>
            </a:r>
            <a:r>
              <a:rPr lang="es-ES" sz="2000" dirty="0"/>
              <a:t> </a:t>
            </a:r>
            <a:r>
              <a:rPr lang="es-ES" sz="2000" dirty="0" err="1"/>
              <a:t>sports</a:t>
            </a:r>
            <a:r>
              <a:rPr lang="es-ES" sz="2000" dirty="0"/>
              <a:t> club: </a:t>
            </a:r>
            <a:r>
              <a:rPr lang="et-EE" sz="2000" dirty="0">
                <a:solidFill>
                  <a:srgbClr val="666666"/>
                </a:solidFill>
              </a:rPr>
              <a:t>Juhtimise ja halduse tugi nõukogu liikmetele ja juhtkonnale. Eriline tähelepanu vabatahtlike poliitikatele.</a:t>
            </a:r>
            <a:endParaRPr sz="2000" dirty="0"/>
          </a:p>
        </p:txBody>
      </p:sp>
      <p:pic>
        <p:nvPicPr>
          <p:cNvPr id="150" name="Google Shape;150;p2"/>
          <p:cNvPicPr preferRelativeResize="0"/>
          <p:nvPr/>
        </p:nvPicPr>
        <p:blipFill rotWithShape="1">
          <a:blip r:embed="rId3">
            <a:alphaModFix/>
          </a:blip>
          <a:srcRect/>
          <a:stretch/>
        </p:blipFill>
        <p:spPr>
          <a:xfrm>
            <a:off x="9840751" y="5877075"/>
            <a:ext cx="2121449" cy="605975"/>
          </a:xfrm>
          <a:prstGeom prst="rect">
            <a:avLst/>
          </a:prstGeom>
          <a:noFill/>
          <a:ln>
            <a:noFill/>
          </a:ln>
        </p:spPr>
      </p:pic>
      <p:sp>
        <p:nvSpPr>
          <p:cNvPr id="151" name="Google Shape;151;p2"/>
          <p:cNvSpPr txBox="1">
            <a:spLocks noGrp="1"/>
          </p:cNvSpPr>
          <p:nvPr>
            <p:ph type="title"/>
          </p:nvPr>
        </p:nvSpPr>
        <p:spPr>
          <a:xfrm>
            <a:off x="1188720" y="298865"/>
            <a:ext cx="10515600" cy="102203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D944B"/>
              </a:buClr>
              <a:buSzPts val="1800"/>
              <a:buNone/>
            </a:pPr>
            <a:r>
              <a:rPr lang="et-EE" dirty="0"/>
              <a:t>Sisukord</a:t>
            </a:r>
            <a:r>
              <a:rPr lang="es-ES" dirty="0"/>
              <a:t> (I)</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g6d3c560e57_0_18"/>
          <p:cNvSpPr txBox="1">
            <a:spLocks noGrp="1"/>
          </p:cNvSpPr>
          <p:nvPr>
            <p:ph type="title"/>
          </p:nvPr>
        </p:nvSpPr>
        <p:spPr>
          <a:xfrm>
            <a:off x="1188720" y="298865"/>
            <a:ext cx="10515600" cy="1022100"/>
          </a:xfrm>
          <a:prstGeom prst="rect">
            <a:avLst/>
          </a:prstGeom>
          <a:noFill/>
          <a:ln>
            <a:noFill/>
          </a:ln>
        </p:spPr>
        <p:txBody>
          <a:bodyPr spcFirstLastPara="1" wrap="square" lIns="91425" tIns="45700" rIns="91425" bIns="45700" anchor="ctr" anchorCtr="0">
            <a:noAutofit/>
          </a:bodyPr>
          <a:lstStyle/>
          <a:p>
            <a:pPr lvl="0">
              <a:buSzPts val="4000"/>
            </a:pPr>
            <a:r>
              <a:rPr lang="et-EE" dirty="0"/>
              <a:t>Kas pakuti nõustamist?</a:t>
            </a:r>
            <a:endParaRPr dirty="0"/>
          </a:p>
        </p:txBody>
      </p:sp>
      <p:sp>
        <p:nvSpPr>
          <p:cNvPr id="390" name="Google Shape;390;g6d3c560e57_0_18"/>
          <p:cNvSpPr txBox="1">
            <a:spLocks noGrp="1"/>
          </p:cNvSpPr>
          <p:nvPr>
            <p:ph type="body" idx="1"/>
          </p:nvPr>
        </p:nvSpPr>
        <p:spPr>
          <a:xfrm>
            <a:off x="1200509" y="1825625"/>
            <a:ext cx="10515600" cy="43512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accent6"/>
              </a:buClr>
              <a:buSzPts val="3200"/>
              <a:buChar char="•"/>
            </a:pPr>
            <a:r>
              <a:rPr lang="et-EE" dirty="0">
                <a:solidFill>
                  <a:srgbClr val="888888"/>
                </a:solidFill>
              </a:rPr>
              <a:t>Nõustamist ei pakutud.</a:t>
            </a:r>
            <a:endParaRPr dirty="0">
              <a:solidFill>
                <a:srgbClr val="888888"/>
              </a:solidFill>
            </a:endParaRPr>
          </a:p>
        </p:txBody>
      </p:sp>
      <p:sp>
        <p:nvSpPr>
          <p:cNvPr id="391" name="Google Shape;391;g6d3c560e57_0_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30</a:t>
            </a:fld>
            <a:endParaRPr/>
          </a:p>
        </p:txBody>
      </p:sp>
      <p:pic>
        <p:nvPicPr>
          <p:cNvPr id="392" name="Google Shape;392;g6d3c560e57_0_18"/>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g6d3c560e57_0_24"/>
          <p:cNvSpPr txBox="1">
            <a:spLocks noGrp="1"/>
          </p:cNvSpPr>
          <p:nvPr>
            <p:ph type="title"/>
          </p:nvPr>
        </p:nvSpPr>
        <p:spPr>
          <a:xfrm>
            <a:off x="1007630" y="188849"/>
            <a:ext cx="8674200" cy="1465200"/>
          </a:xfrm>
          <a:prstGeom prst="rect">
            <a:avLst/>
          </a:prstGeom>
          <a:noFill/>
          <a:ln>
            <a:noFill/>
          </a:ln>
        </p:spPr>
        <p:txBody>
          <a:bodyPr spcFirstLastPara="1" wrap="square" lIns="91425" tIns="45700" rIns="91425" bIns="45700" anchor="ctr" anchorCtr="0">
            <a:noAutofit/>
          </a:bodyPr>
          <a:lstStyle/>
          <a:p>
            <a:pPr lvl="0">
              <a:buSzPts val="3600"/>
            </a:pPr>
            <a:r>
              <a:rPr lang="et-EE" sz="3600" dirty="0"/>
              <a:t>Kuidas projekti hinnati</a:t>
            </a:r>
            <a:r>
              <a:rPr lang="es-ES" sz="3600" dirty="0"/>
              <a:t>?</a:t>
            </a:r>
            <a:br>
              <a:rPr lang="es-ES" sz="3600" dirty="0"/>
            </a:br>
            <a:r>
              <a:rPr lang="et-EE" sz="3600" dirty="0"/>
              <a:t>Milliseid mõõdikuid kasutati</a:t>
            </a:r>
            <a:r>
              <a:rPr lang="es-ES" sz="3600" dirty="0"/>
              <a:t>?</a:t>
            </a:r>
            <a:endParaRPr sz="3600" dirty="0"/>
          </a:p>
        </p:txBody>
      </p:sp>
      <p:sp>
        <p:nvSpPr>
          <p:cNvPr id="398" name="Google Shape;398;g6d3c560e57_0_24"/>
          <p:cNvSpPr txBox="1">
            <a:spLocks noGrp="1"/>
          </p:cNvSpPr>
          <p:nvPr>
            <p:ph type="body" idx="1"/>
          </p:nvPr>
        </p:nvSpPr>
        <p:spPr>
          <a:xfrm>
            <a:off x="1182450" y="1978152"/>
            <a:ext cx="9870900" cy="21210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71BE44"/>
              </a:buClr>
              <a:buSzPts val="3200"/>
              <a:buChar char="•"/>
            </a:pPr>
            <a:r>
              <a:rPr lang="et-EE" dirty="0">
                <a:solidFill>
                  <a:srgbClr val="888888"/>
                </a:solidFill>
              </a:rPr>
              <a:t>Igas talgukeskuses on juhid, kes saavad teha pilte ja saata kokkuvõtteid, mida tehti ära ja kui palju inimesi võttis osa.</a:t>
            </a:r>
            <a:endParaRPr dirty="0">
              <a:solidFill>
                <a:srgbClr val="888888"/>
              </a:solidFill>
            </a:endParaRPr>
          </a:p>
        </p:txBody>
      </p:sp>
      <p:sp>
        <p:nvSpPr>
          <p:cNvPr id="399" name="Google Shape;399;g6d3c560e57_0_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31</a:t>
            </a:fld>
            <a:endParaRPr/>
          </a:p>
        </p:txBody>
      </p:sp>
      <p:pic>
        <p:nvPicPr>
          <p:cNvPr id="400" name="Google Shape;400;g6d3c560e57_0_24"/>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g6d3c560e57_0_30"/>
          <p:cNvSpPr txBox="1">
            <a:spLocks noGrp="1"/>
          </p:cNvSpPr>
          <p:nvPr>
            <p:ph type="title"/>
          </p:nvPr>
        </p:nvSpPr>
        <p:spPr>
          <a:xfrm>
            <a:off x="1115206" y="327611"/>
            <a:ext cx="8593500" cy="1395600"/>
          </a:xfrm>
          <a:prstGeom prst="rect">
            <a:avLst/>
          </a:prstGeom>
          <a:noFill/>
          <a:ln>
            <a:noFill/>
          </a:ln>
        </p:spPr>
        <p:txBody>
          <a:bodyPr spcFirstLastPara="1" wrap="square" lIns="91425" tIns="45700" rIns="91425" bIns="45700" anchor="ctr" anchorCtr="0">
            <a:noAutofit/>
          </a:bodyPr>
          <a:lstStyle/>
          <a:p>
            <a:pPr lvl="0">
              <a:buSzPts val="4000"/>
            </a:pPr>
            <a:r>
              <a:rPr lang="et-EE" dirty="0"/>
              <a:t>Kas soolise võrdsusega arvestati projekti juures? </a:t>
            </a:r>
            <a:endParaRPr dirty="0"/>
          </a:p>
        </p:txBody>
      </p:sp>
      <p:sp>
        <p:nvSpPr>
          <p:cNvPr id="406" name="Google Shape;406;g6d3c560e57_0_30"/>
          <p:cNvSpPr txBox="1">
            <a:spLocks noGrp="1"/>
          </p:cNvSpPr>
          <p:nvPr>
            <p:ph type="body" idx="1"/>
          </p:nvPr>
        </p:nvSpPr>
        <p:spPr>
          <a:xfrm>
            <a:off x="1626199" y="1867145"/>
            <a:ext cx="9467700" cy="31236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accent6"/>
              </a:buClr>
              <a:buSzPts val="3200"/>
              <a:buChar char="•"/>
            </a:pPr>
            <a:r>
              <a:rPr lang="et-EE" dirty="0">
                <a:solidFill>
                  <a:srgbClr val="888888"/>
                </a:solidFill>
              </a:rPr>
              <a:t>Selles projektis on kõigi osalus võrdse tähtsusega.</a:t>
            </a:r>
            <a:endParaRPr dirty="0">
              <a:solidFill>
                <a:srgbClr val="888888"/>
              </a:solidFill>
            </a:endParaRPr>
          </a:p>
          <a:p>
            <a:pPr marL="228600" lvl="0" indent="-228600">
              <a:buClr>
                <a:schemeClr val="accent6"/>
              </a:buClr>
              <a:buSzPts val="3200"/>
            </a:pPr>
            <a:r>
              <a:rPr lang="et-EE" dirty="0">
                <a:solidFill>
                  <a:srgbClr val="7F7F7F"/>
                </a:solidFill>
              </a:rPr>
              <a:t>Soolist jaotust eraldi ei mõõdetud</a:t>
            </a:r>
            <a:r>
              <a:rPr lang="es-ES" dirty="0">
                <a:solidFill>
                  <a:srgbClr val="888888"/>
                </a:solidFill>
              </a:rPr>
              <a:t>.</a:t>
            </a:r>
            <a:endParaRPr dirty="0">
              <a:solidFill>
                <a:srgbClr val="888888"/>
              </a:solidFill>
            </a:endParaRPr>
          </a:p>
        </p:txBody>
      </p:sp>
      <p:sp>
        <p:nvSpPr>
          <p:cNvPr id="407" name="Google Shape;407;g6d3c560e57_0_3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32</a:t>
            </a:fld>
            <a:endParaRPr/>
          </a:p>
        </p:txBody>
      </p:sp>
      <p:pic>
        <p:nvPicPr>
          <p:cNvPr id="408" name="Google Shape;408;g6d3c560e57_0_30"/>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g6d3c560e57_0_36"/>
          <p:cNvSpPr txBox="1">
            <a:spLocks noGrp="1"/>
          </p:cNvSpPr>
          <p:nvPr>
            <p:ph type="title"/>
          </p:nvPr>
        </p:nvSpPr>
        <p:spPr>
          <a:xfrm>
            <a:off x="1236230" y="319390"/>
            <a:ext cx="8902800" cy="1412100"/>
          </a:xfrm>
          <a:prstGeom prst="rect">
            <a:avLst/>
          </a:prstGeom>
          <a:noFill/>
          <a:ln>
            <a:noFill/>
          </a:ln>
        </p:spPr>
        <p:txBody>
          <a:bodyPr spcFirstLastPara="1" wrap="square" lIns="91425" tIns="45700" rIns="91425" bIns="45700" anchor="ctr" anchorCtr="0">
            <a:noAutofit/>
          </a:bodyPr>
          <a:lstStyle/>
          <a:p>
            <a:pPr lvl="0">
              <a:buSzPts val="3600"/>
            </a:pPr>
            <a:r>
              <a:rPr lang="et-EE" dirty="0"/>
              <a:t>Kuidas saab parimaid praktikaid rakendada </a:t>
            </a:r>
            <a:r>
              <a:rPr lang="es-ES" dirty="0" err="1"/>
              <a:t>PlayGreen</a:t>
            </a:r>
            <a:r>
              <a:rPr lang="et-EE" dirty="0"/>
              <a:t> juures</a:t>
            </a:r>
            <a:r>
              <a:rPr lang="es-ES" dirty="0"/>
              <a:t>?</a:t>
            </a:r>
            <a:endParaRPr dirty="0"/>
          </a:p>
        </p:txBody>
      </p:sp>
      <p:sp>
        <p:nvSpPr>
          <p:cNvPr id="414" name="Google Shape;414;g6d3c560e57_0_36"/>
          <p:cNvSpPr txBox="1">
            <a:spLocks noGrp="1"/>
          </p:cNvSpPr>
          <p:nvPr>
            <p:ph type="body" idx="1"/>
          </p:nvPr>
        </p:nvSpPr>
        <p:spPr>
          <a:xfrm>
            <a:off x="1236230" y="2229428"/>
            <a:ext cx="9561900" cy="29796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accent6"/>
              </a:buClr>
              <a:buSzPts val="3200"/>
              <a:buChar char="•"/>
            </a:pPr>
            <a:r>
              <a:rPr lang="et-EE" dirty="0">
                <a:solidFill>
                  <a:srgbClr val="888888"/>
                </a:solidFill>
              </a:rPr>
              <a:t>Projekti toidab olemasolev nälg teha midagi head, millele jalgpall lisab maitset.</a:t>
            </a:r>
            <a:endParaRPr dirty="0">
              <a:solidFill>
                <a:srgbClr val="888888"/>
              </a:solidFill>
            </a:endParaRPr>
          </a:p>
          <a:p>
            <a:pPr marL="228600" lvl="0" indent="-228600" algn="l" rtl="0">
              <a:lnSpc>
                <a:spcPct val="90000"/>
              </a:lnSpc>
              <a:spcBef>
                <a:spcPts val="1000"/>
              </a:spcBef>
              <a:spcAft>
                <a:spcPts val="0"/>
              </a:spcAft>
              <a:buClr>
                <a:schemeClr val="accent6"/>
              </a:buClr>
              <a:buSzPts val="3200"/>
              <a:buChar char="•"/>
            </a:pPr>
            <a:r>
              <a:rPr lang="et-EE" dirty="0">
                <a:solidFill>
                  <a:srgbClr val="888888"/>
                </a:solidFill>
              </a:rPr>
              <a:t>Sportimisvõimaluste parandamine väiksemates kohtades on üldiselt kõigi huvides</a:t>
            </a:r>
            <a:r>
              <a:rPr lang="es-ES" dirty="0">
                <a:solidFill>
                  <a:srgbClr val="888888"/>
                </a:solidFill>
              </a:rPr>
              <a:t>.</a:t>
            </a:r>
            <a:endParaRPr dirty="0">
              <a:solidFill>
                <a:srgbClr val="888888"/>
              </a:solidFill>
            </a:endParaRPr>
          </a:p>
        </p:txBody>
      </p:sp>
      <p:sp>
        <p:nvSpPr>
          <p:cNvPr id="415" name="Google Shape;415;g6d3c560e57_0_3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33</a:t>
            </a:fld>
            <a:endParaRPr/>
          </a:p>
        </p:txBody>
      </p:sp>
      <p:pic>
        <p:nvPicPr>
          <p:cNvPr id="416" name="Google Shape;416;g6d3c560e57_0_36"/>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g6d3c560e57_0_220"/>
          <p:cNvSpPr txBox="1">
            <a:spLocks noGrp="1"/>
          </p:cNvSpPr>
          <p:nvPr>
            <p:ph type="title"/>
          </p:nvPr>
        </p:nvSpPr>
        <p:spPr>
          <a:xfrm>
            <a:off x="1514475" y="2806404"/>
            <a:ext cx="93417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4D944B"/>
              </a:buClr>
              <a:buSzPts val="4000"/>
              <a:buFont typeface="Arial"/>
              <a:buNone/>
            </a:pPr>
            <a:r>
              <a:rPr lang="et-EE" dirty="0"/>
              <a:t>4. näide</a:t>
            </a:r>
            <a:r>
              <a:rPr lang="es-ES" dirty="0"/>
              <a:t>: UEFA SUPER CUP 2018</a:t>
            </a:r>
            <a:endParaRPr dirty="0"/>
          </a:p>
        </p:txBody>
      </p:sp>
      <p:sp>
        <p:nvSpPr>
          <p:cNvPr id="422" name="Google Shape;422;g6d3c560e57_0_2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s-ES"/>
              <a:t>34</a:t>
            </a:fld>
            <a:endParaRPr/>
          </a:p>
        </p:txBody>
      </p:sp>
      <p:sp>
        <p:nvSpPr>
          <p:cNvPr id="423" name="Google Shape;423;g6d3c560e57_0_220"/>
          <p:cNvSpPr/>
          <p:nvPr/>
        </p:nvSpPr>
        <p:spPr>
          <a:xfrm>
            <a:off x="3830321" y="4082206"/>
            <a:ext cx="47100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4D944B"/>
              </a:buClr>
              <a:buSzPts val="4000"/>
              <a:buFont typeface="Arial"/>
              <a:buNone/>
            </a:pPr>
            <a:r>
              <a:rPr lang="es-ES" sz="3200" b="1" i="0" u="none" strike="noStrike" cap="none" dirty="0">
                <a:solidFill>
                  <a:srgbClr val="71BE44"/>
                </a:solidFill>
                <a:latin typeface="Arial"/>
                <a:ea typeface="Arial"/>
                <a:cs typeface="Arial"/>
                <a:sym typeface="Arial"/>
              </a:rPr>
              <a:t>Tallinn, </a:t>
            </a:r>
            <a:r>
              <a:rPr lang="et-EE" sz="3200" b="1" i="0" u="none" strike="noStrike" cap="none" dirty="0">
                <a:solidFill>
                  <a:srgbClr val="71BE44"/>
                </a:solidFill>
                <a:latin typeface="Arial"/>
                <a:ea typeface="Arial"/>
                <a:cs typeface="Arial"/>
                <a:sym typeface="Arial"/>
              </a:rPr>
              <a:t>Eesti</a:t>
            </a:r>
            <a:endParaRPr sz="1400" b="1" i="0" u="none" strike="noStrike" cap="none" dirty="0">
              <a:solidFill>
                <a:srgbClr val="000000"/>
              </a:solidFill>
              <a:latin typeface="Arial"/>
              <a:ea typeface="Arial"/>
              <a:cs typeface="Arial"/>
              <a:sym typeface="Arial"/>
            </a:endParaRPr>
          </a:p>
        </p:txBody>
      </p:sp>
      <p:pic>
        <p:nvPicPr>
          <p:cNvPr id="424" name="Google Shape;424;g6d3c560e57_0_220"/>
          <p:cNvPicPr preferRelativeResize="0"/>
          <p:nvPr/>
        </p:nvPicPr>
        <p:blipFill rotWithShape="1">
          <a:blip r:embed="rId3">
            <a:alphaModFix/>
          </a:blip>
          <a:srcRect t="23400" b="32800"/>
          <a:stretch/>
        </p:blipFill>
        <p:spPr>
          <a:xfrm>
            <a:off x="3715250" y="707525"/>
            <a:ext cx="5405400" cy="1775700"/>
          </a:xfrm>
          <a:prstGeom prst="roundRect">
            <a:avLst>
              <a:gd name="adj" fmla="val 16667"/>
            </a:avLst>
          </a:prstGeom>
          <a:noFill/>
          <a:ln>
            <a:noFill/>
          </a:ln>
          <a:effectLst>
            <a:outerShdw blurRad="76200" dist="38100" dir="7800000" algn="tl" rotWithShape="0">
              <a:srgbClr val="000000">
                <a:alpha val="40000"/>
              </a:srgbClr>
            </a:outerShdw>
          </a:effectLst>
        </p:spPr>
      </p:pic>
      <p:pic>
        <p:nvPicPr>
          <p:cNvPr id="425" name="Google Shape;425;g6d3c560e57_0_220"/>
          <p:cNvPicPr preferRelativeResize="0"/>
          <p:nvPr/>
        </p:nvPicPr>
        <p:blipFill rotWithShape="1">
          <a:blip r:embed="rId4">
            <a:alphaModFix/>
          </a:blip>
          <a:srcRect/>
          <a:stretch/>
        </p:blipFill>
        <p:spPr>
          <a:xfrm>
            <a:off x="9840751" y="5877075"/>
            <a:ext cx="2121449" cy="6059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g6d3c560e57_0_50"/>
          <p:cNvSpPr txBox="1">
            <a:spLocks noGrp="1"/>
          </p:cNvSpPr>
          <p:nvPr>
            <p:ph type="title"/>
          </p:nvPr>
        </p:nvSpPr>
        <p:spPr>
          <a:xfrm>
            <a:off x="1142102" y="262390"/>
            <a:ext cx="7024800" cy="864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4D944B"/>
              </a:buClr>
              <a:buSzPts val="4000"/>
              <a:buFont typeface="Arial"/>
              <a:buNone/>
            </a:pPr>
            <a:r>
              <a:rPr lang="et-EE" dirty="0"/>
              <a:t>Projekti olemus</a:t>
            </a:r>
            <a:endParaRPr dirty="0"/>
          </a:p>
        </p:txBody>
      </p:sp>
      <p:sp>
        <p:nvSpPr>
          <p:cNvPr id="431" name="Google Shape;431;g6d3c560e57_0_50"/>
          <p:cNvSpPr txBox="1">
            <a:spLocks noGrp="1"/>
          </p:cNvSpPr>
          <p:nvPr>
            <p:ph type="body" idx="1"/>
          </p:nvPr>
        </p:nvSpPr>
        <p:spPr>
          <a:xfrm>
            <a:off x="1249675" y="1990575"/>
            <a:ext cx="9329100" cy="26118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71BE44"/>
              </a:buClr>
              <a:buSzPts val="3200"/>
              <a:buChar char="•"/>
            </a:pPr>
            <a:r>
              <a:rPr lang="es-ES" dirty="0">
                <a:solidFill>
                  <a:srgbClr val="999999"/>
                </a:solidFill>
              </a:rPr>
              <a:t>UEFA </a:t>
            </a:r>
            <a:r>
              <a:rPr lang="es-ES" dirty="0" err="1">
                <a:solidFill>
                  <a:srgbClr val="999999"/>
                </a:solidFill>
              </a:rPr>
              <a:t>Super</a:t>
            </a:r>
            <a:r>
              <a:rPr lang="es-ES" dirty="0">
                <a:solidFill>
                  <a:srgbClr val="999999"/>
                </a:solidFill>
              </a:rPr>
              <a:t> Cup 2018</a:t>
            </a:r>
            <a:r>
              <a:rPr lang="et-EE" dirty="0">
                <a:solidFill>
                  <a:srgbClr val="999999"/>
                </a:solidFill>
              </a:rPr>
              <a:t>. aastal oli EJL jaoks oluline platvorm vabatahtlike programmi edukaks taaskäivitamiseks.</a:t>
            </a:r>
            <a:endParaRPr dirty="0">
              <a:solidFill>
                <a:srgbClr val="999999"/>
              </a:solidFill>
            </a:endParaRPr>
          </a:p>
          <a:p>
            <a:pPr marL="228600" lvl="0" indent="-228600" algn="l" rtl="0">
              <a:lnSpc>
                <a:spcPct val="90000"/>
              </a:lnSpc>
              <a:spcBef>
                <a:spcPts val="1000"/>
              </a:spcBef>
              <a:spcAft>
                <a:spcPts val="0"/>
              </a:spcAft>
              <a:buClr>
                <a:srgbClr val="71BE44"/>
              </a:buClr>
              <a:buSzPts val="3200"/>
              <a:buChar char="•"/>
            </a:pPr>
            <a:r>
              <a:rPr lang="et-EE" dirty="0">
                <a:solidFill>
                  <a:srgbClr val="999999"/>
                </a:solidFill>
              </a:rPr>
              <a:t>Eesmärk oli tuua kokku 140 vabatahtlikku täitma umbes 25 erinevat rolli.</a:t>
            </a:r>
            <a:endParaRPr dirty="0">
              <a:solidFill>
                <a:srgbClr val="999999"/>
              </a:solidFill>
            </a:endParaRPr>
          </a:p>
        </p:txBody>
      </p:sp>
      <p:sp>
        <p:nvSpPr>
          <p:cNvPr id="432" name="Google Shape;432;g6d3c560e57_0_5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35</a:t>
            </a:fld>
            <a:endParaRPr/>
          </a:p>
        </p:txBody>
      </p:sp>
      <p:pic>
        <p:nvPicPr>
          <p:cNvPr id="433" name="Google Shape;433;g6d3c560e57_0_50"/>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g6d3c560e57_0_56"/>
          <p:cNvSpPr txBox="1">
            <a:spLocks noGrp="1"/>
          </p:cNvSpPr>
          <p:nvPr>
            <p:ph type="title"/>
          </p:nvPr>
        </p:nvSpPr>
        <p:spPr>
          <a:xfrm>
            <a:off x="1188720" y="298865"/>
            <a:ext cx="10515600" cy="1022100"/>
          </a:xfrm>
          <a:prstGeom prst="rect">
            <a:avLst/>
          </a:prstGeom>
          <a:noFill/>
          <a:ln>
            <a:noFill/>
          </a:ln>
        </p:spPr>
        <p:txBody>
          <a:bodyPr spcFirstLastPara="1" wrap="square" lIns="91425" tIns="45700" rIns="91425" bIns="45700" anchor="ctr" anchorCtr="0">
            <a:noAutofit/>
          </a:bodyPr>
          <a:lstStyle/>
          <a:p>
            <a:pPr lvl="0">
              <a:buSzPts val="4000"/>
            </a:pPr>
            <a:r>
              <a:rPr lang="et-EE" dirty="0"/>
              <a:t>Üldine strateegia vabatahtlike kaasamiseks</a:t>
            </a:r>
            <a:endParaRPr dirty="0"/>
          </a:p>
        </p:txBody>
      </p:sp>
      <p:sp>
        <p:nvSpPr>
          <p:cNvPr id="439" name="Google Shape;439;g6d3c560e57_0_56"/>
          <p:cNvSpPr txBox="1">
            <a:spLocks noGrp="1"/>
          </p:cNvSpPr>
          <p:nvPr>
            <p:ph type="body" idx="1"/>
          </p:nvPr>
        </p:nvSpPr>
        <p:spPr>
          <a:xfrm>
            <a:off x="1200509" y="1825625"/>
            <a:ext cx="10515600" cy="4351200"/>
          </a:xfrm>
          <a:prstGeom prst="rect">
            <a:avLst/>
          </a:prstGeom>
          <a:noFill/>
          <a:ln>
            <a:noFill/>
          </a:ln>
        </p:spPr>
        <p:txBody>
          <a:bodyPr spcFirstLastPara="1" wrap="square" lIns="91425" tIns="45700" rIns="91425" bIns="45700" anchor="t" anchorCtr="0">
            <a:noAutofit/>
          </a:bodyPr>
          <a:lstStyle/>
          <a:p>
            <a:pPr marL="228600" lvl="0" indent="-228600" algn="just" rtl="0">
              <a:lnSpc>
                <a:spcPct val="90000"/>
              </a:lnSpc>
              <a:spcBef>
                <a:spcPts val="0"/>
              </a:spcBef>
              <a:spcAft>
                <a:spcPts val="0"/>
              </a:spcAft>
              <a:buClr>
                <a:srgbClr val="71BE44"/>
              </a:buClr>
              <a:buSzPts val="3200"/>
              <a:buChar char="•"/>
            </a:pPr>
            <a:r>
              <a:rPr lang="es-ES" dirty="0"/>
              <a:t>1</a:t>
            </a:r>
            <a:r>
              <a:rPr lang="et-EE" dirty="0"/>
              <a:t>. eesmärk</a:t>
            </a:r>
            <a:r>
              <a:rPr lang="es-ES" dirty="0"/>
              <a:t>: </a:t>
            </a:r>
            <a:r>
              <a:rPr lang="et-EE" dirty="0">
                <a:solidFill>
                  <a:srgbClr val="7F7F7F"/>
                </a:solidFill>
              </a:rPr>
              <a:t>Värvata vabatahtlikke varasemast vabatahtlike reservist ja jalgpalliklubidest üle Eesti.</a:t>
            </a:r>
            <a:endParaRPr dirty="0">
              <a:solidFill>
                <a:srgbClr val="7F7F7F"/>
              </a:solidFill>
            </a:endParaRPr>
          </a:p>
          <a:p>
            <a:pPr marL="228600" lvl="0" indent="-228600" algn="just" rtl="0">
              <a:lnSpc>
                <a:spcPct val="90000"/>
              </a:lnSpc>
              <a:spcBef>
                <a:spcPts val="1000"/>
              </a:spcBef>
              <a:spcAft>
                <a:spcPts val="0"/>
              </a:spcAft>
              <a:buClr>
                <a:srgbClr val="71BE44"/>
              </a:buClr>
              <a:buSzPts val="3200"/>
              <a:buChar char="•"/>
            </a:pPr>
            <a:r>
              <a:rPr lang="es-ES" dirty="0"/>
              <a:t>2</a:t>
            </a:r>
            <a:r>
              <a:rPr lang="et-EE" dirty="0"/>
              <a:t>. eesmärk</a:t>
            </a:r>
            <a:r>
              <a:rPr lang="es-ES" dirty="0"/>
              <a:t>: </a:t>
            </a:r>
            <a:r>
              <a:rPr lang="et-EE" dirty="0">
                <a:solidFill>
                  <a:srgbClr val="7F7F7F"/>
                </a:solidFill>
              </a:rPr>
              <a:t>Veebileht vabatahtlike üldiseks registreerimiseks.</a:t>
            </a:r>
            <a:endParaRPr dirty="0"/>
          </a:p>
        </p:txBody>
      </p:sp>
      <p:sp>
        <p:nvSpPr>
          <p:cNvPr id="440" name="Google Shape;440;g6d3c560e57_0_5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36</a:t>
            </a:fld>
            <a:endParaRPr/>
          </a:p>
        </p:txBody>
      </p:sp>
      <p:pic>
        <p:nvPicPr>
          <p:cNvPr id="441" name="Google Shape;441;g6d3c560e57_0_56"/>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g6d3c560e57_0_62"/>
          <p:cNvSpPr txBox="1">
            <a:spLocks noGrp="1"/>
          </p:cNvSpPr>
          <p:nvPr>
            <p:ph type="title"/>
          </p:nvPr>
        </p:nvSpPr>
        <p:spPr>
          <a:xfrm>
            <a:off x="1188720" y="298865"/>
            <a:ext cx="10515600" cy="1022100"/>
          </a:xfrm>
          <a:prstGeom prst="rect">
            <a:avLst/>
          </a:prstGeom>
          <a:noFill/>
          <a:ln>
            <a:noFill/>
          </a:ln>
        </p:spPr>
        <p:txBody>
          <a:bodyPr spcFirstLastPara="1" wrap="square" lIns="91425" tIns="45700" rIns="91425" bIns="45700" anchor="ctr" anchorCtr="0">
            <a:noAutofit/>
          </a:bodyPr>
          <a:lstStyle/>
          <a:p>
            <a:pPr lvl="0">
              <a:buSzPts val="4000"/>
            </a:pPr>
            <a:r>
              <a:rPr lang="et-EE" dirty="0"/>
              <a:t>Tegevused eesmärkide saavutamiseks</a:t>
            </a:r>
            <a:endParaRPr dirty="0"/>
          </a:p>
        </p:txBody>
      </p:sp>
      <p:sp>
        <p:nvSpPr>
          <p:cNvPr id="447" name="Google Shape;447;g6d3c560e57_0_62"/>
          <p:cNvSpPr txBox="1">
            <a:spLocks noGrp="1"/>
          </p:cNvSpPr>
          <p:nvPr>
            <p:ph type="body" idx="1"/>
          </p:nvPr>
        </p:nvSpPr>
        <p:spPr>
          <a:xfrm>
            <a:off x="1200509" y="1825625"/>
            <a:ext cx="10515600" cy="4351200"/>
          </a:xfrm>
          <a:prstGeom prst="rect">
            <a:avLst/>
          </a:prstGeom>
          <a:noFill/>
          <a:ln>
            <a:noFill/>
          </a:ln>
        </p:spPr>
        <p:txBody>
          <a:bodyPr spcFirstLastPara="1" wrap="square" lIns="91425" tIns="45700" rIns="91425" bIns="45700" anchor="t" anchorCtr="0">
            <a:noAutofit/>
          </a:bodyPr>
          <a:lstStyle/>
          <a:p>
            <a:pPr marL="228600" lvl="0" indent="-228600" algn="just" rtl="0">
              <a:lnSpc>
                <a:spcPct val="90000"/>
              </a:lnSpc>
              <a:spcBef>
                <a:spcPts val="0"/>
              </a:spcBef>
              <a:spcAft>
                <a:spcPts val="0"/>
              </a:spcAft>
              <a:buClr>
                <a:srgbClr val="71BE44"/>
              </a:buClr>
              <a:buSzPts val="3200"/>
              <a:buChar char="•"/>
            </a:pPr>
            <a:r>
              <a:rPr lang="et-EE" dirty="0"/>
              <a:t>Tegevus</a:t>
            </a:r>
            <a:r>
              <a:rPr lang="es-ES" dirty="0"/>
              <a:t> 1: </a:t>
            </a:r>
            <a:r>
              <a:rPr lang="et-EE" dirty="0">
                <a:solidFill>
                  <a:srgbClr val="7F7F7F"/>
                </a:solidFill>
              </a:rPr>
              <a:t>Toota aktraktiivseid ja haaravaid visuaale ja videomaterjale</a:t>
            </a:r>
            <a:r>
              <a:rPr lang="es-ES" dirty="0">
                <a:solidFill>
                  <a:srgbClr val="7F7F7F"/>
                </a:solidFill>
              </a:rPr>
              <a:t>.</a:t>
            </a:r>
            <a:endParaRPr dirty="0">
              <a:solidFill>
                <a:srgbClr val="7F7F7F"/>
              </a:solidFill>
            </a:endParaRPr>
          </a:p>
          <a:p>
            <a:pPr marL="228600" lvl="0" indent="-228600" algn="just" rtl="0">
              <a:lnSpc>
                <a:spcPct val="90000"/>
              </a:lnSpc>
              <a:spcBef>
                <a:spcPts val="1000"/>
              </a:spcBef>
              <a:spcAft>
                <a:spcPts val="0"/>
              </a:spcAft>
              <a:buClr>
                <a:srgbClr val="71BE44"/>
              </a:buClr>
              <a:buSzPts val="3200"/>
              <a:buChar char="•"/>
            </a:pPr>
            <a:r>
              <a:rPr lang="et-EE" dirty="0"/>
              <a:t>Tegevus</a:t>
            </a:r>
            <a:r>
              <a:rPr lang="es-ES" dirty="0"/>
              <a:t> 2: </a:t>
            </a:r>
            <a:r>
              <a:rPr lang="et-EE" dirty="0">
                <a:solidFill>
                  <a:srgbClr val="7F7F7F"/>
                </a:solidFill>
              </a:rPr>
              <a:t>Sotsiaalmeedia kampaania selle võimaluse promomiseks.</a:t>
            </a:r>
            <a:endParaRPr dirty="0"/>
          </a:p>
          <a:p>
            <a:pPr marL="228600" lvl="0" indent="-228600" algn="just" rtl="0">
              <a:lnSpc>
                <a:spcPct val="90000"/>
              </a:lnSpc>
              <a:spcBef>
                <a:spcPts val="1000"/>
              </a:spcBef>
              <a:spcAft>
                <a:spcPts val="0"/>
              </a:spcAft>
              <a:buClr>
                <a:srgbClr val="71BE44"/>
              </a:buClr>
              <a:buSzPts val="3200"/>
              <a:buChar char="•"/>
            </a:pPr>
            <a:r>
              <a:rPr lang="et-EE" dirty="0"/>
              <a:t>Tegevus</a:t>
            </a:r>
            <a:r>
              <a:rPr lang="es-ES" dirty="0"/>
              <a:t> 3: </a:t>
            </a:r>
            <a:r>
              <a:rPr lang="et-EE" dirty="0">
                <a:solidFill>
                  <a:srgbClr val="7F7F7F"/>
                </a:solidFill>
              </a:rPr>
              <a:t>Video-teavitused olid eetris iganädalaste kõrgliiga mängude otseülekannete ajal</a:t>
            </a:r>
            <a:r>
              <a:rPr lang="es-ES" dirty="0">
                <a:solidFill>
                  <a:srgbClr val="7F7F7F"/>
                </a:solidFill>
              </a:rPr>
              <a:t>.</a:t>
            </a:r>
            <a:endParaRPr dirty="0">
              <a:solidFill>
                <a:srgbClr val="7F7F7F"/>
              </a:solidFill>
            </a:endParaRPr>
          </a:p>
        </p:txBody>
      </p:sp>
      <p:sp>
        <p:nvSpPr>
          <p:cNvPr id="448" name="Google Shape;448;g6d3c560e57_0_6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37</a:t>
            </a:fld>
            <a:endParaRPr/>
          </a:p>
        </p:txBody>
      </p:sp>
      <p:pic>
        <p:nvPicPr>
          <p:cNvPr id="449" name="Google Shape;449;g6d3c560e57_0_62"/>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g6d3c560e57_0_68"/>
          <p:cNvSpPr txBox="1">
            <a:spLocks noGrp="1"/>
          </p:cNvSpPr>
          <p:nvPr>
            <p:ph type="title"/>
          </p:nvPr>
        </p:nvSpPr>
        <p:spPr>
          <a:xfrm>
            <a:off x="1188720" y="298865"/>
            <a:ext cx="10515600" cy="1022100"/>
          </a:xfrm>
          <a:prstGeom prst="rect">
            <a:avLst/>
          </a:prstGeom>
          <a:noFill/>
          <a:ln>
            <a:noFill/>
          </a:ln>
        </p:spPr>
        <p:txBody>
          <a:bodyPr spcFirstLastPara="1" wrap="square" lIns="91425" tIns="45700" rIns="91425" bIns="45700" anchor="ctr" anchorCtr="0">
            <a:noAutofit/>
          </a:bodyPr>
          <a:lstStyle/>
          <a:p>
            <a:pPr lvl="0">
              <a:buSzPts val="4000"/>
            </a:pPr>
            <a:r>
              <a:rPr lang="et-EE" dirty="0"/>
              <a:t>Kas pakuti nõustamist?</a:t>
            </a:r>
            <a:endParaRPr dirty="0"/>
          </a:p>
        </p:txBody>
      </p:sp>
      <p:sp>
        <p:nvSpPr>
          <p:cNvPr id="455" name="Google Shape;455;g6d3c560e57_0_68"/>
          <p:cNvSpPr txBox="1">
            <a:spLocks noGrp="1"/>
          </p:cNvSpPr>
          <p:nvPr>
            <p:ph type="body" idx="1"/>
          </p:nvPr>
        </p:nvSpPr>
        <p:spPr>
          <a:xfrm>
            <a:off x="1200509" y="1825625"/>
            <a:ext cx="7410000" cy="23700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71BE44"/>
              </a:buClr>
              <a:buSzPts val="3200"/>
              <a:buChar char="•"/>
            </a:pPr>
            <a:r>
              <a:rPr lang="es-ES" dirty="0" err="1"/>
              <a:t>Kick</a:t>
            </a:r>
            <a:r>
              <a:rPr lang="es-ES" dirty="0"/>
              <a:t>-off </a:t>
            </a:r>
            <a:r>
              <a:rPr lang="et-EE" dirty="0"/>
              <a:t>üritus</a:t>
            </a:r>
            <a:r>
              <a:rPr lang="es-ES" dirty="0"/>
              <a:t> &amp; </a:t>
            </a:r>
            <a:r>
              <a:rPr lang="et-EE" dirty="0"/>
              <a:t>üldine koolitus</a:t>
            </a:r>
            <a:endParaRPr dirty="0"/>
          </a:p>
          <a:p>
            <a:pPr marL="685800" lvl="1" indent="-228600" algn="l" rtl="0">
              <a:lnSpc>
                <a:spcPct val="90000"/>
              </a:lnSpc>
              <a:spcBef>
                <a:spcPts val="500"/>
              </a:spcBef>
              <a:spcAft>
                <a:spcPts val="0"/>
              </a:spcAft>
              <a:buClr>
                <a:srgbClr val="7F7F7F"/>
              </a:buClr>
              <a:buSzPts val="2400"/>
              <a:buChar char="•"/>
            </a:pPr>
            <a:r>
              <a:rPr lang="es-ES" dirty="0">
                <a:solidFill>
                  <a:srgbClr val="7F7F7F"/>
                </a:solidFill>
              </a:rPr>
              <a:t>T</a:t>
            </a:r>
            <a:r>
              <a:rPr lang="et-EE" dirty="0">
                <a:solidFill>
                  <a:srgbClr val="7F7F7F"/>
                </a:solidFill>
              </a:rPr>
              <a:t>eoreetiline loeng erinevate rollide selgitamiseks.</a:t>
            </a:r>
            <a:endParaRPr dirty="0">
              <a:solidFill>
                <a:srgbClr val="7F7F7F"/>
              </a:solidFill>
            </a:endParaRPr>
          </a:p>
          <a:p>
            <a:pPr marL="685800" lvl="1" indent="-228600" algn="l" rtl="0">
              <a:lnSpc>
                <a:spcPct val="90000"/>
              </a:lnSpc>
              <a:spcBef>
                <a:spcPts val="500"/>
              </a:spcBef>
              <a:spcAft>
                <a:spcPts val="0"/>
              </a:spcAft>
              <a:buClr>
                <a:srgbClr val="7F7F7F"/>
              </a:buClr>
              <a:buSzPts val="2400"/>
              <a:buChar char="•"/>
            </a:pPr>
            <a:r>
              <a:rPr lang="es-ES" dirty="0">
                <a:solidFill>
                  <a:srgbClr val="7F7F7F"/>
                </a:solidFill>
              </a:rPr>
              <a:t>Pr</a:t>
            </a:r>
            <a:r>
              <a:rPr lang="et-EE" dirty="0">
                <a:solidFill>
                  <a:srgbClr val="7F7F7F"/>
                </a:solidFill>
              </a:rPr>
              <a:t>aktilised </a:t>
            </a:r>
            <a:r>
              <a:rPr lang="et-EE" dirty="0"/>
              <a:t>kursused rajatiste tutvustamiseks.</a:t>
            </a:r>
            <a:endParaRPr dirty="0">
              <a:solidFill>
                <a:srgbClr val="7F7F7F"/>
              </a:solidFill>
            </a:endParaRPr>
          </a:p>
        </p:txBody>
      </p:sp>
      <p:sp>
        <p:nvSpPr>
          <p:cNvPr id="456" name="Google Shape;456;g6d3c560e57_0_6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38</a:t>
            </a:fld>
            <a:endParaRPr/>
          </a:p>
        </p:txBody>
      </p:sp>
      <p:pic>
        <p:nvPicPr>
          <p:cNvPr id="457" name="Google Shape;457;g6d3c560e57_0_68"/>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g6d3c560e57_0_74"/>
          <p:cNvSpPr txBox="1">
            <a:spLocks noGrp="1"/>
          </p:cNvSpPr>
          <p:nvPr>
            <p:ph type="title"/>
          </p:nvPr>
        </p:nvSpPr>
        <p:spPr>
          <a:xfrm>
            <a:off x="1023769" y="453870"/>
            <a:ext cx="9128700" cy="1143000"/>
          </a:xfrm>
          <a:prstGeom prst="rect">
            <a:avLst/>
          </a:prstGeom>
          <a:noFill/>
          <a:ln>
            <a:noFill/>
          </a:ln>
        </p:spPr>
        <p:txBody>
          <a:bodyPr spcFirstLastPara="1" wrap="square" lIns="91425" tIns="45700" rIns="91425" bIns="45700" anchor="ctr" anchorCtr="0">
            <a:noAutofit/>
          </a:bodyPr>
          <a:lstStyle/>
          <a:p>
            <a:pPr lvl="0">
              <a:buSzPts val="3600"/>
            </a:pPr>
            <a:r>
              <a:rPr lang="et-EE" sz="3600" dirty="0"/>
              <a:t>Kuidas projekti hinnati</a:t>
            </a:r>
            <a:r>
              <a:rPr lang="es-ES" sz="3600" dirty="0"/>
              <a:t>?</a:t>
            </a:r>
            <a:br>
              <a:rPr lang="es-ES" sz="3600" dirty="0"/>
            </a:br>
            <a:r>
              <a:rPr lang="et-EE" sz="3600" dirty="0"/>
              <a:t>Milliseid mõõdikuid kasutati</a:t>
            </a:r>
            <a:r>
              <a:rPr lang="es-ES" sz="3600" dirty="0"/>
              <a:t>?</a:t>
            </a:r>
            <a:endParaRPr sz="3600" dirty="0"/>
          </a:p>
        </p:txBody>
      </p:sp>
      <p:sp>
        <p:nvSpPr>
          <p:cNvPr id="463" name="Google Shape;463;g6d3c560e57_0_74"/>
          <p:cNvSpPr txBox="1">
            <a:spLocks noGrp="1"/>
          </p:cNvSpPr>
          <p:nvPr>
            <p:ph type="body" idx="1"/>
          </p:nvPr>
        </p:nvSpPr>
        <p:spPr>
          <a:xfrm>
            <a:off x="1505175" y="2003596"/>
            <a:ext cx="9965100" cy="32238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71BE44"/>
              </a:buClr>
              <a:buSzPts val="3200"/>
              <a:buChar char="•"/>
            </a:pPr>
            <a:r>
              <a:rPr lang="es-ES" dirty="0">
                <a:solidFill>
                  <a:srgbClr val="888888"/>
                </a:solidFill>
              </a:rPr>
              <a:t>UEFA </a:t>
            </a:r>
            <a:r>
              <a:rPr lang="et-EE" dirty="0">
                <a:solidFill>
                  <a:srgbClr val="888888"/>
                </a:solidFill>
              </a:rPr>
              <a:t>ja EJL koostöös tagagi, et vabatahtlikke võtsid toimumispaikades vastu ja koolitasid valdkonnajuhid.</a:t>
            </a:r>
          </a:p>
          <a:p>
            <a:pPr marL="228600" lvl="0" indent="-228600" algn="l" rtl="0">
              <a:lnSpc>
                <a:spcPct val="90000"/>
              </a:lnSpc>
              <a:spcBef>
                <a:spcPts val="0"/>
              </a:spcBef>
              <a:spcAft>
                <a:spcPts val="0"/>
              </a:spcAft>
              <a:buClr>
                <a:srgbClr val="71BE44"/>
              </a:buClr>
              <a:buSzPts val="3200"/>
              <a:buChar char="•"/>
            </a:pPr>
            <a:r>
              <a:rPr lang="et-EE" dirty="0">
                <a:solidFill>
                  <a:srgbClr val="888888"/>
                </a:solidFill>
              </a:rPr>
              <a:t>Vabatahtliku tegevuse juhid vastutasid vabatahtlike jälgimise ja valdkonnajuhtidega suhtlemise eest.</a:t>
            </a:r>
            <a:endParaRPr dirty="0">
              <a:solidFill>
                <a:srgbClr val="888888"/>
              </a:solidFill>
            </a:endParaRPr>
          </a:p>
        </p:txBody>
      </p:sp>
      <p:sp>
        <p:nvSpPr>
          <p:cNvPr id="464" name="Google Shape;464;g6d3c560e57_0_7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39</a:t>
            </a:fld>
            <a:endParaRPr/>
          </a:p>
        </p:txBody>
      </p:sp>
      <p:pic>
        <p:nvPicPr>
          <p:cNvPr id="465" name="Google Shape;465;g6d3c560e57_0_74"/>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s-ES"/>
              <a:t>4</a:t>
            </a:fld>
            <a:endParaRPr/>
          </a:p>
        </p:txBody>
      </p:sp>
      <p:pic>
        <p:nvPicPr>
          <p:cNvPr id="157" name="Google Shape;157;p41"/>
          <p:cNvPicPr preferRelativeResize="0"/>
          <p:nvPr/>
        </p:nvPicPr>
        <p:blipFill rotWithShape="1">
          <a:blip r:embed="rId3">
            <a:alphaModFix/>
          </a:blip>
          <a:srcRect/>
          <a:stretch/>
        </p:blipFill>
        <p:spPr>
          <a:xfrm>
            <a:off x="9840751" y="5877075"/>
            <a:ext cx="2121449" cy="605975"/>
          </a:xfrm>
          <a:prstGeom prst="rect">
            <a:avLst/>
          </a:prstGeom>
          <a:noFill/>
          <a:ln>
            <a:noFill/>
          </a:ln>
        </p:spPr>
      </p:pic>
      <p:sp>
        <p:nvSpPr>
          <p:cNvPr id="158" name="Google Shape;158;p41"/>
          <p:cNvSpPr txBox="1"/>
          <p:nvPr/>
        </p:nvSpPr>
        <p:spPr>
          <a:xfrm>
            <a:off x="616800" y="882375"/>
            <a:ext cx="10958400" cy="4994700"/>
          </a:xfrm>
          <a:prstGeom prst="rect">
            <a:avLst/>
          </a:prstGeom>
          <a:noFill/>
          <a:ln>
            <a:noFill/>
          </a:ln>
        </p:spPr>
        <p:txBody>
          <a:bodyPr spcFirstLastPara="1" wrap="square" lIns="91425" tIns="45700" rIns="91425" bIns="45700" anchor="ctr" anchorCtr="0">
            <a:noAutofit/>
          </a:bodyPr>
          <a:lstStyle/>
          <a:p>
            <a:pPr marL="228600" marR="0" lvl="0" indent="-203200" algn="just" rtl="0">
              <a:lnSpc>
                <a:spcPct val="90000"/>
              </a:lnSpc>
              <a:spcBef>
                <a:spcPts val="1000"/>
              </a:spcBef>
              <a:spcAft>
                <a:spcPts val="0"/>
              </a:spcAft>
              <a:buClr>
                <a:srgbClr val="71BE44"/>
              </a:buClr>
              <a:buSzPts val="1400"/>
              <a:buFont typeface="Arial"/>
              <a:buChar char="•"/>
            </a:pPr>
            <a:r>
              <a:rPr lang="et-EE" sz="2000" dirty="0">
                <a:solidFill>
                  <a:srgbClr val="71BE44"/>
                </a:solidFill>
              </a:rPr>
              <a:t>NÄIDE</a:t>
            </a:r>
            <a:r>
              <a:rPr lang="es-ES" sz="2000" b="0" i="0" u="none" strike="noStrike" cap="none" dirty="0">
                <a:solidFill>
                  <a:srgbClr val="71BE44"/>
                </a:solidFill>
                <a:latin typeface="Arial"/>
                <a:ea typeface="Arial"/>
                <a:cs typeface="Arial"/>
                <a:sym typeface="Arial"/>
              </a:rPr>
              <a:t> 6: VSF + </a:t>
            </a:r>
            <a:r>
              <a:rPr lang="es-ES" sz="2000" b="0" i="0" u="none" strike="noStrike" cap="none" dirty="0" err="1">
                <a:solidFill>
                  <a:srgbClr val="71BE44"/>
                </a:solidFill>
                <a:latin typeface="Arial"/>
                <a:ea typeface="Arial"/>
                <a:cs typeface="Arial"/>
                <a:sym typeface="Arial"/>
              </a:rPr>
              <a:t>Dynamo</a:t>
            </a:r>
            <a:r>
              <a:rPr lang="es-ES" sz="2000" b="0" i="0" u="none" strike="noStrike" cap="none" dirty="0">
                <a:solidFill>
                  <a:srgbClr val="71BE44"/>
                </a:solidFill>
                <a:latin typeface="Arial"/>
                <a:ea typeface="Arial"/>
                <a:cs typeface="Arial"/>
                <a:sym typeface="Arial"/>
              </a:rPr>
              <a:t>:</a:t>
            </a:r>
            <a:r>
              <a:rPr lang="et-EE" sz="2000" b="0" i="0" u="none" strike="noStrike" cap="none" dirty="0">
                <a:solidFill>
                  <a:srgbClr val="666666"/>
                </a:solidFill>
                <a:latin typeface="Arial"/>
                <a:ea typeface="Arial"/>
                <a:cs typeface="Arial"/>
                <a:sym typeface="Arial"/>
              </a:rPr>
              <a:t> Vabatahtlike nädal (koostöös MNM raadioga). Võistlus 5 Flaami provintsis, mille võitjaid külastasid MNM DJ-d.</a:t>
            </a:r>
            <a:endParaRPr dirty="0"/>
          </a:p>
          <a:p>
            <a:pPr marL="228600" marR="0" lvl="0" indent="-203200" algn="just" rtl="0">
              <a:lnSpc>
                <a:spcPct val="90000"/>
              </a:lnSpc>
              <a:spcBef>
                <a:spcPts val="1000"/>
              </a:spcBef>
              <a:spcAft>
                <a:spcPts val="0"/>
              </a:spcAft>
              <a:buClr>
                <a:srgbClr val="71BE44"/>
              </a:buClr>
              <a:buSzPts val="1400"/>
              <a:buFont typeface="Arial"/>
              <a:buChar char="•"/>
            </a:pPr>
            <a:r>
              <a:rPr lang="et-EE" sz="2000" dirty="0">
                <a:solidFill>
                  <a:srgbClr val="71BE44"/>
                </a:solidFill>
              </a:rPr>
              <a:t>NÄIDE</a:t>
            </a:r>
            <a:r>
              <a:rPr lang="es-ES" sz="2000" b="0" i="0" u="none" strike="noStrike" cap="none" dirty="0">
                <a:solidFill>
                  <a:srgbClr val="71BE44"/>
                </a:solidFill>
                <a:latin typeface="Arial"/>
                <a:ea typeface="Arial"/>
                <a:cs typeface="Arial"/>
                <a:sym typeface="Arial"/>
              </a:rPr>
              <a:t> 7: </a:t>
            </a:r>
            <a:r>
              <a:rPr lang="es-ES" sz="2000" b="0" i="0" u="none" strike="noStrike" cap="none" dirty="0" err="1">
                <a:solidFill>
                  <a:srgbClr val="71BE44"/>
                </a:solidFill>
                <a:latin typeface="Arial"/>
                <a:ea typeface="Arial"/>
                <a:cs typeface="Arial"/>
                <a:sym typeface="Arial"/>
              </a:rPr>
              <a:t>Include</a:t>
            </a:r>
            <a:r>
              <a:rPr lang="es-ES" sz="2000" b="0" i="0" u="none" strike="noStrike" cap="none" dirty="0">
                <a:solidFill>
                  <a:srgbClr val="71BE44"/>
                </a:solidFill>
                <a:latin typeface="Arial"/>
                <a:ea typeface="Arial"/>
                <a:cs typeface="Arial"/>
                <a:sym typeface="Arial"/>
              </a:rPr>
              <a:t> me and I </a:t>
            </a:r>
            <a:r>
              <a:rPr lang="es-ES" sz="2000" b="0" i="0" u="none" strike="noStrike" cap="none" dirty="0" err="1">
                <a:solidFill>
                  <a:srgbClr val="71BE44"/>
                </a:solidFill>
                <a:latin typeface="Arial"/>
                <a:ea typeface="Arial"/>
                <a:cs typeface="Arial"/>
                <a:sym typeface="Arial"/>
              </a:rPr>
              <a:t>will</a:t>
            </a:r>
            <a:r>
              <a:rPr lang="es-ES" sz="2000" b="0" i="0" u="none" strike="noStrike" cap="none" dirty="0">
                <a:solidFill>
                  <a:srgbClr val="71BE44"/>
                </a:solidFill>
                <a:latin typeface="Arial"/>
                <a:ea typeface="Arial"/>
                <a:cs typeface="Arial"/>
                <a:sym typeface="Arial"/>
              </a:rPr>
              <a:t> </a:t>
            </a:r>
            <a:r>
              <a:rPr lang="es-ES" sz="2000" b="0" i="0" u="none" strike="noStrike" cap="none" dirty="0" err="1">
                <a:solidFill>
                  <a:srgbClr val="71BE44"/>
                </a:solidFill>
                <a:latin typeface="Arial"/>
                <a:ea typeface="Arial"/>
                <a:cs typeface="Arial"/>
                <a:sym typeface="Arial"/>
              </a:rPr>
              <a:t>understand</a:t>
            </a:r>
            <a:r>
              <a:rPr lang="es-ES" sz="2000" b="0" i="0" u="none" strike="noStrike" cap="none" dirty="0">
                <a:solidFill>
                  <a:srgbClr val="666666"/>
                </a:solidFill>
                <a:latin typeface="Arial"/>
                <a:ea typeface="Arial"/>
                <a:cs typeface="Arial"/>
                <a:sym typeface="Arial"/>
              </a:rPr>
              <a:t>: </a:t>
            </a:r>
            <a:r>
              <a:rPr lang="et-EE" sz="2000" b="0" i="0" u="none" strike="noStrike" cap="none" dirty="0">
                <a:solidFill>
                  <a:srgbClr val="666666"/>
                </a:solidFill>
                <a:latin typeface="Arial"/>
                <a:ea typeface="Arial"/>
                <a:cs typeface="Arial"/>
                <a:sym typeface="Arial"/>
              </a:rPr>
              <a:t>Tuua kokku igast vanusest, soost, rahvuses ja võimetega osalisi jalgpalli seotud tegevuste juurde. Kasutada jalgpalli sotsiaalse kaasatuse hüvanguks.</a:t>
            </a:r>
            <a:endParaRPr dirty="0"/>
          </a:p>
          <a:p>
            <a:pPr marL="228600" marR="0" lvl="0" indent="-203200" algn="just" rtl="0">
              <a:lnSpc>
                <a:spcPct val="90000"/>
              </a:lnSpc>
              <a:spcBef>
                <a:spcPts val="1000"/>
              </a:spcBef>
              <a:spcAft>
                <a:spcPts val="0"/>
              </a:spcAft>
              <a:buClr>
                <a:srgbClr val="71BE44"/>
              </a:buClr>
              <a:buSzPts val="1400"/>
              <a:buFont typeface="Arial"/>
              <a:buChar char="•"/>
            </a:pPr>
            <a:r>
              <a:rPr lang="et-EE" sz="2000" dirty="0">
                <a:solidFill>
                  <a:srgbClr val="71BE44"/>
                </a:solidFill>
              </a:rPr>
              <a:t>NÄIDE</a:t>
            </a:r>
            <a:r>
              <a:rPr lang="es-ES" sz="2000" b="0" i="0" u="none" strike="noStrike" cap="none" dirty="0">
                <a:solidFill>
                  <a:srgbClr val="71BE44"/>
                </a:solidFill>
                <a:latin typeface="Arial"/>
                <a:ea typeface="Arial"/>
                <a:cs typeface="Arial"/>
                <a:sym typeface="Arial"/>
              </a:rPr>
              <a:t> 8: </a:t>
            </a:r>
            <a:r>
              <a:rPr lang="es-ES" sz="2000" b="0" i="0" u="none" strike="noStrike" cap="none" dirty="0" err="1">
                <a:solidFill>
                  <a:srgbClr val="71BE44"/>
                </a:solidFill>
                <a:latin typeface="Arial"/>
                <a:ea typeface="Arial"/>
                <a:cs typeface="Arial"/>
                <a:sym typeface="Arial"/>
              </a:rPr>
              <a:t>National</a:t>
            </a:r>
            <a:r>
              <a:rPr lang="es-ES" sz="2000" b="0" i="0" u="none" strike="noStrike" cap="none" dirty="0">
                <a:solidFill>
                  <a:srgbClr val="71BE44"/>
                </a:solidFill>
                <a:latin typeface="Arial"/>
                <a:ea typeface="Arial"/>
                <a:cs typeface="Arial"/>
                <a:sym typeface="Arial"/>
              </a:rPr>
              <a:t> </a:t>
            </a:r>
            <a:r>
              <a:rPr lang="es-ES" sz="2000" b="0" i="0" u="none" strike="noStrike" cap="none" dirty="0" err="1">
                <a:solidFill>
                  <a:srgbClr val="71BE44"/>
                </a:solidFill>
                <a:latin typeface="Arial"/>
                <a:ea typeface="Arial"/>
                <a:cs typeface="Arial"/>
                <a:sym typeface="Arial"/>
              </a:rPr>
              <a:t>Convention</a:t>
            </a:r>
            <a:r>
              <a:rPr lang="es-ES" sz="2000" b="0" i="0" u="none" strike="noStrike" cap="none" dirty="0">
                <a:solidFill>
                  <a:srgbClr val="71BE44"/>
                </a:solidFill>
                <a:latin typeface="Arial"/>
                <a:ea typeface="Arial"/>
                <a:cs typeface="Arial"/>
                <a:sym typeface="Arial"/>
              </a:rPr>
              <a:t> &amp; </a:t>
            </a:r>
            <a:r>
              <a:rPr lang="es-ES" sz="2000" b="0" i="0" u="none" strike="noStrike" cap="none" dirty="0" err="1">
                <a:solidFill>
                  <a:srgbClr val="71BE44"/>
                </a:solidFill>
                <a:latin typeface="Arial"/>
                <a:ea typeface="Arial"/>
                <a:cs typeface="Arial"/>
                <a:sym typeface="Arial"/>
              </a:rPr>
              <a:t>Football</a:t>
            </a:r>
            <a:r>
              <a:rPr lang="es-ES" sz="2000" b="0" i="0" u="none" strike="noStrike" cap="none" dirty="0">
                <a:solidFill>
                  <a:srgbClr val="71BE44"/>
                </a:solidFill>
                <a:latin typeface="Arial"/>
                <a:ea typeface="Arial"/>
                <a:cs typeface="Arial"/>
                <a:sym typeface="Arial"/>
              </a:rPr>
              <a:t> </a:t>
            </a:r>
            <a:r>
              <a:rPr lang="es-ES" sz="2000" b="0" i="0" u="none" strike="noStrike" cap="none" dirty="0" err="1">
                <a:solidFill>
                  <a:srgbClr val="71BE44"/>
                </a:solidFill>
                <a:latin typeface="Arial"/>
                <a:ea typeface="Arial"/>
                <a:cs typeface="Arial"/>
                <a:sym typeface="Arial"/>
              </a:rPr>
              <a:t>Inclusion</a:t>
            </a:r>
            <a:r>
              <a:rPr lang="es-ES" sz="2000" b="0" i="0" u="none" strike="noStrike" cap="none" dirty="0">
                <a:solidFill>
                  <a:srgbClr val="71BE44"/>
                </a:solidFill>
                <a:latin typeface="Arial"/>
                <a:ea typeface="Arial"/>
                <a:cs typeface="Arial"/>
                <a:sym typeface="Arial"/>
              </a:rPr>
              <a:t> Festival: </a:t>
            </a:r>
            <a:r>
              <a:rPr lang="et-EE" sz="2000" b="0" i="0" u="none" strike="noStrike" cap="none" dirty="0">
                <a:solidFill>
                  <a:srgbClr val="666666"/>
                </a:solidFill>
                <a:latin typeface="Arial"/>
                <a:ea typeface="Arial"/>
                <a:cs typeface="Arial"/>
                <a:sym typeface="Arial"/>
              </a:rPr>
              <a:t>Tuua kokku MTÜ-d, asutused ja juhid, et aru</a:t>
            </a:r>
            <a:r>
              <a:rPr lang="en-US" sz="2000" b="0" i="0" u="none" strike="noStrike" cap="none" dirty="0">
                <a:solidFill>
                  <a:srgbClr val="666666"/>
                </a:solidFill>
                <a:latin typeface="Arial"/>
                <a:ea typeface="Arial"/>
                <a:cs typeface="Arial"/>
                <a:sym typeface="Arial"/>
              </a:rPr>
              <a:t>t</a:t>
            </a:r>
            <a:r>
              <a:rPr lang="et-EE" sz="2000" b="0" i="0" u="none" strike="noStrike" cap="none" dirty="0">
                <a:solidFill>
                  <a:srgbClr val="666666"/>
                </a:solidFill>
                <a:latin typeface="Arial"/>
                <a:ea typeface="Arial"/>
                <a:cs typeface="Arial"/>
                <a:sym typeface="Arial"/>
              </a:rPr>
              <a:t>ada kaasatuse projekte, eluviise, kogukondlikke võrgust</a:t>
            </a:r>
            <a:r>
              <a:rPr lang="en-US" sz="2000" b="0" i="0" u="none" strike="noStrike" cap="none" dirty="0" err="1">
                <a:solidFill>
                  <a:srgbClr val="666666"/>
                </a:solidFill>
                <a:latin typeface="Arial"/>
                <a:ea typeface="Arial"/>
                <a:cs typeface="Arial"/>
                <a:sym typeface="Arial"/>
              </a:rPr>
              <a:t>ik</a:t>
            </a:r>
            <a:r>
              <a:rPr lang="et-EE" sz="2000" b="0" i="0" u="none" strike="noStrike" cap="none" dirty="0">
                <a:solidFill>
                  <a:srgbClr val="666666"/>
                </a:solidFill>
                <a:latin typeface="Arial"/>
                <a:ea typeface="Arial"/>
                <a:cs typeface="Arial"/>
                <a:sym typeface="Arial"/>
              </a:rPr>
              <a:t>e ja tulevasi projekte toitumise, treenimise, vaimse ja füüsilise vormi teemal</a:t>
            </a:r>
            <a:r>
              <a:rPr lang="en-US" sz="2000" b="0" i="0" u="none" strike="noStrike" cap="none" dirty="0">
                <a:solidFill>
                  <a:srgbClr val="666666"/>
                </a:solidFill>
                <a:latin typeface="Arial"/>
                <a:ea typeface="Arial"/>
                <a:cs typeface="Arial"/>
                <a:sym typeface="Arial"/>
              </a:rPr>
              <a:t>,</a:t>
            </a:r>
            <a:r>
              <a:rPr lang="et-EE" sz="2000" b="0" i="0" u="none" strike="noStrike" cap="none" dirty="0">
                <a:solidFill>
                  <a:srgbClr val="666666"/>
                </a:solidFill>
                <a:latin typeface="Arial"/>
                <a:ea typeface="Arial"/>
                <a:cs typeface="Arial"/>
                <a:sym typeface="Arial"/>
              </a:rPr>
              <a:t> mitteametlikus õhkkonnas.</a:t>
            </a:r>
            <a:endParaRPr dirty="0"/>
          </a:p>
          <a:p>
            <a:pPr marL="228600" marR="0" lvl="0" indent="-203200" algn="just" rtl="0">
              <a:lnSpc>
                <a:spcPct val="90000"/>
              </a:lnSpc>
              <a:spcBef>
                <a:spcPts val="1000"/>
              </a:spcBef>
              <a:spcAft>
                <a:spcPts val="0"/>
              </a:spcAft>
              <a:buClr>
                <a:srgbClr val="71BE44"/>
              </a:buClr>
              <a:buSzPts val="1400"/>
              <a:buFont typeface="Arial"/>
              <a:buChar char="•"/>
            </a:pPr>
            <a:r>
              <a:rPr lang="et-EE" sz="2000" dirty="0">
                <a:solidFill>
                  <a:srgbClr val="71BE44"/>
                </a:solidFill>
              </a:rPr>
              <a:t>NÄIDE</a:t>
            </a:r>
            <a:r>
              <a:rPr lang="es-ES" sz="2000" b="0" i="0" u="none" strike="noStrike" cap="none" dirty="0">
                <a:solidFill>
                  <a:srgbClr val="71BE44"/>
                </a:solidFill>
                <a:latin typeface="Arial"/>
                <a:ea typeface="Arial"/>
                <a:cs typeface="Arial"/>
                <a:sym typeface="Arial"/>
              </a:rPr>
              <a:t> 9: Score Project: </a:t>
            </a:r>
            <a:r>
              <a:rPr lang="et-EE" sz="2000" b="0" i="0" u="none" strike="noStrike" cap="none" dirty="0">
                <a:solidFill>
                  <a:srgbClr val="666666"/>
                </a:solidFill>
                <a:latin typeface="Arial"/>
                <a:ea typeface="Arial"/>
                <a:cs typeface="Arial"/>
                <a:sym typeface="Arial"/>
              </a:rPr>
              <a:t>Edendada palgaliste ja vabatahtlike naistreenerite esindatust.</a:t>
            </a:r>
            <a:endParaRPr sz="2000" b="0" i="0" u="none" strike="noStrike" cap="none" dirty="0">
              <a:solidFill>
                <a:srgbClr val="71BE44"/>
              </a:solidFill>
              <a:latin typeface="Arial"/>
              <a:ea typeface="Arial"/>
              <a:cs typeface="Arial"/>
              <a:sym typeface="Arial"/>
            </a:endParaRPr>
          </a:p>
          <a:p>
            <a:pPr marL="228600" marR="0" lvl="0" indent="-203200" algn="just" rtl="0">
              <a:lnSpc>
                <a:spcPct val="90000"/>
              </a:lnSpc>
              <a:spcBef>
                <a:spcPts val="1000"/>
              </a:spcBef>
              <a:spcAft>
                <a:spcPts val="0"/>
              </a:spcAft>
              <a:buClr>
                <a:srgbClr val="71BE44"/>
              </a:buClr>
              <a:buSzPts val="1400"/>
              <a:buFont typeface="Arial"/>
              <a:buChar char="•"/>
            </a:pPr>
            <a:r>
              <a:rPr lang="et-EE" sz="2000" dirty="0">
                <a:solidFill>
                  <a:srgbClr val="71BE44"/>
                </a:solidFill>
              </a:rPr>
              <a:t>NÄIDE</a:t>
            </a:r>
            <a:r>
              <a:rPr lang="es-ES" sz="2000" b="0" i="0" u="none" strike="noStrike" cap="none" dirty="0">
                <a:solidFill>
                  <a:srgbClr val="71BE44"/>
                </a:solidFill>
                <a:latin typeface="Arial"/>
                <a:ea typeface="Arial"/>
                <a:cs typeface="Arial"/>
                <a:sym typeface="Arial"/>
              </a:rPr>
              <a:t> 10: Young </a:t>
            </a:r>
            <a:r>
              <a:rPr lang="es-ES" sz="2000" b="0" i="0" u="none" strike="noStrike" cap="none" dirty="0" err="1">
                <a:solidFill>
                  <a:srgbClr val="71BE44"/>
                </a:solidFill>
                <a:latin typeface="Arial"/>
                <a:ea typeface="Arial"/>
                <a:cs typeface="Arial"/>
                <a:sym typeface="Arial"/>
              </a:rPr>
              <a:t>Delegates</a:t>
            </a:r>
            <a:r>
              <a:rPr lang="es-ES" sz="2000" b="0" i="0" u="none" strike="noStrike" cap="none" dirty="0">
                <a:solidFill>
                  <a:srgbClr val="71BE44"/>
                </a:solidFill>
                <a:latin typeface="Arial"/>
                <a:ea typeface="Arial"/>
                <a:cs typeface="Arial"/>
                <a:sym typeface="Arial"/>
              </a:rPr>
              <a:t>: </a:t>
            </a:r>
            <a:r>
              <a:rPr lang="et-EE" sz="2000" b="0" i="0" u="none" strike="noStrike" cap="none" dirty="0">
                <a:solidFill>
                  <a:srgbClr val="666666"/>
                </a:solidFill>
                <a:latin typeface="Arial"/>
                <a:ea typeface="Arial"/>
                <a:cs typeface="Arial"/>
                <a:sym typeface="Arial"/>
              </a:rPr>
              <a:t>Edendada teemavaldkondi nagu spordidiplomaatia, tervis, sotsiaalne kaasatus, haridus ja tööalane konkurentsivõime.</a:t>
            </a:r>
            <a:endParaRPr sz="2000" b="0" i="0" u="none" strike="noStrike" cap="none" dirty="0">
              <a:solidFill>
                <a:srgbClr val="71BE44"/>
              </a:solidFill>
              <a:latin typeface="Arial"/>
              <a:ea typeface="Arial"/>
              <a:cs typeface="Arial"/>
              <a:sym typeface="Arial"/>
            </a:endParaRPr>
          </a:p>
        </p:txBody>
      </p:sp>
      <p:sp>
        <p:nvSpPr>
          <p:cNvPr id="159" name="Google Shape;159;p41"/>
          <p:cNvSpPr txBox="1">
            <a:spLocks noGrp="1"/>
          </p:cNvSpPr>
          <p:nvPr>
            <p:ph type="title"/>
          </p:nvPr>
        </p:nvSpPr>
        <p:spPr>
          <a:xfrm>
            <a:off x="1188720" y="298865"/>
            <a:ext cx="10515600" cy="102203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D944B"/>
              </a:buClr>
              <a:buSzPts val="1800"/>
              <a:buNone/>
            </a:pPr>
            <a:r>
              <a:rPr lang="et-EE" dirty="0"/>
              <a:t>Sisukord</a:t>
            </a:r>
            <a:r>
              <a:rPr lang="es-ES" dirty="0"/>
              <a:t> (II)</a:t>
            </a: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g6d3c560e57_0_80"/>
          <p:cNvSpPr txBox="1">
            <a:spLocks noGrp="1"/>
          </p:cNvSpPr>
          <p:nvPr>
            <p:ph type="title"/>
          </p:nvPr>
        </p:nvSpPr>
        <p:spPr>
          <a:xfrm>
            <a:off x="1128654" y="292754"/>
            <a:ext cx="9185100" cy="1465200"/>
          </a:xfrm>
          <a:prstGeom prst="rect">
            <a:avLst/>
          </a:prstGeom>
          <a:noFill/>
          <a:ln>
            <a:noFill/>
          </a:ln>
        </p:spPr>
        <p:txBody>
          <a:bodyPr spcFirstLastPara="1" wrap="square" lIns="91425" tIns="45700" rIns="91425" bIns="45700" anchor="ctr" anchorCtr="0">
            <a:noAutofit/>
          </a:bodyPr>
          <a:lstStyle/>
          <a:p>
            <a:pPr lvl="0">
              <a:buSzPts val="4000"/>
            </a:pPr>
            <a:r>
              <a:rPr lang="et-EE" dirty="0"/>
              <a:t>Kas soolise võrdsusega arvestati projekti juures? </a:t>
            </a:r>
            <a:endParaRPr dirty="0"/>
          </a:p>
        </p:txBody>
      </p:sp>
      <p:sp>
        <p:nvSpPr>
          <p:cNvPr id="471" name="Google Shape;471;g6d3c560e57_0_80"/>
          <p:cNvSpPr txBox="1">
            <a:spLocks noGrp="1"/>
          </p:cNvSpPr>
          <p:nvPr>
            <p:ph type="body" idx="1"/>
          </p:nvPr>
        </p:nvSpPr>
        <p:spPr>
          <a:xfrm>
            <a:off x="1833275" y="2112477"/>
            <a:ext cx="6777300" cy="9000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accent6"/>
              </a:buClr>
              <a:buSzPts val="3200"/>
              <a:buChar char="•"/>
            </a:pPr>
            <a:r>
              <a:rPr lang="et-EE" dirty="0">
                <a:solidFill>
                  <a:srgbClr val="888888"/>
                </a:solidFill>
              </a:rPr>
              <a:t>Ei</a:t>
            </a:r>
            <a:endParaRPr dirty="0">
              <a:solidFill>
                <a:srgbClr val="888888"/>
              </a:solidFill>
            </a:endParaRPr>
          </a:p>
        </p:txBody>
      </p:sp>
      <p:sp>
        <p:nvSpPr>
          <p:cNvPr id="472" name="Google Shape;472;g6d3c560e57_0_8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40</a:t>
            </a:fld>
            <a:endParaRPr/>
          </a:p>
        </p:txBody>
      </p:sp>
      <p:pic>
        <p:nvPicPr>
          <p:cNvPr id="473" name="Google Shape;473;g6d3c560e57_0_80"/>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g6d3c560e57_0_86"/>
          <p:cNvSpPr txBox="1">
            <a:spLocks noGrp="1"/>
          </p:cNvSpPr>
          <p:nvPr>
            <p:ph type="title"/>
          </p:nvPr>
        </p:nvSpPr>
        <p:spPr>
          <a:xfrm>
            <a:off x="1142102" y="382206"/>
            <a:ext cx="10032300" cy="1537200"/>
          </a:xfrm>
          <a:prstGeom prst="rect">
            <a:avLst/>
          </a:prstGeom>
          <a:noFill/>
          <a:ln>
            <a:noFill/>
          </a:ln>
        </p:spPr>
        <p:txBody>
          <a:bodyPr spcFirstLastPara="1" wrap="square" lIns="91425" tIns="45700" rIns="91425" bIns="45700" anchor="ctr" anchorCtr="0">
            <a:noAutofit/>
          </a:bodyPr>
          <a:lstStyle/>
          <a:p>
            <a:pPr lvl="0">
              <a:buSzPts val="3600"/>
            </a:pPr>
            <a:r>
              <a:rPr lang="et-EE" sz="3600" dirty="0"/>
              <a:t>Kuidas saab parimaid praktikaid rakendada </a:t>
            </a:r>
            <a:r>
              <a:rPr lang="es-ES" sz="3600" dirty="0" err="1"/>
              <a:t>PlayGreen</a:t>
            </a:r>
            <a:r>
              <a:rPr lang="et-EE" sz="3600" dirty="0"/>
              <a:t> juures</a:t>
            </a:r>
            <a:r>
              <a:rPr lang="es-ES" sz="3600" dirty="0"/>
              <a:t>?</a:t>
            </a:r>
            <a:endParaRPr dirty="0"/>
          </a:p>
        </p:txBody>
      </p:sp>
      <p:sp>
        <p:nvSpPr>
          <p:cNvPr id="479" name="Google Shape;479;g6d3c560e57_0_86"/>
          <p:cNvSpPr txBox="1">
            <a:spLocks noGrp="1"/>
          </p:cNvSpPr>
          <p:nvPr>
            <p:ph type="body" idx="1"/>
          </p:nvPr>
        </p:nvSpPr>
        <p:spPr>
          <a:xfrm>
            <a:off x="1142102" y="2081682"/>
            <a:ext cx="9427200" cy="30516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71BE44"/>
              </a:buClr>
              <a:buSzPts val="3200"/>
              <a:buChar char="•"/>
            </a:pPr>
            <a:r>
              <a:rPr lang="et-EE" dirty="0">
                <a:solidFill>
                  <a:srgbClr val="888888"/>
                </a:solidFill>
              </a:rPr>
              <a:t>Värbamise ja sooneutraalsuse seisukohast on see sobiv näide, kuidas tagada kõrgeid standardeid ja head tunnet suurte võistluste ajal.</a:t>
            </a:r>
            <a:endParaRPr dirty="0">
              <a:solidFill>
                <a:srgbClr val="888888"/>
              </a:solidFill>
            </a:endParaRPr>
          </a:p>
          <a:p>
            <a:pPr marL="228600" lvl="0" indent="-25400" algn="l" rtl="0">
              <a:lnSpc>
                <a:spcPct val="90000"/>
              </a:lnSpc>
              <a:spcBef>
                <a:spcPts val="1000"/>
              </a:spcBef>
              <a:spcAft>
                <a:spcPts val="0"/>
              </a:spcAft>
              <a:buClr>
                <a:srgbClr val="71BE44"/>
              </a:buClr>
              <a:buSzPts val="3200"/>
              <a:buNone/>
            </a:pPr>
            <a:endParaRPr dirty="0"/>
          </a:p>
        </p:txBody>
      </p:sp>
      <p:sp>
        <p:nvSpPr>
          <p:cNvPr id="480" name="Google Shape;480;g6d3c560e57_0_8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41</a:t>
            </a:fld>
            <a:endParaRPr/>
          </a:p>
        </p:txBody>
      </p:sp>
      <p:pic>
        <p:nvPicPr>
          <p:cNvPr id="481" name="Google Shape;481;g6d3c560e57_0_86"/>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g6d3c560e57_0_233"/>
          <p:cNvSpPr txBox="1">
            <a:spLocks noGrp="1"/>
          </p:cNvSpPr>
          <p:nvPr>
            <p:ph type="title"/>
          </p:nvPr>
        </p:nvSpPr>
        <p:spPr>
          <a:xfrm>
            <a:off x="1514475" y="2564904"/>
            <a:ext cx="93417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4D944B"/>
              </a:buClr>
              <a:buSzPts val="4000"/>
              <a:buFont typeface="Arial"/>
              <a:buNone/>
            </a:pPr>
            <a:r>
              <a:rPr lang="et-EE" dirty="0"/>
              <a:t>5. näide</a:t>
            </a:r>
            <a:r>
              <a:rPr lang="es-ES" dirty="0"/>
              <a:t>: </a:t>
            </a:r>
            <a:r>
              <a:rPr lang="es-ES" dirty="0" err="1"/>
              <a:t>Dynamoproject</a:t>
            </a:r>
            <a:r>
              <a:rPr lang="es-ES" dirty="0"/>
              <a:t>: </a:t>
            </a:r>
            <a:br>
              <a:rPr lang="et-EE" dirty="0"/>
            </a:br>
            <a:r>
              <a:rPr lang="et-EE" dirty="0"/>
              <a:t>vabatahtlike-sõbralik spordiklubi</a:t>
            </a:r>
            <a:endParaRPr dirty="0"/>
          </a:p>
        </p:txBody>
      </p:sp>
      <p:sp>
        <p:nvSpPr>
          <p:cNvPr id="487" name="Google Shape;487;g6d3c560e57_0_23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s-ES"/>
              <a:t>42</a:t>
            </a:fld>
            <a:endParaRPr/>
          </a:p>
        </p:txBody>
      </p:sp>
      <p:sp>
        <p:nvSpPr>
          <p:cNvPr id="488" name="Google Shape;488;g6d3c560e57_0_233"/>
          <p:cNvSpPr/>
          <p:nvPr/>
        </p:nvSpPr>
        <p:spPr>
          <a:xfrm>
            <a:off x="3830321" y="3707906"/>
            <a:ext cx="47100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4000"/>
              <a:buFont typeface="Arial"/>
              <a:buNone/>
            </a:pPr>
            <a:r>
              <a:rPr lang="es-ES" sz="3200" b="1" i="0" u="none" strike="noStrike" cap="none">
                <a:solidFill>
                  <a:srgbClr val="71BE44"/>
                </a:solidFill>
                <a:latin typeface="Arial"/>
                <a:ea typeface="Arial"/>
                <a:cs typeface="Arial"/>
                <a:sym typeface="Arial"/>
              </a:rPr>
              <a:t>Flanders</a:t>
            </a:r>
            <a:endParaRPr sz="1400" b="1" i="0" u="none" strike="noStrike" cap="none">
              <a:solidFill>
                <a:srgbClr val="000000"/>
              </a:solidFill>
              <a:latin typeface="Arial"/>
              <a:ea typeface="Arial"/>
              <a:cs typeface="Arial"/>
              <a:sym typeface="Arial"/>
            </a:endParaRPr>
          </a:p>
        </p:txBody>
      </p:sp>
      <p:pic>
        <p:nvPicPr>
          <p:cNvPr id="489" name="Google Shape;489;g6d3c560e57_0_233"/>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g6d3c560e57_0_246"/>
          <p:cNvSpPr txBox="1">
            <a:spLocks noGrp="1"/>
          </p:cNvSpPr>
          <p:nvPr>
            <p:ph type="title"/>
          </p:nvPr>
        </p:nvSpPr>
        <p:spPr>
          <a:xfrm>
            <a:off x="1355555" y="298875"/>
            <a:ext cx="7210800" cy="1022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4D944B"/>
              </a:buClr>
              <a:buSzPts val="1800"/>
              <a:buNone/>
            </a:pPr>
            <a:r>
              <a:rPr lang="es-ES" dirty="0" err="1"/>
              <a:t>Proje</a:t>
            </a:r>
            <a:r>
              <a:rPr lang="et-EE" dirty="0"/>
              <a:t>kti olemus</a:t>
            </a:r>
            <a:endParaRPr dirty="0"/>
          </a:p>
        </p:txBody>
      </p:sp>
      <p:sp>
        <p:nvSpPr>
          <p:cNvPr id="495" name="Google Shape;495;g6d3c560e57_0_246"/>
          <p:cNvSpPr txBox="1">
            <a:spLocks noGrp="1"/>
          </p:cNvSpPr>
          <p:nvPr>
            <p:ph type="body" idx="1"/>
          </p:nvPr>
        </p:nvSpPr>
        <p:spPr>
          <a:xfrm>
            <a:off x="1031900" y="1583700"/>
            <a:ext cx="10605900" cy="3168900"/>
          </a:xfrm>
          <a:prstGeom prst="rect">
            <a:avLst/>
          </a:prstGeom>
          <a:noFill/>
          <a:ln>
            <a:noFill/>
          </a:ln>
        </p:spPr>
        <p:txBody>
          <a:bodyPr spcFirstLastPara="1" wrap="square" lIns="91425" tIns="45700" rIns="91425" bIns="45700" anchor="t" anchorCtr="0">
            <a:noAutofit/>
          </a:bodyPr>
          <a:lstStyle/>
          <a:p>
            <a:pPr marL="342900" lvl="0" indent="-257175" algn="l" rtl="0">
              <a:lnSpc>
                <a:spcPct val="90000"/>
              </a:lnSpc>
              <a:spcBef>
                <a:spcPts val="750"/>
              </a:spcBef>
              <a:spcAft>
                <a:spcPts val="0"/>
              </a:spcAft>
              <a:buClr>
                <a:srgbClr val="71BE44"/>
              </a:buClr>
              <a:buSzPts val="1800"/>
              <a:buChar char="•"/>
            </a:pPr>
            <a:r>
              <a:rPr lang="es-ES" dirty="0" err="1">
                <a:solidFill>
                  <a:srgbClr val="7F7F7F"/>
                </a:solidFill>
              </a:rPr>
              <a:t>Dynamoproject</a:t>
            </a:r>
            <a:r>
              <a:rPr lang="et-EE" dirty="0">
                <a:solidFill>
                  <a:srgbClr val="7F7F7F"/>
                </a:solidFill>
              </a:rPr>
              <a:t>’i poolt loodud trükis, et aidata klubisid (alaliite) vabatahtlike poliitikaga</a:t>
            </a:r>
            <a:r>
              <a:rPr lang="es-ES" dirty="0">
                <a:solidFill>
                  <a:srgbClr val="7F7F7F"/>
                </a:solidFill>
              </a:rPr>
              <a:t>.</a:t>
            </a:r>
            <a:endParaRPr dirty="0"/>
          </a:p>
          <a:p>
            <a:pPr marL="342900" lvl="0" indent="-257175" algn="l" rtl="0">
              <a:lnSpc>
                <a:spcPct val="90000"/>
              </a:lnSpc>
              <a:spcBef>
                <a:spcPts val="750"/>
              </a:spcBef>
              <a:spcAft>
                <a:spcPts val="0"/>
              </a:spcAft>
              <a:buClr>
                <a:srgbClr val="71BE44"/>
              </a:buClr>
              <a:buSzPts val="1800"/>
              <a:buChar char="•"/>
            </a:pPr>
            <a:r>
              <a:rPr lang="es-ES" u="sng" dirty="0" err="1">
                <a:solidFill>
                  <a:srgbClr val="7F7F7F"/>
                </a:solidFill>
                <a:hlinkClick r:id="rId3"/>
              </a:rPr>
              <a:t>Tasuta</a:t>
            </a:r>
            <a:r>
              <a:rPr lang="es-ES" u="sng" dirty="0">
                <a:solidFill>
                  <a:srgbClr val="7F7F7F"/>
                </a:solidFill>
                <a:hlinkClick r:id="rId3"/>
              </a:rPr>
              <a:t> </a:t>
            </a:r>
            <a:r>
              <a:rPr lang="es-ES" u="sng" dirty="0" err="1">
                <a:solidFill>
                  <a:srgbClr val="7F7F7F"/>
                </a:solidFill>
                <a:hlinkClick r:id="rId3"/>
              </a:rPr>
              <a:t>ligipääs</a:t>
            </a:r>
            <a:endParaRPr dirty="0">
              <a:solidFill>
                <a:srgbClr val="7F7F7F"/>
              </a:solidFill>
            </a:endParaRPr>
          </a:p>
          <a:p>
            <a:pPr marL="342900" lvl="0" indent="-257175" algn="l" rtl="0">
              <a:lnSpc>
                <a:spcPct val="90000"/>
              </a:lnSpc>
              <a:spcBef>
                <a:spcPts val="750"/>
              </a:spcBef>
              <a:spcAft>
                <a:spcPts val="0"/>
              </a:spcAft>
              <a:buClr>
                <a:srgbClr val="71BE44"/>
              </a:buClr>
              <a:buSzPts val="1800"/>
              <a:buChar char="•"/>
            </a:pPr>
            <a:r>
              <a:rPr lang="et-EE" dirty="0">
                <a:solidFill>
                  <a:srgbClr val="7F7F7F"/>
                </a:solidFill>
              </a:rPr>
              <a:t>Teekaardiga loodi </a:t>
            </a:r>
            <a:r>
              <a:rPr lang="es-ES" dirty="0">
                <a:solidFill>
                  <a:srgbClr val="7F7F7F"/>
                </a:solidFill>
              </a:rPr>
              <a:t>6 t</a:t>
            </a:r>
            <a:r>
              <a:rPr lang="et-EE" dirty="0">
                <a:solidFill>
                  <a:srgbClr val="7F7F7F"/>
                </a:solidFill>
              </a:rPr>
              <a:t>öövahendit.</a:t>
            </a:r>
            <a:endParaRPr dirty="0"/>
          </a:p>
          <a:p>
            <a:pPr marL="365760" lvl="1" indent="0" algn="l" rtl="0">
              <a:lnSpc>
                <a:spcPct val="90000"/>
              </a:lnSpc>
              <a:spcBef>
                <a:spcPts val="375"/>
              </a:spcBef>
              <a:spcAft>
                <a:spcPts val="0"/>
              </a:spcAft>
              <a:buSzPts val="1800"/>
              <a:buNone/>
            </a:pPr>
            <a:endParaRPr dirty="0">
              <a:solidFill>
                <a:srgbClr val="7F7F7F"/>
              </a:solidFill>
            </a:endParaRPr>
          </a:p>
        </p:txBody>
      </p:sp>
      <p:sp>
        <p:nvSpPr>
          <p:cNvPr id="496" name="Google Shape;496;g6d3c560e57_0_246"/>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43</a:t>
            </a:fld>
            <a:endParaRPr/>
          </a:p>
        </p:txBody>
      </p:sp>
      <p:pic>
        <p:nvPicPr>
          <p:cNvPr id="497" name="Google Shape;497;g6d3c560e57_0_246"/>
          <p:cNvPicPr preferRelativeResize="0"/>
          <p:nvPr/>
        </p:nvPicPr>
        <p:blipFill rotWithShape="1">
          <a:blip r:embed="rId4">
            <a:alphaModFix/>
          </a:blip>
          <a:srcRect/>
          <a:stretch/>
        </p:blipFill>
        <p:spPr>
          <a:xfrm>
            <a:off x="9840751" y="5877075"/>
            <a:ext cx="2121449" cy="6059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g6d3c560e57_0_252"/>
          <p:cNvSpPr txBox="1">
            <a:spLocks noGrp="1"/>
          </p:cNvSpPr>
          <p:nvPr>
            <p:ph type="title"/>
          </p:nvPr>
        </p:nvSpPr>
        <p:spPr>
          <a:xfrm>
            <a:off x="1089928" y="274725"/>
            <a:ext cx="9722400" cy="1022100"/>
          </a:xfrm>
          <a:prstGeom prst="rect">
            <a:avLst/>
          </a:prstGeom>
          <a:noFill/>
          <a:ln>
            <a:noFill/>
          </a:ln>
        </p:spPr>
        <p:txBody>
          <a:bodyPr spcFirstLastPara="1" wrap="square" lIns="91425" tIns="45700" rIns="91425" bIns="45700" anchor="ctr" anchorCtr="0">
            <a:noAutofit/>
          </a:bodyPr>
          <a:lstStyle/>
          <a:p>
            <a:pPr lvl="0"/>
            <a:r>
              <a:rPr lang="et-EE" sz="3600" dirty="0"/>
              <a:t>Üldine strateegia vabatahtlike kaasamiseks</a:t>
            </a:r>
            <a:endParaRPr sz="3600" dirty="0"/>
          </a:p>
        </p:txBody>
      </p:sp>
      <p:sp>
        <p:nvSpPr>
          <p:cNvPr id="503" name="Google Shape;503;g6d3c560e57_0_252"/>
          <p:cNvSpPr txBox="1">
            <a:spLocks noGrp="1"/>
          </p:cNvSpPr>
          <p:nvPr>
            <p:ph type="body" idx="1"/>
          </p:nvPr>
        </p:nvSpPr>
        <p:spPr>
          <a:xfrm>
            <a:off x="731351" y="1499625"/>
            <a:ext cx="10749300" cy="4351200"/>
          </a:xfrm>
          <a:prstGeom prst="rect">
            <a:avLst/>
          </a:prstGeom>
          <a:noFill/>
          <a:ln>
            <a:noFill/>
          </a:ln>
        </p:spPr>
        <p:txBody>
          <a:bodyPr spcFirstLastPara="1" wrap="square" lIns="91425" tIns="45700" rIns="91425" bIns="45700" anchor="t" anchorCtr="0">
            <a:noAutofit/>
          </a:bodyPr>
          <a:lstStyle/>
          <a:p>
            <a:pPr marL="342900" lvl="0" indent="-257175" algn="l" rtl="0">
              <a:lnSpc>
                <a:spcPct val="90000"/>
              </a:lnSpc>
              <a:spcBef>
                <a:spcPts val="750"/>
              </a:spcBef>
              <a:spcAft>
                <a:spcPts val="0"/>
              </a:spcAft>
              <a:buClr>
                <a:srgbClr val="71BE44"/>
              </a:buClr>
              <a:buSzPts val="1800"/>
              <a:buChar char="•"/>
            </a:pPr>
            <a:r>
              <a:rPr lang="et-EE" dirty="0">
                <a:solidFill>
                  <a:srgbClr val="7F7F7F"/>
                </a:solidFill>
              </a:rPr>
              <a:t>Vabatahtlike juhtimine</a:t>
            </a:r>
            <a:endParaRPr dirty="0"/>
          </a:p>
          <a:p>
            <a:pPr marL="342900" lvl="0" indent="-257175" algn="l" rtl="0">
              <a:lnSpc>
                <a:spcPct val="90000"/>
              </a:lnSpc>
              <a:spcBef>
                <a:spcPts val="750"/>
              </a:spcBef>
              <a:spcAft>
                <a:spcPts val="0"/>
              </a:spcAft>
              <a:buClr>
                <a:srgbClr val="71BE44"/>
              </a:buClr>
              <a:buSzPts val="1800"/>
              <a:buChar char="•"/>
            </a:pPr>
            <a:r>
              <a:rPr lang="et-EE" dirty="0">
                <a:solidFill>
                  <a:srgbClr val="7F7F7F"/>
                </a:solidFill>
              </a:rPr>
              <a:t>Kaasatuse ring</a:t>
            </a:r>
            <a:endParaRPr dirty="0"/>
          </a:p>
          <a:p>
            <a:pPr marL="342900" lvl="0" indent="-257175" algn="l" rtl="0">
              <a:lnSpc>
                <a:spcPct val="90000"/>
              </a:lnSpc>
              <a:spcBef>
                <a:spcPts val="750"/>
              </a:spcBef>
              <a:spcAft>
                <a:spcPts val="0"/>
              </a:spcAft>
              <a:buClr>
                <a:srgbClr val="71BE44"/>
              </a:buClr>
              <a:buSzPts val="1800"/>
              <a:buChar char="•"/>
            </a:pPr>
            <a:r>
              <a:rPr lang="es-ES" dirty="0">
                <a:solidFill>
                  <a:srgbClr val="7F7F7F"/>
                </a:solidFill>
              </a:rPr>
              <a:t>‘</a:t>
            </a:r>
            <a:r>
              <a:rPr lang="es-ES" dirty="0" err="1">
                <a:solidFill>
                  <a:srgbClr val="7F7F7F"/>
                </a:solidFill>
              </a:rPr>
              <a:t>Flexivol</a:t>
            </a:r>
            <a:r>
              <a:rPr lang="es-ES" dirty="0">
                <a:solidFill>
                  <a:srgbClr val="7F7F7F"/>
                </a:solidFill>
              </a:rPr>
              <a:t>’ – </a:t>
            </a:r>
            <a:r>
              <a:rPr lang="et-EE" dirty="0">
                <a:solidFill>
                  <a:srgbClr val="7F7F7F"/>
                </a:solidFill>
              </a:rPr>
              <a:t>vastuvõtt</a:t>
            </a:r>
            <a:endParaRPr dirty="0"/>
          </a:p>
          <a:p>
            <a:pPr marL="342900" lvl="0" indent="-257175" algn="l" rtl="0">
              <a:lnSpc>
                <a:spcPct val="90000"/>
              </a:lnSpc>
              <a:spcBef>
                <a:spcPts val="750"/>
              </a:spcBef>
              <a:spcAft>
                <a:spcPts val="0"/>
              </a:spcAft>
              <a:buClr>
                <a:srgbClr val="71BE44"/>
              </a:buClr>
              <a:buSzPts val="1800"/>
              <a:buChar char="•"/>
            </a:pPr>
            <a:r>
              <a:rPr lang="et-EE" dirty="0">
                <a:solidFill>
                  <a:srgbClr val="7F7F7F"/>
                </a:solidFill>
              </a:rPr>
              <a:t>Juhendid vabatahtlikele</a:t>
            </a:r>
            <a:endParaRPr dirty="0"/>
          </a:p>
          <a:p>
            <a:pPr marL="342900" lvl="0" indent="-257175" algn="l" rtl="0">
              <a:lnSpc>
                <a:spcPct val="90000"/>
              </a:lnSpc>
              <a:spcBef>
                <a:spcPts val="750"/>
              </a:spcBef>
              <a:spcAft>
                <a:spcPts val="0"/>
              </a:spcAft>
              <a:buClr>
                <a:srgbClr val="71BE44"/>
              </a:buClr>
              <a:buSzPts val="1800"/>
              <a:buChar char="•"/>
            </a:pPr>
            <a:r>
              <a:rPr lang="es-ES" dirty="0">
                <a:solidFill>
                  <a:srgbClr val="7F7F7F"/>
                </a:solidFill>
              </a:rPr>
              <a:t>6-</a:t>
            </a:r>
            <a:r>
              <a:rPr lang="et-EE" dirty="0">
                <a:solidFill>
                  <a:srgbClr val="7F7F7F"/>
                </a:solidFill>
              </a:rPr>
              <a:t>punkti</a:t>
            </a:r>
            <a:r>
              <a:rPr lang="es-ES" dirty="0">
                <a:solidFill>
                  <a:srgbClr val="7F7F7F"/>
                </a:solidFill>
              </a:rPr>
              <a:t>-m</a:t>
            </a:r>
            <a:r>
              <a:rPr lang="et-EE" dirty="0">
                <a:solidFill>
                  <a:srgbClr val="7F7F7F"/>
                </a:solidFill>
              </a:rPr>
              <a:t>udel</a:t>
            </a:r>
            <a:r>
              <a:rPr lang="es-ES" dirty="0">
                <a:solidFill>
                  <a:srgbClr val="7F7F7F"/>
                </a:solidFill>
              </a:rPr>
              <a:t> (</a:t>
            </a:r>
            <a:r>
              <a:rPr lang="es-ES" dirty="0" err="1">
                <a:solidFill>
                  <a:srgbClr val="7F7F7F"/>
                </a:solidFill>
              </a:rPr>
              <a:t>visio</a:t>
            </a:r>
            <a:r>
              <a:rPr lang="et-EE" dirty="0">
                <a:solidFill>
                  <a:srgbClr val="7F7F7F"/>
                </a:solidFill>
              </a:rPr>
              <a:t>o</a:t>
            </a:r>
            <a:r>
              <a:rPr lang="es-ES" dirty="0">
                <a:solidFill>
                  <a:srgbClr val="7F7F7F"/>
                </a:solidFill>
              </a:rPr>
              <a:t>n, </a:t>
            </a:r>
            <a:r>
              <a:rPr lang="et-EE" dirty="0">
                <a:solidFill>
                  <a:srgbClr val="7F7F7F"/>
                </a:solidFill>
              </a:rPr>
              <a:t>värbamine</a:t>
            </a:r>
            <a:r>
              <a:rPr lang="es-ES" dirty="0">
                <a:solidFill>
                  <a:srgbClr val="7F7F7F"/>
                </a:solidFill>
              </a:rPr>
              <a:t>, </a:t>
            </a:r>
            <a:r>
              <a:rPr lang="et-EE" dirty="0">
                <a:solidFill>
                  <a:srgbClr val="7F7F7F"/>
                </a:solidFill>
              </a:rPr>
              <a:t>vastuvõtt</a:t>
            </a:r>
            <a:r>
              <a:rPr lang="es-ES" dirty="0">
                <a:solidFill>
                  <a:srgbClr val="7F7F7F"/>
                </a:solidFill>
              </a:rPr>
              <a:t>, </a:t>
            </a:r>
            <a:r>
              <a:rPr lang="et-EE" dirty="0">
                <a:solidFill>
                  <a:srgbClr val="7F7F7F"/>
                </a:solidFill>
              </a:rPr>
              <a:t>juhendamine</a:t>
            </a:r>
            <a:r>
              <a:rPr lang="es-ES" dirty="0">
                <a:solidFill>
                  <a:srgbClr val="7F7F7F"/>
                </a:solidFill>
              </a:rPr>
              <a:t>, </a:t>
            </a:r>
            <a:r>
              <a:rPr lang="et-EE" dirty="0">
                <a:solidFill>
                  <a:srgbClr val="7F7F7F"/>
                </a:solidFill>
              </a:rPr>
              <a:t>hindamine</a:t>
            </a:r>
            <a:r>
              <a:rPr lang="es-ES" dirty="0">
                <a:solidFill>
                  <a:srgbClr val="7F7F7F"/>
                </a:solidFill>
              </a:rPr>
              <a:t>, </a:t>
            </a:r>
            <a:r>
              <a:rPr lang="et-EE" dirty="0">
                <a:solidFill>
                  <a:srgbClr val="7F7F7F"/>
                </a:solidFill>
              </a:rPr>
              <a:t>väljumine</a:t>
            </a:r>
            <a:r>
              <a:rPr lang="es-ES" dirty="0">
                <a:solidFill>
                  <a:srgbClr val="7F7F7F"/>
                </a:solidFill>
              </a:rPr>
              <a:t>) </a:t>
            </a:r>
            <a:endParaRPr dirty="0"/>
          </a:p>
          <a:p>
            <a:pPr marL="342900" lvl="0" indent="-257175" algn="l" rtl="0">
              <a:lnSpc>
                <a:spcPct val="90000"/>
              </a:lnSpc>
              <a:spcBef>
                <a:spcPts val="750"/>
              </a:spcBef>
              <a:spcAft>
                <a:spcPts val="0"/>
              </a:spcAft>
              <a:buClr>
                <a:srgbClr val="71BE44"/>
              </a:buClr>
              <a:buSzPts val="1800"/>
              <a:buChar char="•"/>
            </a:pPr>
            <a:r>
              <a:rPr lang="et-EE" dirty="0">
                <a:solidFill>
                  <a:srgbClr val="7F7F7F"/>
                </a:solidFill>
              </a:rPr>
              <a:t>Märgis</a:t>
            </a:r>
            <a:r>
              <a:rPr lang="es-ES" dirty="0">
                <a:solidFill>
                  <a:srgbClr val="7F7F7F"/>
                </a:solidFill>
              </a:rPr>
              <a:t>: v</a:t>
            </a:r>
            <a:r>
              <a:rPr lang="et-EE" dirty="0">
                <a:solidFill>
                  <a:srgbClr val="7F7F7F"/>
                </a:solidFill>
              </a:rPr>
              <a:t>abatahtlike-sõbralik spordiklubi</a:t>
            </a:r>
            <a:endParaRPr dirty="0">
              <a:solidFill>
                <a:srgbClr val="7F7F7F"/>
              </a:solidFill>
            </a:endParaRPr>
          </a:p>
          <a:p>
            <a:pPr marL="342900" lvl="0" indent="-142875" algn="l" rtl="0">
              <a:lnSpc>
                <a:spcPct val="90000"/>
              </a:lnSpc>
              <a:spcBef>
                <a:spcPts val="750"/>
              </a:spcBef>
              <a:spcAft>
                <a:spcPts val="0"/>
              </a:spcAft>
              <a:buClr>
                <a:srgbClr val="71BE44"/>
              </a:buClr>
              <a:buSzPts val="1800"/>
              <a:buNone/>
            </a:pPr>
            <a:endParaRPr dirty="0"/>
          </a:p>
        </p:txBody>
      </p:sp>
      <p:sp>
        <p:nvSpPr>
          <p:cNvPr id="504" name="Google Shape;504;g6d3c560e57_0_252"/>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44</a:t>
            </a:fld>
            <a:endParaRPr/>
          </a:p>
        </p:txBody>
      </p:sp>
      <p:pic>
        <p:nvPicPr>
          <p:cNvPr id="505" name="Google Shape;505;g6d3c560e57_0_252"/>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g6d3c560e57_0_258"/>
          <p:cNvSpPr txBox="1">
            <a:spLocks noGrp="1"/>
          </p:cNvSpPr>
          <p:nvPr>
            <p:ph type="title"/>
          </p:nvPr>
        </p:nvSpPr>
        <p:spPr>
          <a:xfrm>
            <a:off x="1584960" y="298865"/>
            <a:ext cx="14020801" cy="1022100"/>
          </a:xfrm>
          <a:prstGeom prst="rect">
            <a:avLst/>
          </a:prstGeom>
          <a:noFill/>
          <a:ln>
            <a:noFill/>
          </a:ln>
        </p:spPr>
        <p:txBody>
          <a:bodyPr spcFirstLastPara="1" wrap="square" lIns="91425" tIns="45700" rIns="91425" bIns="45700" anchor="ctr" anchorCtr="0">
            <a:noAutofit/>
          </a:bodyPr>
          <a:lstStyle/>
          <a:p>
            <a:pPr lvl="0"/>
            <a:r>
              <a:rPr lang="et-EE" dirty="0"/>
              <a:t>Tegevused eesmärkide saavutamiseks</a:t>
            </a:r>
            <a:endParaRPr dirty="0"/>
          </a:p>
        </p:txBody>
      </p:sp>
      <p:sp>
        <p:nvSpPr>
          <p:cNvPr id="511" name="Google Shape;511;g6d3c560e57_0_258"/>
          <p:cNvSpPr txBox="1">
            <a:spLocks noGrp="1"/>
          </p:cNvSpPr>
          <p:nvPr>
            <p:ph type="body" idx="1"/>
          </p:nvPr>
        </p:nvSpPr>
        <p:spPr>
          <a:xfrm>
            <a:off x="1600677" y="1825625"/>
            <a:ext cx="7877400" cy="4351200"/>
          </a:xfrm>
          <a:prstGeom prst="rect">
            <a:avLst/>
          </a:prstGeom>
          <a:noFill/>
          <a:ln>
            <a:noFill/>
          </a:ln>
        </p:spPr>
        <p:txBody>
          <a:bodyPr spcFirstLastPara="1" wrap="square" lIns="91425" tIns="45700" rIns="91425" bIns="45700" anchor="t" anchorCtr="0">
            <a:noAutofit/>
          </a:bodyPr>
          <a:lstStyle/>
          <a:p>
            <a:pPr marL="342900" lvl="0" indent="-257175" algn="just" rtl="0">
              <a:lnSpc>
                <a:spcPct val="90000"/>
              </a:lnSpc>
              <a:spcBef>
                <a:spcPts val="750"/>
              </a:spcBef>
              <a:spcAft>
                <a:spcPts val="0"/>
              </a:spcAft>
              <a:buSzPts val="1800"/>
              <a:buChar char="•"/>
            </a:pPr>
            <a:r>
              <a:rPr lang="et-EE" dirty="0"/>
              <a:t>Tegevus</a:t>
            </a:r>
            <a:r>
              <a:rPr lang="es-ES" dirty="0"/>
              <a:t> 1: </a:t>
            </a:r>
            <a:r>
              <a:rPr lang="et-EE" dirty="0">
                <a:solidFill>
                  <a:srgbClr val="888888"/>
                </a:solidFill>
              </a:rPr>
              <a:t>trükis</a:t>
            </a:r>
            <a:r>
              <a:rPr lang="es-ES" dirty="0">
                <a:solidFill>
                  <a:srgbClr val="888888"/>
                </a:solidFill>
              </a:rPr>
              <a:t> </a:t>
            </a:r>
            <a:endParaRPr dirty="0">
              <a:solidFill>
                <a:srgbClr val="888888"/>
              </a:solidFill>
            </a:endParaRPr>
          </a:p>
          <a:p>
            <a:pPr marL="342900" lvl="0" indent="-257175" algn="just" rtl="0">
              <a:lnSpc>
                <a:spcPct val="90000"/>
              </a:lnSpc>
              <a:spcBef>
                <a:spcPts val="750"/>
              </a:spcBef>
              <a:spcAft>
                <a:spcPts val="0"/>
              </a:spcAft>
              <a:buSzPts val="1800"/>
              <a:buChar char="•"/>
            </a:pPr>
            <a:r>
              <a:rPr lang="et-EE" dirty="0"/>
              <a:t>Tegevus</a:t>
            </a:r>
            <a:r>
              <a:rPr lang="es-ES" dirty="0"/>
              <a:t> 2: </a:t>
            </a:r>
            <a:r>
              <a:rPr lang="et-EE" dirty="0">
                <a:solidFill>
                  <a:srgbClr val="888888"/>
                </a:solidFill>
              </a:rPr>
              <a:t>töötoad</a:t>
            </a:r>
            <a:r>
              <a:rPr lang="es-ES" dirty="0">
                <a:solidFill>
                  <a:srgbClr val="888888"/>
                </a:solidFill>
              </a:rPr>
              <a:t> </a:t>
            </a:r>
            <a:endParaRPr dirty="0">
              <a:solidFill>
                <a:srgbClr val="888888"/>
              </a:solidFill>
            </a:endParaRPr>
          </a:p>
        </p:txBody>
      </p:sp>
      <p:sp>
        <p:nvSpPr>
          <p:cNvPr id="512" name="Google Shape;512;g6d3c560e57_0_258"/>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45</a:t>
            </a:fld>
            <a:endParaRPr/>
          </a:p>
        </p:txBody>
      </p:sp>
      <p:pic>
        <p:nvPicPr>
          <p:cNvPr id="513" name="Google Shape;513;g6d3c560e57_0_258"/>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g6d3c560e57_0_264"/>
          <p:cNvSpPr txBox="1">
            <a:spLocks noGrp="1"/>
          </p:cNvSpPr>
          <p:nvPr>
            <p:ph type="title"/>
          </p:nvPr>
        </p:nvSpPr>
        <p:spPr>
          <a:xfrm>
            <a:off x="1117605" y="262650"/>
            <a:ext cx="7390500" cy="1022100"/>
          </a:xfrm>
          <a:prstGeom prst="rect">
            <a:avLst/>
          </a:prstGeom>
          <a:noFill/>
          <a:ln>
            <a:noFill/>
          </a:ln>
        </p:spPr>
        <p:txBody>
          <a:bodyPr spcFirstLastPara="1" wrap="square" lIns="91425" tIns="45700" rIns="91425" bIns="45700" anchor="ctr" anchorCtr="0">
            <a:noAutofit/>
          </a:bodyPr>
          <a:lstStyle/>
          <a:p>
            <a:pPr lvl="0"/>
            <a:r>
              <a:rPr lang="et-EE" dirty="0"/>
              <a:t>Levitamine</a:t>
            </a:r>
            <a:endParaRPr dirty="0"/>
          </a:p>
        </p:txBody>
      </p:sp>
      <p:sp>
        <p:nvSpPr>
          <p:cNvPr id="519" name="Google Shape;519;g6d3c560e57_0_264"/>
          <p:cNvSpPr txBox="1">
            <a:spLocks noGrp="1"/>
          </p:cNvSpPr>
          <p:nvPr>
            <p:ph type="body" idx="1"/>
          </p:nvPr>
        </p:nvSpPr>
        <p:spPr>
          <a:xfrm>
            <a:off x="1188720" y="1007269"/>
            <a:ext cx="10515600" cy="4351200"/>
          </a:xfrm>
          <a:prstGeom prst="rect">
            <a:avLst/>
          </a:prstGeom>
          <a:noFill/>
          <a:ln>
            <a:noFill/>
          </a:ln>
        </p:spPr>
        <p:txBody>
          <a:bodyPr spcFirstLastPara="1" wrap="square" lIns="91425" tIns="45700" rIns="91425" bIns="45700" anchor="t" anchorCtr="0">
            <a:noAutofit/>
          </a:bodyPr>
          <a:lstStyle/>
          <a:p>
            <a:pPr marL="342900" lvl="0" indent="-257175" algn="l" rtl="0">
              <a:lnSpc>
                <a:spcPct val="90000"/>
              </a:lnSpc>
              <a:spcBef>
                <a:spcPts val="750"/>
              </a:spcBef>
              <a:spcAft>
                <a:spcPts val="0"/>
              </a:spcAft>
              <a:buClr>
                <a:srgbClr val="71BE44"/>
              </a:buClr>
              <a:buSzPts val="1800"/>
              <a:buChar char="•"/>
            </a:pPr>
            <a:endParaRPr dirty="0"/>
          </a:p>
          <a:p>
            <a:pPr marL="342900" lvl="0" indent="-142875" algn="l" rtl="0">
              <a:lnSpc>
                <a:spcPct val="90000"/>
              </a:lnSpc>
              <a:spcBef>
                <a:spcPts val="750"/>
              </a:spcBef>
              <a:spcAft>
                <a:spcPts val="0"/>
              </a:spcAft>
              <a:buClr>
                <a:srgbClr val="71BE44"/>
              </a:buClr>
              <a:buSzPts val="1800"/>
              <a:buNone/>
            </a:pPr>
            <a:endParaRPr dirty="0"/>
          </a:p>
        </p:txBody>
      </p:sp>
      <p:sp>
        <p:nvSpPr>
          <p:cNvPr id="520" name="Google Shape;520;g6d3c560e57_0_264"/>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46</a:t>
            </a:fld>
            <a:endParaRPr/>
          </a:p>
        </p:txBody>
      </p:sp>
      <p:sp>
        <p:nvSpPr>
          <p:cNvPr id="521" name="Google Shape;521;g6d3c560e57_0_264"/>
          <p:cNvSpPr/>
          <p:nvPr/>
        </p:nvSpPr>
        <p:spPr>
          <a:xfrm>
            <a:off x="2139951" y="3182938"/>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br>
              <a:rPr lang="es-ES"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aphicFrame>
        <p:nvGraphicFramePr>
          <p:cNvPr id="522" name="Google Shape;522;g6d3c560e57_0_264"/>
          <p:cNvGraphicFramePr/>
          <p:nvPr/>
        </p:nvGraphicFramePr>
        <p:xfrm>
          <a:off x="1577789" y="2636912"/>
          <a:ext cx="9036400" cy="2857985"/>
        </p:xfrm>
        <a:graphic>
          <a:graphicData uri="http://schemas.openxmlformats.org/drawingml/2006/table">
            <a:tbl>
              <a:tblPr>
                <a:noFill/>
                <a:tableStyleId>{123062D5-1928-4561-B412-8B24D7E1C737}</a:tableStyleId>
              </a:tblPr>
              <a:tblGrid>
                <a:gridCol w="2259100">
                  <a:extLst>
                    <a:ext uri="{9D8B030D-6E8A-4147-A177-3AD203B41FA5}">
                      <a16:colId xmlns:a16="http://schemas.microsoft.com/office/drawing/2014/main" val="20000"/>
                    </a:ext>
                  </a:extLst>
                </a:gridCol>
                <a:gridCol w="2168800">
                  <a:extLst>
                    <a:ext uri="{9D8B030D-6E8A-4147-A177-3AD203B41FA5}">
                      <a16:colId xmlns:a16="http://schemas.microsoft.com/office/drawing/2014/main" val="20001"/>
                    </a:ext>
                  </a:extLst>
                </a:gridCol>
                <a:gridCol w="2349400">
                  <a:extLst>
                    <a:ext uri="{9D8B030D-6E8A-4147-A177-3AD203B41FA5}">
                      <a16:colId xmlns:a16="http://schemas.microsoft.com/office/drawing/2014/main" val="20002"/>
                    </a:ext>
                  </a:extLst>
                </a:gridCol>
                <a:gridCol w="2259100">
                  <a:extLst>
                    <a:ext uri="{9D8B030D-6E8A-4147-A177-3AD203B41FA5}">
                      <a16:colId xmlns:a16="http://schemas.microsoft.com/office/drawing/2014/main" val="20003"/>
                    </a:ext>
                  </a:extLst>
                </a:gridCol>
              </a:tblGrid>
              <a:tr h="0">
                <a:tc>
                  <a:txBody>
                    <a:bodyPr/>
                    <a:lstStyle/>
                    <a:p>
                      <a:pPr marL="0" marR="0" lvl="0" indent="0" algn="ctr" rtl="0">
                        <a:lnSpc>
                          <a:spcPct val="100000"/>
                        </a:lnSpc>
                        <a:spcBef>
                          <a:spcPts val="0"/>
                        </a:spcBef>
                        <a:spcAft>
                          <a:spcPts val="0"/>
                        </a:spcAft>
                        <a:buClr>
                          <a:srgbClr val="000000"/>
                        </a:buClr>
                        <a:buSzPts val="1100"/>
                        <a:buFont typeface="Arial"/>
                        <a:buNone/>
                      </a:pPr>
                      <a:r>
                        <a:rPr lang="es-ES" sz="1100" b="1" i="0" u="none" strike="noStrike" cap="none">
                          <a:solidFill>
                            <a:schemeClr val="dk1"/>
                          </a:solidFill>
                          <a:latin typeface="Arial"/>
                          <a:ea typeface="Arial"/>
                          <a:cs typeface="Arial"/>
                          <a:sym typeface="Arial"/>
                        </a:rPr>
                        <a:t>Target group</a:t>
                      </a:r>
                      <a:endParaRPr sz="1100" b="1" u="none" strike="noStrike" cap="none">
                        <a:solidFill>
                          <a:schemeClr val="dk1"/>
                        </a:solidFill>
                        <a:latin typeface="Arial"/>
                        <a:ea typeface="Arial"/>
                        <a:cs typeface="Arial"/>
                        <a:sym typeface="Arial"/>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1BE44">
                        <a:alpha val="24705"/>
                      </a:srgbClr>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s-ES" sz="1100" b="1" i="0" u="none" strike="noStrike" cap="none">
                          <a:solidFill>
                            <a:schemeClr val="dk1"/>
                          </a:solidFill>
                          <a:latin typeface="Arial"/>
                          <a:ea typeface="Arial"/>
                          <a:cs typeface="Arial"/>
                          <a:sym typeface="Arial"/>
                        </a:rPr>
                        <a:t>Channel used</a:t>
                      </a:r>
                      <a:endParaRPr sz="1100" b="1" u="none" strike="noStrike" cap="none">
                        <a:solidFill>
                          <a:schemeClr val="dk1"/>
                        </a:solidFill>
                        <a:latin typeface="Arial"/>
                        <a:ea typeface="Arial"/>
                        <a:cs typeface="Arial"/>
                        <a:sym typeface="Arial"/>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1BE44">
                        <a:alpha val="24705"/>
                      </a:srgbClr>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s-ES" sz="1100" b="1" u="none" strike="noStrike" cap="none">
                          <a:solidFill>
                            <a:schemeClr val="dk1"/>
                          </a:solidFill>
                          <a:latin typeface="Arial"/>
                          <a:ea typeface="Arial"/>
                          <a:cs typeface="Arial"/>
                          <a:sym typeface="Arial"/>
                        </a:rPr>
                        <a:t>Message sent</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1BE44">
                        <a:alpha val="24705"/>
                      </a:srgbClr>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s-ES" sz="1100" b="1" u="none" strike="noStrike" cap="none">
                          <a:solidFill>
                            <a:schemeClr val="dk1"/>
                          </a:solidFill>
                          <a:latin typeface="Arial"/>
                          <a:ea typeface="Arial"/>
                          <a:cs typeface="Arial"/>
                          <a:sym typeface="Arial"/>
                        </a:rPr>
                        <a:t>How often</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1BE44">
                        <a:alpha val="24705"/>
                      </a:srgbClr>
                    </a:solidFill>
                  </a:tcPr>
                </a:tc>
                <a:extLst>
                  <a:ext uri="{0D108BD9-81ED-4DB2-BD59-A6C34878D82A}">
                    <a16:rowId xmlns:a16="http://schemas.microsoft.com/office/drawing/2014/main" val="10000"/>
                  </a:ext>
                </a:extLst>
              </a:tr>
              <a:tr h="795225">
                <a:tc>
                  <a:txBody>
                    <a:bodyPr/>
                    <a:lstStyle/>
                    <a:p>
                      <a:pPr marL="0" marR="0" lvl="0" indent="0" algn="l" rtl="0">
                        <a:lnSpc>
                          <a:spcPct val="100000"/>
                        </a:lnSpc>
                        <a:spcBef>
                          <a:spcPts val="0"/>
                        </a:spcBef>
                        <a:spcAft>
                          <a:spcPts val="0"/>
                        </a:spcAft>
                        <a:buClr>
                          <a:srgbClr val="000000"/>
                        </a:buClr>
                        <a:buSzPts val="1400"/>
                        <a:buFont typeface="Arial"/>
                        <a:buNone/>
                      </a:pPr>
                      <a:r>
                        <a:rPr lang="es-ES" sz="1400" u="none" strike="noStrike" cap="none">
                          <a:latin typeface="Arial"/>
                          <a:ea typeface="Arial"/>
                          <a:cs typeface="Arial"/>
                          <a:sym typeface="Arial"/>
                        </a:rPr>
                        <a:t>Sports clubs</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s-ES" sz="1400" u="none" strike="noStrike" cap="none">
                          <a:latin typeface="Arial"/>
                          <a:ea typeface="Arial"/>
                          <a:cs typeface="Arial"/>
                          <a:sym typeface="Arial"/>
                        </a:rPr>
                        <a:t>Website / Social media</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s-ES" sz="1400" u="none" strike="noStrike" cap="none">
                          <a:latin typeface="Arial"/>
                          <a:ea typeface="Arial"/>
                          <a:cs typeface="Arial"/>
                          <a:sym typeface="Arial"/>
                        </a:rPr>
                        <a:t>https://www.dynamoproject.be/brochure/een-vrijwilligersvriendelijke-sportclub/online</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s-ES" sz="1400" u="none" strike="noStrike" cap="none">
                          <a:latin typeface="Arial"/>
                          <a:ea typeface="Arial"/>
                          <a:cs typeface="Arial"/>
                          <a:sym typeface="Arial"/>
                        </a:rPr>
                        <a:t>Downloads: 2000. Paper: 1600</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815825">
                <a:tc>
                  <a:txBody>
                    <a:bodyPr/>
                    <a:lstStyle/>
                    <a:p>
                      <a:pPr marL="0" marR="0" lvl="0" indent="0" algn="l" rtl="0">
                        <a:lnSpc>
                          <a:spcPct val="100000"/>
                        </a:lnSpc>
                        <a:spcBef>
                          <a:spcPts val="0"/>
                        </a:spcBef>
                        <a:spcAft>
                          <a:spcPts val="0"/>
                        </a:spcAft>
                        <a:buClr>
                          <a:srgbClr val="000000"/>
                        </a:buClr>
                        <a:buSzPts val="1400"/>
                        <a:buFont typeface="Arial"/>
                        <a:buNone/>
                      </a:pPr>
                      <a:r>
                        <a:rPr lang="es-ES" sz="1400" u="none" strike="noStrike" cap="none">
                          <a:latin typeface="Arial"/>
                          <a:ea typeface="Arial"/>
                          <a:cs typeface="Arial"/>
                          <a:sym typeface="Arial"/>
                        </a:rPr>
                        <a:t>Sports clubs</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s-ES" sz="1400" u="none" strike="noStrike" cap="none">
                          <a:latin typeface="Arial"/>
                          <a:ea typeface="Arial"/>
                          <a:cs typeface="Arial"/>
                          <a:sym typeface="Arial"/>
                        </a:rPr>
                        <a:t>Workshops </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br>
                        <a:rPr lang="es-ES" sz="1400" u="none" strike="noStrike" cap="none">
                          <a:latin typeface="Arial"/>
                          <a:ea typeface="Arial"/>
                          <a:cs typeface="Arial"/>
                          <a:sym typeface="Arial"/>
                        </a:rPr>
                      </a:br>
                      <a:endParaRPr sz="1400" u="none" strike="noStrike" cap="none">
                        <a:latin typeface="Arial"/>
                        <a:ea typeface="Arial"/>
                        <a:cs typeface="Arial"/>
                        <a:sym typeface="Arial"/>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s-ES" sz="1400" u="none" strike="noStrike" cap="none">
                          <a:latin typeface="Arial"/>
                          <a:ea typeface="Arial"/>
                          <a:cs typeface="Arial"/>
                          <a:sym typeface="Arial"/>
                        </a:rPr>
                        <a:t>Attendance: 2000 clubs</a:t>
                      </a:r>
                      <a:br>
                        <a:rPr lang="es-ES" sz="1400" u="none" strike="noStrike" cap="none">
                          <a:latin typeface="Arial"/>
                          <a:ea typeface="Arial"/>
                          <a:cs typeface="Arial"/>
                          <a:sym typeface="Arial"/>
                        </a:rPr>
                      </a:br>
                      <a:r>
                        <a:rPr lang="es-ES" sz="1400" u="none" strike="noStrike" cap="none">
                          <a:latin typeface="Arial"/>
                          <a:ea typeface="Arial"/>
                          <a:cs typeface="Arial"/>
                          <a:sym typeface="Arial"/>
                        </a:rPr>
                        <a:t>90 % satisfied</a:t>
                      </a:r>
                      <a:endParaRPr sz="1400" u="none" strike="noStrike" cap="none">
                        <a:latin typeface="Arial"/>
                        <a:ea typeface="Arial"/>
                        <a:cs typeface="Arial"/>
                        <a:sym typeface="Arial"/>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86975">
                <a:tc>
                  <a:txBody>
                    <a:bodyPr/>
                    <a:lstStyle/>
                    <a:p>
                      <a:pPr marL="0" marR="0" lvl="0" indent="0" algn="l" rtl="0">
                        <a:lnSpc>
                          <a:spcPct val="100000"/>
                        </a:lnSpc>
                        <a:spcBef>
                          <a:spcPts val="0"/>
                        </a:spcBef>
                        <a:spcAft>
                          <a:spcPts val="0"/>
                        </a:spcAft>
                        <a:buClr>
                          <a:srgbClr val="000000"/>
                        </a:buClr>
                        <a:buSzPts val="1400"/>
                        <a:buFont typeface="Arial"/>
                        <a:buNone/>
                      </a:pPr>
                      <a:r>
                        <a:rPr lang="es-ES" sz="1400" u="none" strike="noStrike" cap="none">
                          <a:latin typeface="Arial"/>
                          <a:ea typeface="Arial"/>
                          <a:cs typeface="Arial"/>
                          <a:sym typeface="Arial"/>
                        </a:rPr>
                        <a:t>Sports Clubs</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s-ES" sz="1400" u="none" strike="noStrike" cap="none">
                          <a:latin typeface="Arial"/>
                          <a:ea typeface="Arial"/>
                          <a:cs typeface="Arial"/>
                          <a:sym typeface="Arial"/>
                        </a:rPr>
                        <a:t>Intensive guiding sessions</a:t>
                      </a:r>
                      <a:endParaRPr sz="1400" u="none" strike="noStrike" cap="none">
                        <a:latin typeface="Arial"/>
                        <a:ea typeface="Arial"/>
                        <a:cs typeface="Arial"/>
                        <a:sym typeface="Arial"/>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br>
                        <a:rPr lang="es-ES" sz="1400" u="none" strike="noStrike" cap="none">
                          <a:latin typeface="Arial"/>
                          <a:ea typeface="Arial"/>
                          <a:cs typeface="Arial"/>
                          <a:sym typeface="Arial"/>
                        </a:rPr>
                      </a:br>
                      <a:endParaRPr sz="1400" u="none" strike="noStrike" cap="none">
                        <a:latin typeface="Arial"/>
                        <a:ea typeface="Arial"/>
                        <a:cs typeface="Arial"/>
                        <a:sym typeface="Arial"/>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s-ES" sz="1400" u="none" strike="noStrike" cap="none">
                          <a:latin typeface="Arial"/>
                          <a:ea typeface="Arial"/>
                          <a:cs typeface="Arial"/>
                          <a:sym typeface="Arial"/>
                        </a:rPr>
                        <a:t>Attendance: 300</a:t>
                      </a:r>
                      <a:br>
                        <a:rPr lang="es-ES" sz="1400" u="none" strike="noStrike" cap="none">
                          <a:latin typeface="Arial"/>
                          <a:ea typeface="Arial"/>
                          <a:cs typeface="Arial"/>
                          <a:sym typeface="Arial"/>
                        </a:rPr>
                      </a:br>
                      <a:r>
                        <a:rPr lang="es-ES" sz="1400" u="none" strike="noStrike" cap="none">
                          <a:latin typeface="Arial"/>
                          <a:ea typeface="Arial"/>
                          <a:cs typeface="Arial"/>
                          <a:sym typeface="Arial"/>
                        </a:rPr>
                        <a:t>94% satisfied </a:t>
                      </a:r>
                      <a:br>
                        <a:rPr lang="es-ES" sz="1400" u="none" strike="noStrike" cap="none">
                          <a:latin typeface="Arial"/>
                          <a:ea typeface="Arial"/>
                          <a:cs typeface="Arial"/>
                          <a:sym typeface="Arial"/>
                        </a:rPr>
                      </a:br>
                      <a:endParaRPr sz="1400" u="none" strike="noStrike" cap="none">
                        <a:latin typeface="Arial"/>
                        <a:ea typeface="Arial"/>
                        <a:cs typeface="Arial"/>
                        <a:sym typeface="Arial"/>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523" name="Google Shape;523;g6d3c560e57_0_264"/>
          <p:cNvSpPr/>
          <p:nvPr/>
        </p:nvSpPr>
        <p:spPr>
          <a:xfrm>
            <a:off x="2139951" y="2844800"/>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br>
              <a:rPr lang="es-ES"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524" name="Google Shape;524;g6d3c560e57_0_264"/>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g6d3c560e57_0_273"/>
          <p:cNvSpPr txBox="1">
            <a:spLocks noGrp="1"/>
          </p:cNvSpPr>
          <p:nvPr>
            <p:ph type="title"/>
          </p:nvPr>
        </p:nvSpPr>
        <p:spPr>
          <a:xfrm>
            <a:off x="1246879" y="231300"/>
            <a:ext cx="8673900" cy="1022100"/>
          </a:xfrm>
          <a:prstGeom prst="rect">
            <a:avLst/>
          </a:prstGeom>
          <a:noFill/>
          <a:ln>
            <a:noFill/>
          </a:ln>
        </p:spPr>
        <p:txBody>
          <a:bodyPr spcFirstLastPara="1" wrap="square" lIns="91425" tIns="45700" rIns="91425" bIns="45700" anchor="ctr" anchorCtr="0">
            <a:noAutofit/>
          </a:bodyPr>
          <a:lstStyle/>
          <a:p>
            <a:pPr lvl="0"/>
            <a:r>
              <a:rPr lang="et-EE" dirty="0"/>
              <a:t>Kas pakuti nõustamist?</a:t>
            </a:r>
            <a:endParaRPr dirty="0"/>
          </a:p>
        </p:txBody>
      </p:sp>
      <p:sp>
        <p:nvSpPr>
          <p:cNvPr id="530" name="Google Shape;530;g6d3c560e57_0_273"/>
          <p:cNvSpPr txBox="1">
            <a:spLocks noGrp="1"/>
          </p:cNvSpPr>
          <p:nvPr>
            <p:ph type="body" idx="1"/>
          </p:nvPr>
        </p:nvSpPr>
        <p:spPr>
          <a:xfrm>
            <a:off x="852100" y="1519025"/>
            <a:ext cx="10628700" cy="3026700"/>
          </a:xfrm>
          <a:prstGeom prst="rect">
            <a:avLst/>
          </a:prstGeom>
          <a:noFill/>
          <a:ln>
            <a:noFill/>
          </a:ln>
        </p:spPr>
        <p:txBody>
          <a:bodyPr spcFirstLastPara="1" wrap="square" lIns="91425" tIns="45700" rIns="91425" bIns="45700" anchor="t" anchorCtr="0">
            <a:noAutofit/>
          </a:bodyPr>
          <a:lstStyle/>
          <a:p>
            <a:pPr marL="342900" lvl="0" indent="-257175" algn="l" rtl="0">
              <a:lnSpc>
                <a:spcPct val="90000"/>
              </a:lnSpc>
              <a:spcBef>
                <a:spcPts val="750"/>
              </a:spcBef>
              <a:spcAft>
                <a:spcPts val="0"/>
              </a:spcAft>
              <a:buClr>
                <a:srgbClr val="71BE44"/>
              </a:buClr>
              <a:buSzPts val="1800"/>
              <a:buChar char="•"/>
            </a:pPr>
            <a:r>
              <a:rPr lang="et-EE" dirty="0">
                <a:solidFill>
                  <a:srgbClr val="7F7F7F"/>
                </a:solidFill>
              </a:rPr>
              <a:t>Töötubades pakuti alaliitude töötajatele või spordiklubide vabatahtlikele nippe ja trikke vabatahtlike-sõbraliku poliitika juurutamiseks.</a:t>
            </a:r>
            <a:endParaRPr dirty="0"/>
          </a:p>
          <a:p>
            <a:pPr marL="342900" lvl="0" indent="-257175" algn="l" rtl="0">
              <a:lnSpc>
                <a:spcPct val="90000"/>
              </a:lnSpc>
              <a:spcBef>
                <a:spcPts val="750"/>
              </a:spcBef>
              <a:spcAft>
                <a:spcPts val="0"/>
              </a:spcAft>
              <a:buClr>
                <a:srgbClr val="71BE44"/>
              </a:buClr>
              <a:buSzPts val="1800"/>
              <a:buChar char="•"/>
            </a:pPr>
            <a:r>
              <a:rPr lang="et-EE" dirty="0">
                <a:solidFill>
                  <a:srgbClr val="7F7F7F"/>
                </a:solidFill>
              </a:rPr>
              <a:t>Nõuandjad olid Flaami Spordiföderatsiooni töötajad.</a:t>
            </a:r>
            <a:endParaRPr dirty="0"/>
          </a:p>
        </p:txBody>
      </p:sp>
      <p:sp>
        <p:nvSpPr>
          <p:cNvPr id="531" name="Google Shape;531;g6d3c560e57_0_273"/>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47</a:t>
            </a:fld>
            <a:endParaRPr/>
          </a:p>
        </p:txBody>
      </p:sp>
      <p:pic>
        <p:nvPicPr>
          <p:cNvPr id="532" name="Google Shape;532;g6d3c560e57_0_273"/>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g6d3c560e57_0_279"/>
          <p:cNvSpPr txBox="1">
            <a:spLocks noGrp="1"/>
          </p:cNvSpPr>
          <p:nvPr>
            <p:ph type="title"/>
          </p:nvPr>
        </p:nvSpPr>
        <p:spPr>
          <a:xfrm>
            <a:off x="1041629" y="347175"/>
            <a:ext cx="8975700" cy="1022100"/>
          </a:xfrm>
          <a:prstGeom prst="rect">
            <a:avLst/>
          </a:prstGeom>
          <a:noFill/>
          <a:ln>
            <a:noFill/>
          </a:ln>
        </p:spPr>
        <p:txBody>
          <a:bodyPr spcFirstLastPara="1" wrap="square" lIns="91425" tIns="45700" rIns="91425" bIns="45700" anchor="ctr" anchorCtr="0">
            <a:noAutofit/>
          </a:bodyPr>
          <a:lstStyle/>
          <a:p>
            <a:pPr lvl="0"/>
            <a:r>
              <a:rPr lang="et-EE" sz="3600" dirty="0"/>
              <a:t>Kuidas projekti hinnati</a:t>
            </a:r>
            <a:r>
              <a:rPr lang="es-ES" sz="3600" dirty="0"/>
              <a:t>?</a:t>
            </a:r>
            <a:br>
              <a:rPr lang="es-ES" sz="3600" dirty="0"/>
            </a:br>
            <a:r>
              <a:rPr lang="et-EE" sz="3600" dirty="0"/>
              <a:t>Milliseid mõõdikuid kasutati</a:t>
            </a:r>
            <a:r>
              <a:rPr lang="es-ES" sz="3600" dirty="0"/>
              <a:t>?</a:t>
            </a:r>
            <a:endParaRPr sz="3600" dirty="0"/>
          </a:p>
        </p:txBody>
      </p:sp>
      <p:sp>
        <p:nvSpPr>
          <p:cNvPr id="538" name="Google Shape;538;g6d3c560e57_0_279"/>
          <p:cNvSpPr txBox="1">
            <a:spLocks noGrp="1"/>
          </p:cNvSpPr>
          <p:nvPr>
            <p:ph type="body" idx="1"/>
          </p:nvPr>
        </p:nvSpPr>
        <p:spPr>
          <a:xfrm>
            <a:off x="1600675" y="1825625"/>
            <a:ext cx="8650200" cy="2775600"/>
          </a:xfrm>
          <a:prstGeom prst="rect">
            <a:avLst/>
          </a:prstGeom>
          <a:noFill/>
          <a:ln>
            <a:noFill/>
          </a:ln>
        </p:spPr>
        <p:txBody>
          <a:bodyPr spcFirstLastPara="1" wrap="square" lIns="91425" tIns="45700" rIns="91425" bIns="45700" anchor="t" anchorCtr="0">
            <a:noAutofit/>
          </a:bodyPr>
          <a:lstStyle/>
          <a:p>
            <a:pPr marL="342900" lvl="0" indent="-257175" algn="l" rtl="0">
              <a:lnSpc>
                <a:spcPct val="90000"/>
              </a:lnSpc>
              <a:spcBef>
                <a:spcPts val="750"/>
              </a:spcBef>
              <a:spcAft>
                <a:spcPts val="0"/>
              </a:spcAft>
              <a:buClr>
                <a:srgbClr val="71BE44"/>
              </a:buClr>
              <a:buSzPts val="1800"/>
              <a:buChar char="•"/>
            </a:pPr>
            <a:r>
              <a:rPr lang="et-EE" dirty="0">
                <a:solidFill>
                  <a:srgbClr val="7F7F7F"/>
                </a:solidFill>
              </a:rPr>
              <a:t>Välja toodud ajakavas</a:t>
            </a:r>
            <a:endParaRPr dirty="0"/>
          </a:p>
          <a:p>
            <a:pPr marL="68580" lvl="0" indent="0" algn="l" rtl="0">
              <a:lnSpc>
                <a:spcPct val="90000"/>
              </a:lnSpc>
              <a:spcBef>
                <a:spcPts val="750"/>
              </a:spcBef>
              <a:spcAft>
                <a:spcPts val="0"/>
              </a:spcAft>
              <a:buSzPts val="1800"/>
              <a:buNone/>
            </a:pPr>
            <a:endParaRPr dirty="0"/>
          </a:p>
        </p:txBody>
      </p:sp>
      <p:sp>
        <p:nvSpPr>
          <p:cNvPr id="539" name="Google Shape;539;g6d3c560e57_0_279"/>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48</a:t>
            </a:fld>
            <a:endParaRPr/>
          </a:p>
        </p:txBody>
      </p:sp>
      <p:pic>
        <p:nvPicPr>
          <p:cNvPr id="540" name="Google Shape;540;g6d3c560e57_0_279"/>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g6d3c560e57_0_285"/>
          <p:cNvSpPr txBox="1">
            <a:spLocks noGrp="1"/>
          </p:cNvSpPr>
          <p:nvPr>
            <p:ph type="title"/>
          </p:nvPr>
        </p:nvSpPr>
        <p:spPr>
          <a:xfrm>
            <a:off x="1021128" y="407525"/>
            <a:ext cx="10521600" cy="1022100"/>
          </a:xfrm>
          <a:prstGeom prst="rect">
            <a:avLst/>
          </a:prstGeom>
          <a:noFill/>
          <a:ln>
            <a:noFill/>
          </a:ln>
        </p:spPr>
        <p:txBody>
          <a:bodyPr spcFirstLastPara="1" wrap="square" lIns="91425" tIns="45700" rIns="91425" bIns="45700" anchor="ctr" anchorCtr="0">
            <a:noAutofit/>
          </a:bodyPr>
          <a:lstStyle/>
          <a:p>
            <a:pPr lvl="0"/>
            <a:r>
              <a:rPr lang="et-EE" sz="3600" dirty="0"/>
              <a:t>Kas soolise võrdsusega arvestati projekti juures? </a:t>
            </a:r>
            <a:endParaRPr sz="3600" dirty="0"/>
          </a:p>
        </p:txBody>
      </p:sp>
      <p:sp>
        <p:nvSpPr>
          <p:cNvPr id="546" name="Google Shape;546;g6d3c560e57_0_285"/>
          <p:cNvSpPr txBox="1">
            <a:spLocks noGrp="1"/>
          </p:cNvSpPr>
          <p:nvPr>
            <p:ph type="body" idx="1"/>
          </p:nvPr>
        </p:nvSpPr>
        <p:spPr>
          <a:xfrm>
            <a:off x="1016251" y="1741125"/>
            <a:ext cx="10159500" cy="4351200"/>
          </a:xfrm>
          <a:prstGeom prst="rect">
            <a:avLst/>
          </a:prstGeom>
          <a:noFill/>
          <a:ln>
            <a:noFill/>
          </a:ln>
        </p:spPr>
        <p:txBody>
          <a:bodyPr spcFirstLastPara="1" wrap="square" lIns="91425" tIns="45700" rIns="91425" bIns="45700" anchor="t" anchorCtr="0">
            <a:noAutofit/>
          </a:bodyPr>
          <a:lstStyle/>
          <a:p>
            <a:pPr marL="342900" lvl="0" indent="-257175" algn="l" rtl="0">
              <a:lnSpc>
                <a:spcPct val="90000"/>
              </a:lnSpc>
              <a:spcBef>
                <a:spcPts val="750"/>
              </a:spcBef>
              <a:spcAft>
                <a:spcPts val="0"/>
              </a:spcAft>
              <a:buClr>
                <a:srgbClr val="71BE44"/>
              </a:buClr>
              <a:buSzPts val="1800"/>
              <a:buChar char="•"/>
            </a:pPr>
            <a:r>
              <a:rPr lang="et-EE" dirty="0">
                <a:solidFill>
                  <a:srgbClr val="7F7F7F"/>
                </a:solidFill>
              </a:rPr>
              <a:t>Soolisele tasakaalule ei pööratud eraldi tähelepanu. </a:t>
            </a:r>
            <a:endParaRPr dirty="0"/>
          </a:p>
          <a:p>
            <a:pPr marL="342900" lvl="0" indent="-257175" algn="l" rtl="0">
              <a:lnSpc>
                <a:spcPct val="90000"/>
              </a:lnSpc>
              <a:spcBef>
                <a:spcPts val="750"/>
              </a:spcBef>
              <a:spcAft>
                <a:spcPts val="0"/>
              </a:spcAft>
              <a:buClr>
                <a:srgbClr val="71BE44"/>
              </a:buClr>
              <a:buSzPts val="1800"/>
              <a:buChar char="•"/>
            </a:pPr>
            <a:r>
              <a:rPr lang="et-EE" dirty="0">
                <a:solidFill>
                  <a:srgbClr val="7F7F7F"/>
                </a:solidFill>
              </a:rPr>
              <a:t>Statistikat meeste/naiste osaluse kohta ei ole.</a:t>
            </a:r>
            <a:endParaRPr dirty="0"/>
          </a:p>
        </p:txBody>
      </p:sp>
      <p:sp>
        <p:nvSpPr>
          <p:cNvPr id="547" name="Google Shape;547;g6d3c560e57_0_285"/>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49</a:t>
            </a:fld>
            <a:endParaRPr/>
          </a:p>
        </p:txBody>
      </p:sp>
      <p:pic>
        <p:nvPicPr>
          <p:cNvPr id="548" name="Google Shape;548;g6d3c560e57_0_285"/>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3"/>
          <p:cNvSpPr txBox="1">
            <a:spLocks noGrp="1"/>
          </p:cNvSpPr>
          <p:nvPr>
            <p:ph type="title"/>
          </p:nvPr>
        </p:nvSpPr>
        <p:spPr>
          <a:xfrm>
            <a:off x="1514475" y="2564904"/>
            <a:ext cx="9341672"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4D944B"/>
              </a:buClr>
              <a:buSzPts val="4000"/>
              <a:buFont typeface="Arial"/>
              <a:buNone/>
            </a:pPr>
            <a:r>
              <a:rPr lang="et-EE" dirty="0"/>
              <a:t>1. näide</a:t>
            </a:r>
            <a:r>
              <a:rPr lang="es-ES" dirty="0"/>
              <a:t>: RUN 4 ENERGY</a:t>
            </a:r>
            <a:endParaRPr dirty="0"/>
          </a:p>
        </p:txBody>
      </p:sp>
      <p:sp>
        <p:nvSpPr>
          <p:cNvPr id="165" name="Google Shape;165;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s-ES"/>
              <a:t>5</a:t>
            </a:fld>
            <a:endParaRPr/>
          </a:p>
        </p:txBody>
      </p:sp>
      <p:sp>
        <p:nvSpPr>
          <p:cNvPr id="166" name="Google Shape;166;p3"/>
          <p:cNvSpPr/>
          <p:nvPr/>
        </p:nvSpPr>
        <p:spPr>
          <a:xfrm>
            <a:off x="2296050" y="3561575"/>
            <a:ext cx="7570500"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s-ES" sz="3600" b="1" i="0" u="none" strike="noStrike" cap="none" dirty="0" err="1">
                <a:solidFill>
                  <a:srgbClr val="71BE44"/>
                </a:solidFill>
                <a:latin typeface="Calibri"/>
                <a:ea typeface="Calibri"/>
                <a:cs typeface="Calibri"/>
                <a:sym typeface="Calibri"/>
              </a:rPr>
              <a:t>Cornellà</a:t>
            </a:r>
            <a:r>
              <a:rPr lang="es-ES" sz="3600" b="1" i="0" u="none" strike="noStrike" cap="none" dirty="0">
                <a:solidFill>
                  <a:srgbClr val="71BE44"/>
                </a:solidFill>
                <a:latin typeface="Calibri"/>
                <a:ea typeface="Calibri"/>
                <a:cs typeface="Calibri"/>
                <a:sym typeface="Calibri"/>
              </a:rPr>
              <a:t> de Llobregat, </a:t>
            </a:r>
            <a:endParaRPr lang="et-EE" sz="3600" b="1" i="0" u="none" strike="noStrike" cap="none" dirty="0">
              <a:solidFill>
                <a:srgbClr val="71BE44"/>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r>
              <a:rPr lang="et-EE" sz="3600" b="1" dirty="0">
                <a:solidFill>
                  <a:srgbClr val="71BE44"/>
                </a:solidFill>
                <a:latin typeface="Calibri"/>
                <a:ea typeface="Calibri"/>
                <a:cs typeface="Calibri"/>
                <a:sym typeface="Calibri"/>
              </a:rPr>
              <a:t>K</a:t>
            </a:r>
            <a:r>
              <a:rPr lang="es-ES" sz="3600" b="1" i="0" u="none" strike="noStrike" cap="none" dirty="0" err="1">
                <a:solidFill>
                  <a:srgbClr val="71BE44"/>
                </a:solidFill>
                <a:latin typeface="Calibri"/>
                <a:ea typeface="Calibri"/>
                <a:cs typeface="Calibri"/>
                <a:sym typeface="Calibri"/>
              </a:rPr>
              <a:t>atalo</a:t>
            </a:r>
            <a:r>
              <a:rPr lang="et-EE" sz="3600" b="1" i="0" u="none" strike="noStrike" cap="none" dirty="0">
                <a:solidFill>
                  <a:srgbClr val="71BE44"/>
                </a:solidFill>
                <a:latin typeface="Calibri"/>
                <a:ea typeface="Calibri"/>
                <a:cs typeface="Calibri"/>
                <a:sym typeface="Calibri"/>
              </a:rPr>
              <a:t>o</a:t>
            </a:r>
            <a:r>
              <a:rPr lang="es-ES" sz="3600" b="1" i="0" u="none" strike="noStrike" cap="none" dirty="0" err="1">
                <a:solidFill>
                  <a:srgbClr val="71BE44"/>
                </a:solidFill>
                <a:latin typeface="Calibri"/>
                <a:ea typeface="Calibri"/>
                <a:cs typeface="Calibri"/>
                <a:sym typeface="Calibri"/>
              </a:rPr>
              <a:t>nia</a:t>
            </a:r>
            <a:r>
              <a:rPr lang="es-ES" sz="3600" b="1" i="0" u="none" strike="noStrike" cap="none" dirty="0">
                <a:solidFill>
                  <a:srgbClr val="71BE44"/>
                </a:solidFill>
                <a:latin typeface="Calibri"/>
                <a:ea typeface="Calibri"/>
                <a:cs typeface="Calibri"/>
                <a:sym typeface="Calibri"/>
              </a:rPr>
              <a:t>, </a:t>
            </a:r>
            <a:r>
              <a:rPr lang="et-EE" sz="3600" b="1" dirty="0">
                <a:solidFill>
                  <a:srgbClr val="71BE44"/>
                </a:solidFill>
                <a:latin typeface="Calibri"/>
                <a:ea typeface="Calibri"/>
                <a:cs typeface="Calibri"/>
                <a:sym typeface="Calibri"/>
              </a:rPr>
              <a:t>Hispaania</a:t>
            </a:r>
            <a:endParaRPr sz="3600" b="0" i="0" u="none" strike="noStrike" cap="none" dirty="0">
              <a:solidFill>
                <a:srgbClr val="000000"/>
              </a:solidFill>
              <a:latin typeface="Arial"/>
              <a:ea typeface="Arial"/>
              <a:cs typeface="Arial"/>
              <a:sym typeface="Arial"/>
            </a:endParaRPr>
          </a:p>
        </p:txBody>
      </p:sp>
      <p:pic>
        <p:nvPicPr>
          <p:cNvPr id="167" name="Google Shape;167;p3"/>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g6d3c560e57_0_291"/>
          <p:cNvSpPr txBox="1">
            <a:spLocks noGrp="1"/>
          </p:cNvSpPr>
          <p:nvPr>
            <p:ph type="title"/>
          </p:nvPr>
        </p:nvSpPr>
        <p:spPr>
          <a:xfrm>
            <a:off x="1452153" y="540350"/>
            <a:ext cx="9788700" cy="1022100"/>
          </a:xfrm>
          <a:prstGeom prst="rect">
            <a:avLst/>
          </a:prstGeom>
          <a:noFill/>
          <a:ln>
            <a:noFill/>
          </a:ln>
        </p:spPr>
        <p:txBody>
          <a:bodyPr spcFirstLastPara="1" wrap="square" lIns="91425" tIns="45700" rIns="91425" bIns="45700" anchor="ctr" anchorCtr="0">
            <a:noAutofit/>
          </a:bodyPr>
          <a:lstStyle/>
          <a:p>
            <a:pPr lvl="0">
              <a:buSzPts val="3600"/>
            </a:pPr>
            <a:r>
              <a:rPr lang="et-EE" sz="3600" dirty="0"/>
              <a:t>Kuidas saab parimaid praktikaid rakendada </a:t>
            </a:r>
            <a:r>
              <a:rPr lang="es-ES" sz="3600" dirty="0" err="1"/>
              <a:t>PlayGreen</a:t>
            </a:r>
            <a:r>
              <a:rPr lang="et-EE" sz="3600" dirty="0"/>
              <a:t> juures</a:t>
            </a:r>
            <a:r>
              <a:rPr lang="es-ES" sz="3600" dirty="0"/>
              <a:t>?</a:t>
            </a:r>
            <a:endParaRPr sz="3600" dirty="0"/>
          </a:p>
        </p:txBody>
      </p:sp>
      <p:sp>
        <p:nvSpPr>
          <p:cNvPr id="554" name="Google Shape;554;g6d3c560e57_0_291"/>
          <p:cNvSpPr txBox="1">
            <a:spLocks noGrp="1"/>
          </p:cNvSpPr>
          <p:nvPr>
            <p:ph type="body" idx="1"/>
          </p:nvPr>
        </p:nvSpPr>
        <p:spPr>
          <a:xfrm>
            <a:off x="1600676" y="1825625"/>
            <a:ext cx="9579900" cy="4351200"/>
          </a:xfrm>
          <a:prstGeom prst="rect">
            <a:avLst/>
          </a:prstGeom>
          <a:noFill/>
          <a:ln>
            <a:noFill/>
          </a:ln>
        </p:spPr>
        <p:txBody>
          <a:bodyPr spcFirstLastPara="1" wrap="square" lIns="91425" tIns="45700" rIns="91425" bIns="45700" anchor="t" anchorCtr="0">
            <a:noAutofit/>
          </a:bodyPr>
          <a:lstStyle/>
          <a:p>
            <a:pPr marL="342900" lvl="0" indent="-257175" algn="l" rtl="0">
              <a:lnSpc>
                <a:spcPct val="90000"/>
              </a:lnSpc>
              <a:spcBef>
                <a:spcPts val="750"/>
              </a:spcBef>
              <a:spcAft>
                <a:spcPts val="0"/>
              </a:spcAft>
              <a:buClr>
                <a:srgbClr val="71BE44"/>
              </a:buClr>
              <a:buSzPts val="1800"/>
              <a:buChar char="•"/>
            </a:pPr>
            <a:r>
              <a:rPr lang="et-EE" dirty="0">
                <a:solidFill>
                  <a:srgbClr val="7F7F7F"/>
                </a:solidFill>
              </a:rPr>
              <a:t>Näite kohta on palju metodoloogiat ja tööriistu. </a:t>
            </a:r>
          </a:p>
          <a:p>
            <a:pPr marL="342900" lvl="0" indent="-257175" algn="l" rtl="0">
              <a:lnSpc>
                <a:spcPct val="90000"/>
              </a:lnSpc>
              <a:spcBef>
                <a:spcPts val="750"/>
              </a:spcBef>
              <a:spcAft>
                <a:spcPts val="0"/>
              </a:spcAft>
              <a:buClr>
                <a:srgbClr val="71BE44"/>
              </a:buClr>
              <a:buSzPts val="1800"/>
              <a:buChar char="•"/>
            </a:pPr>
            <a:r>
              <a:rPr lang="et-EE" dirty="0">
                <a:solidFill>
                  <a:srgbClr val="7F7F7F"/>
                </a:solidFill>
              </a:rPr>
              <a:t>Osasid vahendeid</a:t>
            </a:r>
            <a:r>
              <a:rPr lang="es-ES" dirty="0">
                <a:solidFill>
                  <a:srgbClr val="7F7F7F"/>
                </a:solidFill>
              </a:rPr>
              <a:t>(1</a:t>
            </a:r>
            <a:r>
              <a:rPr lang="et-EE" dirty="0">
                <a:solidFill>
                  <a:srgbClr val="7F7F7F"/>
                </a:solidFill>
              </a:rPr>
              <a:t>-</a:t>
            </a:r>
            <a:r>
              <a:rPr lang="es-ES" dirty="0">
                <a:solidFill>
                  <a:srgbClr val="7F7F7F"/>
                </a:solidFill>
              </a:rPr>
              <a:t>6) </a:t>
            </a:r>
            <a:r>
              <a:rPr lang="et-EE" dirty="0">
                <a:solidFill>
                  <a:srgbClr val="7F7F7F"/>
                </a:solidFill>
              </a:rPr>
              <a:t>on võimalik kasutada, et otsida, leida, motiveerida, koolitada vabatahtlikke. </a:t>
            </a:r>
            <a:endParaRPr dirty="0"/>
          </a:p>
        </p:txBody>
      </p:sp>
      <p:sp>
        <p:nvSpPr>
          <p:cNvPr id="555" name="Google Shape;555;g6d3c560e57_0_291"/>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50</a:t>
            </a:fld>
            <a:endParaRPr/>
          </a:p>
        </p:txBody>
      </p:sp>
      <p:pic>
        <p:nvPicPr>
          <p:cNvPr id="556" name="Google Shape;556;g6d3c560e57_0_291"/>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g6d3c560e57_0_240"/>
          <p:cNvSpPr txBox="1">
            <a:spLocks noGrp="1"/>
          </p:cNvSpPr>
          <p:nvPr>
            <p:ph type="title"/>
          </p:nvPr>
        </p:nvSpPr>
        <p:spPr>
          <a:xfrm>
            <a:off x="1514475" y="2564904"/>
            <a:ext cx="93417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4D944B"/>
              </a:buClr>
              <a:buSzPts val="4000"/>
              <a:buFont typeface="Arial"/>
              <a:buNone/>
            </a:pPr>
            <a:r>
              <a:rPr lang="es-ES" dirty="0"/>
              <a:t>6</a:t>
            </a:r>
            <a:r>
              <a:rPr lang="et-EE" dirty="0"/>
              <a:t>. näide</a:t>
            </a:r>
            <a:r>
              <a:rPr lang="es-ES" dirty="0"/>
              <a:t>: VSF + </a:t>
            </a:r>
            <a:r>
              <a:rPr lang="es-ES" dirty="0" err="1"/>
              <a:t>Dynamo</a:t>
            </a:r>
            <a:endParaRPr dirty="0"/>
          </a:p>
        </p:txBody>
      </p:sp>
      <p:sp>
        <p:nvSpPr>
          <p:cNvPr id="562" name="Google Shape;562;g6d3c560e57_0_24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s-ES"/>
              <a:t>51</a:t>
            </a:fld>
            <a:endParaRPr/>
          </a:p>
        </p:txBody>
      </p:sp>
      <p:sp>
        <p:nvSpPr>
          <p:cNvPr id="563" name="Google Shape;563;g6d3c560e57_0_240"/>
          <p:cNvSpPr/>
          <p:nvPr/>
        </p:nvSpPr>
        <p:spPr>
          <a:xfrm>
            <a:off x="3830321" y="3707906"/>
            <a:ext cx="47100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4000"/>
              <a:buFont typeface="Arial"/>
              <a:buNone/>
            </a:pPr>
            <a:r>
              <a:rPr lang="es-ES" sz="3200" b="1" i="0" u="none" strike="noStrike" cap="none">
                <a:solidFill>
                  <a:srgbClr val="71BE44"/>
                </a:solidFill>
                <a:latin typeface="Arial"/>
                <a:ea typeface="Arial"/>
                <a:cs typeface="Arial"/>
                <a:sym typeface="Arial"/>
              </a:rPr>
              <a:t>Flanders</a:t>
            </a:r>
            <a:endParaRPr sz="1400" b="1" i="0" u="none" strike="noStrike" cap="none">
              <a:solidFill>
                <a:srgbClr val="000000"/>
              </a:solidFill>
              <a:latin typeface="Arial"/>
              <a:ea typeface="Arial"/>
              <a:cs typeface="Arial"/>
              <a:sym typeface="Arial"/>
            </a:endParaRPr>
          </a:p>
        </p:txBody>
      </p:sp>
      <p:pic>
        <p:nvPicPr>
          <p:cNvPr id="564" name="Google Shape;564;g6d3c560e57_0_240"/>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g6d3c560e57_0_425"/>
          <p:cNvSpPr txBox="1">
            <a:spLocks noGrp="1"/>
          </p:cNvSpPr>
          <p:nvPr>
            <p:ph type="title"/>
          </p:nvPr>
        </p:nvSpPr>
        <p:spPr>
          <a:xfrm>
            <a:off x="1584960" y="298865"/>
            <a:ext cx="14020801" cy="1022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4D944B"/>
              </a:buClr>
              <a:buSzPts val="1800"/>
              <a:buNone/>
            </a:pPr>
            <a:r>
              <a:rPr lang="es-ES" dirty="0" err="1"/>
              <a:t>Proje</a:t>
            </a:r>
            <a:r>
              <a:rPr lang="et-EE" dirty="0"/>
              <a:t>kti olemus</a:t>
            </a:r>
            <a:endParaRPr dirty="0"/>
          </a:p>
        </p:txBody>
      </p:sp>
      <p:sp>
        <p:nvSpPr>
          <p:cNvPr id="570" name="Google Shape;570;g6d3c560e57_0_425"/>
          <p:cNvSpPr txBox="1">
            <a:spLocks noGrp="1"/>
          </p:cNvSpPr>
          <p:nvPr>
            <p:ph type="body" idx="1"/>
          </p:nvPr>
        </p:nvSpPr>
        <p:spPr>
          <a:xfrm>
            <a:off x="1331400" y="1475450"/>
            <a:ext cx="8677800" cy="3367500"/>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750"/>
              </a:spcBef>
              <a:spcAft>
                <a:spcPts val="0"/>
              </a:spcAft>
              <a:buSzPts val="1800"/>
              <a:buChar char="•"/>
            </a:pPr>
            <a:r>
              <a:rPr lang="et-EE" dirty="0">
                <a:solidFill>
                  <a:srgbClr val="7F7F7F"/>
                </a:solidFill>
              </a:rPr>
              <a:t>Vabatahtlike nädal (koostöös raadiojaamaga MNM).</a:t>
            </a:r>
            <a:endParaRPr dirty="0">
              <a:solidFill>
                <a:srgbClr val="7F7F7F"/>
              </a:solidFill>
            </a:endParaRPr>
          </a:p>
          <a:p>
            <a:pPr marL="228600" lvl="0" indent="-228600" algn="l" rtl="0">
              <a:lnSpc>
                <a:spcPct val="90000"/>
              </a:lnSpc>
              <a:spcBef>
                <a:spcPts val="750"/>
              </a:spcBef>
              <a:spcAft>
                <a:spcPts val="0"/>
              </a:spcAft>
              <a:buSzPts val="1800"/>
              <a:buChar char="•"/>
            </a:pPr>
            <a:r>
              <a:rPr lang="es-ES" dirty="0">
                <a:solidFill>
                  <a:srgbClr val="7F7F7F"/>
                </a:solidFill>
              </a:rPr>
              <a:t>28-11-18 </a:t>
            </a:r>
            <a:r>
              <a:rPr lang="et-EE" dirty="0">
                <a:solidFill>
                  <a:srgbClr val="7F7F7F"/>
                </a:solidFill>
              </a:rPr>
              <a:t>kuni</a:t>
            </a:r>
            <a:r>
              <a:rPr lang="es-ES" dirty="0">
                <a:solidFill>
                  <a:srgbClr val="7F7F7F"/>
                </a:solidFill>
              </a:rPr>
              <a:t> 5-12-18.</a:t>
            </a:r>
            <a:endParaRPr sz="1400" dirty="0">
              <a:solidFill>
                <a:srgbClr val="000000"/>
              </a:solidFill>
            </a:endParaRPr>
          </a:p>
          <a:p>
            <a:pPr marL="228600" lvl="0" indent="-228600" algn="l" rtl="0">
              <a:lnSpc>
                <a:spcPct val="90000"/>
              </a:lnSpc>
              <a:spcBef>
                <a:spcPts val="750"/>
              </a:spcBef>
              <a:spcAft>
                <a:spcPts val="0"/>
              </a:spcAft>
              <a:buSzPts val="1800"/>
              <a:buChar char="•"/>
            </a:pPr>
            <a:r>
              <a:rPr lang="et-EE" dirty="0">
                <a:solidFill>
                  <a:srgbClr val="7F7F7F"/>
                </a:solidFill>
              </a:rPr>
              <a:t>5 Flaami provintsis toimus võistlus ja selle võitjaid külastasid DJ-d MNM raadiost</a:t>
            </a:r>
            <a:r>
              <a:rPr lang="es-ES" dirty="0">
                <a:solidFill>
                  <a:srgbClr val="7F7F7F"/>
                </a:solidFill>
              </a:rPr>
              <a:t>.</a:t>
            </a:r>
            <a:endParaRPr dirty="0">
              <a:solidFill>
                <a:srgbClr val="7F7F7F"/>
              </a:solidFill>
            </a:endParaRPr>
          </a:p>
        </p:txBody>
      </p:sp>
      <p:sp>
        <p:nvSpPr>
          <p:cNvPr id="571" name="Google Shape;571;g6d3c560e57_0_425"/>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52</a:t>
            </a:fld>
            <a:endParaRPr/>
          </a:p>
        </p:txBody>
      </p:sp>
      <p:pic>
        <p:nvPicPr>
          <p:cNvPr id="572" name="Google Shape;572;g6d3c560e57_0_425"/>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g6d3c560e57_0_431"/>
          <p:cNvSpPr txBox="1">
            <a:spLocks noGrp="1"/>
          </p:cNvSpPr>
          <p:nvPr>
            <p:ph type="title"/>
          </p:nvPr>
        </p:nvSpPr>
        <p:spPr>
          <a:xfrm>
            <a:off x="1584960" y="298865"/>
            <a:ext cx="14020801" cy="1022100"/>
          </a:xfrm>
          <a:prstGeom prst="rect">
            <a:avLst/>
          </a:prstGeom>
          <a:noFill/>
          <a:ln>
            <a:noFill/>
          </a:ln>
        </p:spPr>
        <p:txBody>
          <a:bodyPr spcFirstLastPara="1" wrap="square" lIns="91425" tIns="45700" rIns="91425" bIns="45700" anchor="ctr" anchorCtr="0">
            <a:noAutofit/>
          </a:bodyPr>
          <a:lstStyle/>
          <a:p>
            <a:pPr lvl="0"/>
            <a:r>
              <a:rPr lang="et-EE" sz="3600" dirty="0"/>
              <a:t>Üldine strateegia vabatahtlike kaasamiseks</a:t>
            </a:r>
            <a:endParaRPr sz="3600" dirty="0"/>
          </a:p>
        </p:txBody>
      </p:sp>
      <p:sp>
        <p:nvSpPr>
          <p:cNvPr id="578" name="Google Shape;578;g6d3c560e57_0_431"/>
          <p:cNvSpPr txBox="1">
            <a:spLocks noGrp="1"/>
          </p:cNvSpPr>
          <p:nvPr>
            <p:ph type="body" idx="1"/>
          </p:nvPr>
        </p:nvSpPr>
        <p:spPr>
          <a:xfrm>
            <a:off x="1395425" y="1825625"/>
            <a:ext cx="9543600" cy="2877300"/>
          </a:xfrm>
          <a:prstGeom prst="rect">
            <a:avLst/>
          </a:prstGeom>
          <a:noFill/>
          <a:ln>
            <a:noFill/>
          </a:ln>
        </p:spPr>
        <p:txBody>
          <a:bodyPr spcFirstLastPara="1" wrap="square" lIns="91425" tIns="45700" rIns="91425" bIns="45700" anchor="t" anchorCtr="0">
            <a:noAutofit/>
          </a:bodyPr>
          <a:lstStyle/>
          <a:p>
            <a:pPr marL="342900" lvl="0" indent="-257175" algn="just" rtl="0">
              <a:lnSpc>
                <a:spcPct val="90000"/>
              </a:lnSpc>
              <a:spcBef>
                <a:spcPts val="750"/>
              </a:spcBef>
              <a:spcAft>
                <a:spcPts val="0"/>
              </a:spcAft>
              <a:buSzPts val="1800"/>
              <a:buChar char="•"/>
            </a:pPr>
            <a:r>
              <a:rPr lang="es-ES" dirty="0"/>
              <a:t>1</a:t>
            </a:r>
            <a:r>
              <a:rPr lang="et-EE" dirty="0"/>
              <a:t>. eesmärk</a:t>
            </a:r>
            <a:r>
              <a:rPr lang="es-ES" dirty="0"/>
              <a:t>: </a:t>
            </a:r>
            <a:r>
              <a:rPr lang="et-EE" dirty="0">
                <a:solidFill>
                  <a:srgbClr val="7F7F7F"/>
                </a:solidFill>
              </a:rPr>
              <a:t>Selle projektiga soovisime tänada Flandria jalgpalliklubide vabatahtlikke nende raske ja vajaliku töö eest</a:t>
            </a:r>
            <a:r>
              <a:rPr lang="es-ES" dirty="0">
                <a:solidFill>
                  <a:srgbClr val="7F7F7F"/>
                </a:solidFill>
              </a:rPr>
              <a:t>. </a:t>
            </a:r>
            <a:endParaRPr dirty="0"/>
          </a:p>
          <a:p>
            <a:pPr marL="342900" lvl="0" indent="-257175" algn="l" rtl="0">
              <a:lnSpc>
                <a:spcPct val="90000"/>
              </a:lnSpc>
              <a:spcBef>
                <a:spcPts val="750"/>
              </a:spcBef>
              <a:spcAft>
                <a:spcPts val="0"/>
              </a:spcAft>
              <a:buClr>
                <a:srgbClr val="71BE44"/>
              </a:buClr>
              <a:buSzPts val="1800"/>
              <a:buChar char="•"/>
            </a:pPr>
            <a:r>
              <a:rPr lang="es-ES" dirty="0"/>
              <a:t>2</a:t>
            </a:r>
            <a:r>
              <a:rPr lang="et-EE" dirty="0"/>
              <a:t>. eesmärk</a:t>
            </a:r>
            <a:r>
              <a:rPr lang="es-ES" dirty="0"/>
              <a:t>: </a:t>
            </a:r>
            <a:r>
              <a:rPr lang="et-EE" dirty="0">
                <a:solidFill>
                  <a:srgbClr val="7F7F7F"/>
                </a:solidFill>
              </a:rPr>
              <a:t>Lisaks tahtsime teha nende tööd pisut lihtsamaks, paludes abi MNM DJ-delt</a:t>
            </a:r>
            <a:r>
              <a:rPr lang="es-ES" dirty="0">
                <a:solidFill>
                  <a:srgbClr val="7F7F7F"/>
                </a:solidFill>
              </a:rPr>
              <a:t>.</a:t>
            </a:r>
            <a:endParaRPr dirty="0"/>
          </a:p>
        </p:txBody>
      </p:sp>
      <p:sp>
        <p:nvSpPr>
          <p:cNvPr id="579" name="Google Shape;579;g6d3c560e57_0_431"/>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53</a:t>
            </a:fld>
            <a:endParaRPr/>
          </a:p>
        </p:txBody>
      </p:sp>
      <p:pic>
        <p:nvPicPr>
          <p:cNvPr id="580" name="Google Shape;580;g6d3c560e57_0_431"/>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g6d3c560e57_0_437"/>
          <p:cNvSpPr txBox="1">
            <a:spLocks noGrp="1"/>
          </p:cNvSpPr>
          <p:nvPr>
            <p:ph type="title"/>
          </p:nvPr>
        </p:nvSpPr>
        <p:spPr>
          <a:xfrm>
            <a:off x="1584960" y="298865"/>
            <a:ext cx="14020801" cy="1022100"/>
          </a:xfrm>
          <a:prstGeom prst="rect">
            <a:avLst/>
          </a:prstGeom>
          <a:noFill/>
          <a:ln>
            <a:noFill/>
          </a:ln>
        </p:spPr>
        <p:txBody>
          <a:bodyPr spcFirstLastPara="1" wrap="square" lIns="91425" tIns="45700" rIns="91425" bIns="45700" anchor="ctr" anchorCtr="0">
            <a:noAutofit/>
          </a:bodyPr>
          <a:lstStyle/>
          <a:p>
            <a:pPr lvl="0"/>
            <a:r>
              <a:rPr lang="et-EE" dirty="0"/>
              <a:t>Tegevused eesmärkide saavutamiseks</a:t>
            </a:r>
            <a:endParaRPr dirty="0"/>
          </a:p>
        </p:txBody>
      </p:sp>
      <p:sp>
        <p:nvSpPr>
          <p:cNvPr id="586" name="Google Shape;586;g6d3c560e57_0_437"/>
          <p:cNvSpPr txBox="1">
            <a:spLocks noGrp="1"/>
          </p:cNvSpPr>
          <p:nvPr>
            <p:ph type="body" idx="1"/>
          </p:nvPr>
        </p:nvSpPr>
        <p:spPr>
          <a:xfrm>
            <a:off x="1164275" y="1320899"/>
            <a:ext cx="10515600" cy="4351200"/>
          </a:xfrm>
          <a:prstGeom prst="rect">
            <a:avLst/>
          </a:prstGeom>
          <a:noFill/>
          <a:ln>
            <a:noFill/>
          </a:ln>
        </p:spPr>
        <p:txBody>
          <a:bodyPr spcFirstLastPara="1" wrap="square" lIns="91425" tIns="45700" rIns="91425" bIns="45700" anchor="t" anchorCtr="0">
            <a:noAutofit/>
          </a:bodyPr>
          <a:lstStyle/>
          <a:p>
            <a:pPr marL="342900" lvl="0" indent="-257175" algn="l" rtl="0">
              <a:lnSpc>
                <a:spcPct val="80000"/>
              </a:lnSpc>
              <a:spcBef>
                <a:spcPts val="750"/>
              </a:spcBef>
              <a:spcAft>
                <a:spcPts val="0"/>
              </a:spcAft>
              <a:buClr>
                <a:srgbClr val="71BE44"/>
              </a:buClr>
              <a:buSzPts val="1800"/>
              <a:buChar char="•"/>
            </a:pPr>
            <a:r>
              <a:rPr lang="et-EE" dirty="0"/>
              <a:t>Tegevus</a:t>
            </a:r>
            <a:r>
              <a:rPr lang="es-ES" dirty="0"/>
              <a:t> 1: </a:t>
            </a:r>
            <a:r>
              <a:rPr lang="et-EE" dirty="0">
                <a:solidFill>
                  <a:srgbClr val="7F7F7F"/>
                </a:solidFill>
              </a:rPr>
              <a:t>võistluse korraldamine ja teavitus läbi raadio, </a:t>
            </a:r>
            <a:r>
              <a:rPr lang="es-ES" dirty="0">
                <a:solidFill>
                  <a:srgbClr val="7F7F7F"/>
                </a:solidFill>
              </a:rPr>
              <a:t>e-</a:t>
            </a:r>
            <a:r>
              <a:rPr lang="es-ES" dirty="0" err="1">
                <a:solidFill>
                  <a:srgbClr val="7F7F7F"/>
                </a:solidFill>
              </a:rPr>
              <a:t>kickoff</a:t>
            </a:r>
            <a:r>
              <a:rPr lang="es-ES" dirty="0">
                <a:solidFill>
                  <a:srgbClr val="7F7F7F"/>
                </a:solidFill>
              </a:rPr>
              <a:t> </a:t>
            </a:r>
            <a:r>
              <a:rPr lang="et-EE" dirty="0">
                <a:solidFill>
                  <a:srgbClr val="7F7F7F"/>
                </a:solidFill>
              </a:rPr>
              <a:t>ja sotsiaalmeedia.</a:t>
            </a:r>
            <a:endParaRPr dirty="0"/>
          </a:p>
          <a:p>
            <a:pPr marL="342900" lvl="0" indent="-257175" algn="l" rtl="0">
              <a:lnSpc>
                <a:spcPct val="80000"/>
              </a:lnSpc>
              <a:spcBef>
                <a:spcPts val="750"/>
              </a:spcBef>
              <a:spcAft>
                <a:spcPts val="0"/>
              </a:spcAft>
              <a:buClr>
                <a:srgbClr val="71BE44"/>
              </a:buClr>
              <a:buSzPts val="1800"/>
              <a:buChar char="•"/>
            </a:pPr>
            <a:r>
              <a:rPr lang="et-EE" dirty="0"/>
              <a:t>Tegevus</a:t>
            </a:r>
            <a:r>
              <a:rPr lang="es-ES" dirty="0"/>
              <a:t> 2: </a:t>
            </a:r>
            <a:r>
              <a:rPr lang="es-ES" dirty="0">
                <a:solidFill>
                  <a:srgbClr val="7F7F7F"/>
                </a:solidFill>
              </a:rPr>
              <a:t>MNM-dj’</a:t>
            </a:r>
            <a:r>
              <a:rPr lang="et-EE" dirty="0">
                <a:solidFill>
                  <a:srgbClr val="7F7F7F"/>
                </a:solidFill>
              </a:rPr>
              <a:t>d käisid võitja-klubidel külas, et saada neile tunnustust üleriigiliselt.</a:t>
            </a:r>
            <a:endParaRPr dirty="0"/>
          </a:p>
          <a:p>
            <a:pPr marL="342900" lvl="0" indent="-257175" algn="l" rtl="0">
              <a:lnSpc>
                <a:spcPct val="80000"/>
              </a:lnSpc>
              <a:spcBef>
                <a:spcPts val="750"/>
              </a:spcBef>
              <a:spcAft>
                <a:spcPts val="0"/>
              </a:spcAft>
              <a:buClr>
                <a:srgbClr val="71BE44"/>
              </a:buClr>
              <a:buSzPts val="1800"/>
              <a:buChar char="•"/>
            </a:pPr>
            <a:r>
              <a:rPr lang="et-EE" dirty="0"/>
              <a:t>Tegevus</a:t>
            </a:r>
            <a:r>
              <a:rPr lang="es-ES" dirty="0"/>
              <a:t> 3: </a:t>
            </a:r>
            <a:r>
              <a:rPr lang="et-EE" dirty="0">
                <a:solidFill>
                  <a:srgbClr val="7F7F7F"/>
                </a:solidFill>
              </a:rPr>
              <a:t>Igal päeval postitas</a:t>
            </a:r>
            <a:r>
              <a:rPr lang="es-ES" dirty="0">
                <a:solidFill>
                  <a:srgbClr val="7F7F7F"/>
                </a:solidFill>
              </a:rPr>
              <a:t> “</a:t>
            </a:r>
            <a:r>
              <a:rPr lang="es-ES" dirty="0" err="1">
                <a:solidFill>
                  <a:srgbClr val="7F7F7F"/>
                </a:solidFill>
              </a:rPr>
              <a:t>Voetbal</a:t>
            </a:r>
            <a:r>
              <a:rPr lang="es-ES" dirty="0">
                <a:solidFill>
                  <a:srgbClr val="7F7F7F"/>
                </a:solidFill>
              </a:rPr>
              <a:t> </a:t>
            </a:r>
            <a:r>
              <a:rPr lang="es-ES" dirty="0" err="1">
                <a:solidFill>
                  <a:srgbClr val="7F7F7F"/>
                </a:solidFill>
              </a:rPr>
              <a:t>Vlaanderen</a:t>
            </a:r>
            <a:r>
              <a:rPr lang="es-ES" dirty="0">
                <a:solidFill>
                  <a:srgbClr val="7F7F7F"/>
                </a:solidFill>
              </a:rPr>
              <a:t>”  </a:t>
            </a:r>
            <a:r>
              <a:rPr lang="et-EE" dirty="0">
                <a:solidFill>
                  <a:srgbClr val="7F7F7F"/>
                </a:solidFill>
              </a:rPr>
              <a:t>loo ühest vabatahtlikust, et tänada teda panuse eest.</a:t>
            </a:r>
            <a:endParaRPr dirty="0"/>
          </a:p>
        </p:txBody>
      </p:sp>
      <p:sp>
        <p:nvSpPr>
          <p:cNvPr id="587" name="Google Shape;587;g6d3c560e57_0_437"/>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54</a:t>
            </a:fld>
            <a:endParaRPr/>
          </a:p>
        </p:txBody>
      </p:sp>
      <p:pic>
        <p:nvPicPr>
          <p:cNvPr id="588" name="Google Shape;588;g6d3c560e57_0_437"/>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g6d3c560e57_0_443"/>
          <p:cNvSpPr txBox="1">
            <a:spLocks noGrp="1"/>
          </p:cNvSpPr>
          <p:nvPr>
            <p:ph type="title"/>
          </p:nvPr>
        </p:nvSpPr>
        <p:spPr>
          <a:xfrm>
            <a:off x="1584960" y="298865"/>
            <a:ext cx="14020801" cy="1022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4D944B"/>
              </a:buClr>
              <a:buSzPts val="1800"/>
              <a:buNone/>
            </a:pPr>
            <a:r>
              <a:rPr lang="et-EE" dirty="0"/>
              <a:t>Levitamine</a:t>
            </a:r>
            <a:endParaRPr dirty="0"/>
          </a:p>
        </p:txBody>
      </p:sp>
      <p:sp>
        <p:nvSpPr>
          <p:cNvPr id="594" name="Google Shape;594;g6d3c560e57_0_443"/>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55</a:t>
            </a:fld>
            <a:endParaRPr/>
          </a:p>
        </p:txBody>
      </p:sp>
      <p:sp>
        <p:nvSpPr>
          <p:cNvPr id="595" name="Google Shape;595;g6d3c560e57_0_443"/>
          <p:cNvSpPr/>
          <p:nvPr/>
        </p:nvSpPr>
        <p:spPr>
          <a:xfrm>
            <a:off x="2139951" y="3182938"/>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br>
              <a:rPr lang="es-ES"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aphicFrame>
        <p:nvGraphicFramePr>
          <p:cNvPr id="596" name="Google Shape;596;g6d3c560e57_0_443"/>
          <p:cNvGraphicFramePr/>
          <p:nvPr/>
        </p:nvGraphicFramePr>
        <p:xfrm>
          <a:off x="1647545" y="2045766"/>
          <a:ext cx="9036400" cy="1595200"/>
        </p:xfrm>
        <a:graphic>
          <a:graphicData uri="http://schemas.openxmlformats.org/drawingml/2006/table">
            <a:tbl>
              <a:tblPr>
                <a:noFill/>
                <a:tableStyleId>{123062D5-1928-4561-B412-8B24D7E1C737}</a:tableStyleId>
              </a:tblPr>
              <a:tblGrid>
                <a:gridCol w="2259100">
                  <a:extLst>
                    <a:ext uri="{9D8B030D-6E8A-4147-A177-3AD203B41FA5}">
                      <a16:colId xmlns:a16="http://schemas.microsoft.com/office/drawing/2014/main" val="20000"/>
                    </a:ext>
                  </a:extLst>
                </a:gridCol>
                <a:gridCol w="2259100">
                  <a:extLst>
                    <a:ext uri="{9D8B030D-6E8A-4147-A177-3AD203B41FA5}">
                      <a16:colId xmlns:a16="http://schemas.microsoft.com/office/drawing/2014/main" val="20001"/>
                    </a:ext>
                  </a:extLst>
                </a:gridCol>
                <a:gridCol w="2259100">
                  <a:extLst>
                    <a:ext uri="{9D8B030D-6E8A-4147-A177-3AD203B41FA5}">
                      <a16:colId xmlns:a16="http://schemas.microsoft.com/office/drawing/2014/main" val="20002"/>
                    </a:ext>
                  </a:extLst>
                </a:gridCol>
                <a:gridCol w="2259100">
                  <a:extLst>
                    <a:ext uri="{9D8B030D-6E8A-4147-A177-3AD203B41FA5}">
                      <a16:colId xmlns:a16="http://schemas.microsoft.com/office/drawing/2014/main" val="20003"/>
                    </a:ext>
                  </a:extLst>
                </a:gridCol>
              </a:tblGrid>
              <a:tr h="295600">
                <a:tc>
                  <a:txBody>
                    <a:bodyPr/>
                    <a:lstStyle/>
                    <a:p>
                      <a:pPr marL="0" marR="0" lvl="0" indent="0" algn="ctr" rtl="0">
                        <a:lnSpc>
                          <a:spcPct val="100000"/>
                        </a:lnSpc>
                        <a:spcBef>
                          <a:spcPts val="0"/>
                        </a:spcBef>
                        <a:spcAft>
                          <a:spcPts val="0"/>
                        </a:spcAft>
                        <a:buClr>
                          <a:srgbClr val="000000"/>
                        </a:buClr>
                        <a:buSzPts val="1100"/>
                        <a:buFont typeface="Arial"/>
                        <a:buNone/>
                      </a:pPr>
                      <a:r>
                        <a:rPr lang="es-ES" sz="1100" b="1" i="0" u="none" strike="noStrike" cap="none">
                          <a:solidFill>
                            <a:schemeClr val="dk1"/>
                          </a:solidFill>
                          <a:latin typeface="Arial"/>
                          <a:ea typeface="Arial"/>
                          <a:cs typeface="Arial"/>
                          <a:sym typeface="Arial"/>
                        </a:rPr>
                        <a:t>Target group</a:t>
                      </a:r>
                      <a:endParaRPr sz="1100" b="1" u="none" strike="noStrike" cap="none">
                        <a:solidFill>
                          <a:schemeClr val="dk1"/>
                        </a:solidFill>
                        <a:latin typeface="Arial"/>
                        <a:ea typeface="Arial"/>
                        <a:cs typeface="Arial"/>
                        <a:sym typeface="Arial"/>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1BE44">
                        <a:alpha val="24705"/>
                      </a:srgbClr>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s-ES" sz="1100" b="1" i="0" u="none" strike="noStrike" cap="none">
                          <a:solidFill>
                            <a:schemeClr val="dk1"/>
                          </a:solidFill>
                          <a:latin typeface="Arial"/>
                          <a:ea typeface="Arial"/>
                          <a:cs typeface="Arial"/>
                          <a:sym typeface="Arial"/>
                        </a:rPr>
                        <a:t>Channel used</a:t>
                      </a:r>
                      <a:endParaRPr sz="1100" b="1" u="none" strike="noStrike" cap="none">
                        <a:solidFill>
                          <a:schemeClr val="dk1"/>
                        </a:solidFill>
                        <a:latin typeface="Arial"/>
                        <a:ea typeface="Arial"/>
                        <a:cs typeface="Arial"/>
                        <a:sym typeface="Arial"/>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1BE44">
                        <a:alpha val="24705"/>
                      </a:srgbClr>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s-ES" sz="1100" b="1" u="none" strike="noStrike" cap="none">
                          <a:solidFill>
                            <a:schemeClr val="dk1"/>
                          </a:solidFill>
                          <a:latin typeface="Arial"/>
                          <a:ea typeface="Arial"/>
                          <a:cs typeface="Arial"/>
                          <a:sym typeface="Arial"/>
                        </a:rPr>
                        <a:t>Message sent</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1BE44">
                        <a:alpha val="24705"/>
                      </a:srgbClr>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s-ES" sz="1100" b="1" u="none" strike="noStrike" cap="none">
                          <a:solidFill>
                            <a:schemeClr val="dk1"/>
                          </a:solidFill>
                          <a:latin typeface="Arial"/>
                          <a:ea typeface="Arial"/>
                          <a:cs typeface="Arial"/>
                          <a:sym typeface="Arial"/>
                        </a:rPr>
                        <a:t>How often</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71BE44">
                        <a:alpha val="24705"/>
                      </a:srgbClr>
                    </a:solidFill>
                  </a:tcPr>
                </a:tc>
                <a:extLst>
                  <a:ext uri="{0D108BD9-81ED-4DB2-BD59-A6C34878D82A}">
                    <a16:rowId xmlns:a16="http://schemas.microsoft.com/office/drawing/2014/main" val="10000"/>
                  </a:ext>
                </a:extLst>
              </a:tr>
              <a:tr h="649800">
                <a:tc>
                  <a:txBody>
                    <a:bodyPr/>
                    <a:lstStyle/>
                    <a:p>
                      <a:pPr marL="0" marR="0" lvl="0" indent="0" algn="l" rtl="0">
                        <a:lnSpc>
                          <a:spcPct val="100000"/>
                        </a:lnSpc>
                        <a:spcBef>
                          <a:spcPts val="0"/>
                        </a:spcBef>
                        <a:spcAft>
                          <a:spcPts val="0"/>
                        </a:spcAft>
                        <a:buClr>
                          <a:srgbClr val="000000"/>
                        </a:buClr>
                        <a:buSzPts val="1100"/>
                        <a:buFont typeface="Arial"/>
                        <a:buNone/>
                      </a:pPr>
                      <a:r>
                        <a:rPr lang="es-ES" sz="1100" u="none" strike="noStrike" cap="none">
                          <a:latin typeface="Arial"/>
                          <a:ea typeface="Arial"/>
                          <a:cs typeface="Arial"/>
                          <a:sym typeface="Arial"/>
                        </a:rPr>
                        <a:t>Club board</a:t>
                      </a:r>
                      <a:endParaRPr sz="1100" u="none" strike="noStrike" cap="none">
                        <a:latin typeface="Arial"/>
                        <a:ea typeface="Arial"/>
                        <a:cs typeface="Arial"/>
                        <a:sym typeface="Arial"/>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s-ES" sz="1100" u="none" strike="noStrike" cap="none">
                          <a:latin typeface="Arial"/>
                          <a:ea typeface="Arial"/>
                          <a:cs typeface="Arial"/>
                          <a:sym typeface="Arial"/>
                        </a:rPr>
                        <a:t>E-kickoff </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s-ES" sz="1100" u="none" strike="noStrike" cap="none">
                          <a:latin typeface="Arial"/>
                          <a:ea typeface="Arial"/>
                          <a:cs typeface="Arial"/>
                          <a:sym typeface="Arial"/>
                        </a:rPr>
                        <a:t>Give your volunteers a break! </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s-ES" sz="1100" u="none" strike="noStrike" cap="none">
                          <a:latin typeface="Arial"/>
                          <a:ea typeface="Arial"/>
                          <a:cs typeface="Arial"/>
                          <a:sym typeface="Arial"/>
                        </a:rPr>
                        <a:t>One time </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49800">
                <a:tc>
                  <a:txBody>
                    <a:bodyPr/>
                    <a:lstStyle/>
                    <a:p>
                      <a:pPr marL="0" marR="0" lvl="0" indent="0" algn="l" rtl="0">
                        <a:lnSpc>
                          <a:spcPct val="100000"/>
                        </a:lnSpc>
                        <a:spcBef>
                          <a:spcPts val="0"/>
                        </a:spcBef>
                        <a:spcAft>
                          <a:spcPts val="0"/>
                        </a:spcAft>
                        <a:buClr>
                          <a:srgbClr val="000000"/>
                        </a:buClr>
                        <a:buSzPts val="1100"/>
                        <a:buFont typeface="Arial"/>
                        <a:buNone/>
                      </a:pPr>
                      <a:r>
                        <a:rPr lang="es-ES" sz="1100" u="none" strike="noStrike" cap="none">
                          <a:latin typeface="Arial"/>
                          <a:ea typeface="Arial"/>
                          <a:cs typeface="Arial"/>
                          <a:sym typeface="Arial"/>
                        </a:rPr>
                        <a:t>Employees, players, volunteers, partners,… </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s-ES" sz="1100" u="none" strike="noStrike" cap="none">
                          <a:latin typeface="Arial"/>
                          <a:ea typeface="Arial"/>
                          <a:cs typeface="Arial"/>
                          <a:sym typeface="Arial"/>
                        </a:rPr>
                        <a:t>Social media</a:t>
                      </a:r>
                      <a:br>
                        <a:rPr lang="es-ES" sz="1100" u="none" strike="noStrike" cap="none">
                          <a:latin typeface="Arial"/>
                          <a:ea typeface="Arial"/>
                          <a:cs typeface="Arial"/>
                          <a:sym typeface="Arial"/>
                        </a:rPr>
                      </a:br>
                      <a:r>
                        <a:rPr lang="es-ES" sz="1100" u="none" strike="noStrike" cap="none">
                          <a:latin typeface="Arial"/>
                          <a:ea typeface="Arial"/>
                          <a:cs typeface="Arial"/>
                          <a:sym typeface="Arial"/>
                        </a:rPr>
                        <a:t>Radio </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s-ES" sz="1100" u="none" strike="noStrike" cap="none">
                          <a:latin typeface="Arial"/>
                          <a:ea typeface="Arial"/>
                          <a:cs typeface="Arial"/>
                          <a:sym typeface="Arial"/>
                        </a:rPr>
                        <a:t>Give your volunteers a break! </a:t>
                      </a:r>
                      <a:endParaRPr sz="1400" u="none" strike="noStrike" cap="none"/>
                    </a:p>
                    <a:p>
                      <a:pPr marL="0" marR="0" lvl="0" indent="0" algn="l" rtl="0">
                        <a:lnSpc>
                          <a:spcPct val="100000"/>
                        </a:lnSpc>
                        <a:spcBef>
                          <a:spcPts val="0"/>
                        </a:spcBef>
                        <a:spcAft>
                          <a:spcPts val="0"/>
                        </a:spcAft>
                        <a:buClr>
                          <a:srgbClr val="000000"/>
                        </a:buClr>
                        <a:buSzPts val="1100"/>
                        <a:buFont typeface="Arial"/>
                        <a:buNone/>
                      </a:pPr>
                      <a:endParaRPr sz="1100" u="none" strike="noStrike" cap="none">
                        <a:latin typeface="Arial"/>
                        <a:ea typeface="Arial"/>
                        <a:cs typeface="Arial"/>
                        <a:sym typeface="Arial"/>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100"/>
                        <a:buFont typeface="Arial"/>
                        <a:buNone/>
                      </a:pPr>
                      <a:r>
                        <a:rPr lang="es-ES" sz="1100" u="none" strike="noStrike" cap="none">
                          <a:latin typeface="Arial"/>
                          <a:ea typeface="Arial"/>
                          <a:cs typeface="Arial"/>
                          <a:sym typeface="Arial"/>
                        </a:rPr>
                        <a:t>Multiple times on radio</a:t>
                      </a:r>
                      <a:br>
                        <a:rPr lang="es-ES" sz="1100" u="none" strike="noStrike" cap="none">
                          <a:latin typeface="Arial"/>
                          <a:ea typeface="Arial"/>
                          <a:cs typeface="Arial"/>
                          <a:sym typeface="Arial"/>
                        </a:rPr>
                      </a:br>
                      <a:r>
                        <a:rPr lang="es-ES" sz="1100" u="none" strike="noStrike" cap="none">
                          <a:latin typeface="Arial"/>
                          <a:ea typeface="Arial"/>
                          <a:cs typeface="Arial"/>
                          <a:sym typeface="Arial"/>
                        </a:rPr>
                        <a:t>2 times trough social media. </a:t>
                      </a:r>
                      <a:br>
                        <a:rPr lang="es-ES" sz="1100" u="none" strike="noStrike" cap="none">
                          <a:latin typeface="Arial"/>
                          <a:ea typeface="Arial"/>
                          <a:cs typeface="Arial"/>
                          <a:sym typeface="Arial"/>
                        </a:rPr>
                      </a:br>
                      <a:endParaRPr sz="1100" u="none" strike="noStrike" cap="none">
                        <a:latin typeface="Arial"/>
                        <a:ea typeface="Arial"/>
                        <a:cs typeface="Arial"/>
                        <a:sym typeface="Arial"/>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597" name="Google Shape;597;g6d3c560e57_0_443"/>
          <p:cNvSpPr/>
          <p:nvPr/>
        </p:nvSpPr>
        <p:spPr>
          <a:xfrm>
            <a:off x="2139951" y="2844800"/>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br>
              <a:rPr lang="es-ES"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598" name="Google Shape;598;g6d3c560e57_0_443"/>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g6d3c560e57_0_451"/>
          <p:cNvSpPr txBox="1">
            <a:spLocks noGrp="1"/>
          </p:cNvSpPr>
          <p:nvPr>
            <p:ph type="title"/>
          </p:nvPr>
        </p:nvSpPr>
        <p:spPr>
          <a:xfrm>
            <a:off x="1584960" y="298865"/>
            <a:ext cx="14020801" cy="1022100"/>
          </a:xfrm>
          <a:prstGeom prst="rect">
            <a:avLst/>
          </a:prstGeom>
          <a:noFill/>
          <a:ln>
            <a:noFill/>
          </a:ln>
        </p:spPr>
        <p:txBody>
          <a:bodyPr spcFirstLastPara="1" wrap="square" lIns="91425" tIns="45700" rIns="91425" bIns="45700" anchor="ctr" anchorCtr="0">
            <a:noAutofit/>
          </a:bodyPr>
          <a:lstStyle/>
          <a:p>
            <a:pPr lvl="0"/>
            <a:r>
              <a:rPr lang="et-EE" dirty="0"/>
              <a:t>Kas pakuti nõustamist?</a:t>
            </a:r>
            <a:endParaRPr dirty="0"/>
          </a:p>
        </p:txBody>
      </p:sp>
      <p:sp>
        <p:nvSpPr>
          <p:cNvPr id="604" name="Google Shape;604;g6d3c560e57_0_451"/>
          <p:cNvSpPr txBox="1">
            <a:spLocks noGrp="1"/>
          </p:cNvSpPr>
          <p:nvPr>
            <p:ph type="body" idx="1"/>
          </p:nvPr>
        </p:nvSpPr>
        <p:spPr>
          <a:xfrm>
            <a:off x="1600675" y="1825625"/>
            <a:ext cx="8263800" cy="2522100"/>
          </a:xfrm>
          <a:prstGeom prst="rect">
            <a:avLst/>
          </a:prstGeom>
          <a:noFill/>
          <a:ln>
            <a:noFill/>
          </a:ln>
        </p:spPr>
        <p:txBody>
          <a:bodyPr spcFirstLastPara="1" wrap="square" lIns="91425" tIns="45700" rIns="91425" bIns="45700" anchor="t" anchorCtr="0">
            <a:noAutofit/>
          </a:bodyPr>
          <a:lstStyle/>
          <a:p>
            <a:pPr marL="342900" lvl="0" indent="-257175" algn="l" rtl="0">
              <a:lnSpc>
                <a:spcPct val="90000"/>
              </a:lnSpc>
              <a:spcBef>
                <a:spcPts val="750"/>
              </a:spcBef>
              <a:spcAft>
                <a:spcPts val="0"/>
              </a:spcAft>
              <a:buClr>
                <a:srgbClr val="71BE44"/>
              </a:buClr>
              <a:buSzPts val="1800"/>
              <a:buChar char="•"/>
            </a:pPr>
            <a:r>
              <a:rPr lang="et-EE" dirty="0">
                <a:solidFill>
                  <a:srgbClr val="7F7F7F"/>
                </a:solidFill>
              </a:rPr>
              <a:t>Sellega tegeles siseselt meie kommunikatsioonitiim.</a:t>
            </a:r>
            <a:endParaRPr dirty="0"/>
          </a:p>
        </p:txBody>
      </p:sp>
      <p:sp>
        <p:nvSpPr>
          <p:cNvPr id="605" name="Google Shape;605;g6d3c560e57_0_451"/>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56</a:t>
            </a:fld>
            <a:endParaRPr/>
          </a:p>
        </p:txBody>
      </p:sp>
      <p:pic>
        <p:nvPicPr>
          <p:cNvPr id="606" name="Google Shape;606;g6d3c560e57_0_451"/>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g6d3c560e57_0_457"/>
          <p:cNvSpPr txBox="1">
            <a:spLocks noGrp="1"/>
          </p:cNvSpPr>
          <p:nvPr>
            <p:ph type="title"/>
          </p:nvPr>
        </p:nvSpPr>
        <p:spPr>
          <a:xfrm>
            <a:off x="1584960" y="298865"/>
            <a:ext cx="14020801" cy="1022100"/>
          </a:xfrm>
          <a:prstGeom prst="rect">
            <a:avLst/>
          </a:prstGeom>
          <a:noFill/>
          <a:ln>
            <a:noFill/>
          </a:ln>
        </p:spPr>
        <p:txBody>
          <a:bodyPr spcFirstLastPara="1" wrap="square" lIns="91425" tIns="45700" rIns="91425" bIns="45700" anchor="ctr" anchorCtr="0">
            <a:noAutofit/>
          </a:bodyPr>
          <a:lstStyle/>
          <a:p>
            <a:pPr lvl="0"/>
            <a:r>
              <a:rPr lang="et-EE" sz="3600" dirty="0"/>
              <a:t>Kuidas projekti hinnati</a:t>
            </a:r>
            <a:r>
              <a:rPr lang="es-ES" sz="3600" dirty="0"/>
              <a:t>?</a:t>
            </a:r>
            <a:br>
              <a:rPr lang="es-ES" sz="3600" dirty="0"/>
            </a:br>
            <a:r>
              <a:rPr lang="et-EE" sz="3600" dirty="0"/>
              <a:t>Milliseid mõõdikuid kasutati</a:t>
            </a:r>
            <a:r>
              <a:rPr lang="es-ES" sz="3600" dirty="0"/>
              <a:t>?</a:t>
            </a:r>
            <a:endParaRPr sz="3600" dirty="0"/>
          </a:p>
        </p:txBody>
      </p:sp>
      <p:sp>
        <p:nvSpPr>
          <p:cNvPr id="612" name="Google Shape;612;g6d3c560e57_0_457"/>
          <p:cNvSpPr txBox="1">
            <a:spLocks noGrp="1"/>
          </p:cNvSpPr>
          <p:nvPr>
            <p:ph type="body" idx="1"/>
          </p:nvPr>
        </p:nvSpPr>
        <p:spPr>
          <a:xfrm>
            <a:off x="1600676" y="1825625"/>
            <a:ext cx="9302100" cy="4351200"/>
          </a:xfrm>
          <a:prstGeom prst="rect">
            <a:avLst/>
          </a:prstGeom>
          <a:noFill/>
          <a:ln>
            <a:noFill/>
          </a:ln>
        </p:spPr>
        <p:txBody>
          <a:bodyPr spcFirstLastPara="1" wrap="square" lIns="91425" tIns="45700" rIns="91425" bIns="45700" anchor="t" anchorCtr="0">
            <a:noAutofit/>
          </a:bodyPr>
          <a:lstStyle/>
          <a:p>
            <a:pPr marL="68580" lvl="0" indent="0" algn="l" rtl="0">
              <a:lnSpc>
                <a:spcPct val="90000"/>
              </a:lnSpc>
              <a:spcBef>
                <a:spcPts val="750"/>
              </a:spcBef>
              <a:spcAft>
                <a:spcPts val="0"/>
              </a:spcAft>
              <a:buSzPts val="1800"/>
              <a:buNone/>
            </a:pPr>
            <a:r>
              <a:rPr lang="et-EE" dirty="0">
                <a:solidFill>
                  <a:srgbClr val="7F7F7F"/>
                </a:solidFill>
              </a:rPr>
              <a:t>Soovisime nii palju osalejaid kui võimalik. Kokku saime 127 registreerimist. Olime tulemusega väga rahul ja see suurendas haaret sotsiaalmeedias.</a:t>
            </a:r>
            <a:endParaRPr dirty="0">
              <a:solidFill>
                <a:srgbClr val="7F7F7F"/>
              </a:solidFill>
            </a:endParaRPr>
          </a:p>
        </p:txBody>
      </p:sp>
      <p:sp>
        <p:nvSpPr>
          <p:cNvPr id="613" name="Google Shape;613;g6d3c560e57_0_457"/>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57</a:t>
            </a:fld>
            <a:endParaRPr/>
          </a:p>
        </p:txBody>
      </p:sp>
      <p:pic>
        <p:nvPicPr>
          <p:cNvPr id="614" name="Google Shape;614;g6d3c560e57_0_457"/>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g6d3c560e57_0_463"/>
          <p:cNvSpPr txBox="1">
            <a:spLocks noGrp="1"/>
          </p:cNvSpPr>
          <p:nvPr>
            <p:ph type="title"/>
          </p:nvPr>
        </p:nvSpPr>
        <p:spPr>
          <a:xfrm>
            <a:off x="1584953" y="298875"/>
            <a:ext cx="9571500" cy="1022100"/>
          </a:xfrm>
          <a:prstGeom prst="rect">
            <a:avLst/>
          </a:prstGeom>
          <a:noFill/>
          <a:ln>
            <a:noFill/>
          </a:ln>
        </p:spPr>
        <p:txBody>
          <a:bodyPr spcFirstLastPara="1" wrap="square" lIns="91425" tIns="45700" rIns="91425" bIns="45700" anchor="ctr" anchorCtr="0">
            <a:noAutofit/>
          </a:bodyPr>
          <a:lstStyle/>
          <a:p>
            <a:pPr lvl="0"/>
            <a:r>
              <a:rPr lang="et-EE" sz="3600" dirty="0"/>
              <a:t>Kas soolise võrdsusega arvestati projekti juures? </a:t>
            </a:r>
            <a:endParaRPr sz="3600" dirty="0"/>
          </a:p>
        </p:txBody>
      </p:sp>
      <p:sp>
        <p:nvSpPr>
          <p:cNvPr id="620" name="Google Shape;620;g6d3c560e57_0_463"/>
          <p:cNvSpPr txBox="1">
            <a:spLocks noGrp="1"/>
          </p:cNvSpPr>
          <p:nvPr>
            <p:ph type="body" idx="1"/>
          </p:nvPr>
        </p:nvSpPr>
        <p:spPr>
          <a:xfrm>
            <a:off x="1600676" y="1825625"/>
            <a:ext cx="9447000" cy="4351200"/>
          </a:xfrm>
          <a:prstGeom prst="rect">
            <a:avLst/>
          </a:prstGeom>
          <a:noFill/>
          <a:ln>
            <a:noFill/>
          </a:ln>
        </p:spPr>
        <p:txBody>
          <a:bodyPr spcFirstLastPara="1" wrap="square" lIns="91425" tIns="45700" rIns="91425" bIns="45700" anchor="t" anchorCtr="0">
            <a:noAutofit/>
          </a:bodyPr>
          <a:lstStyle/>
          <a:p>
            <a:pPr marL="342900" lvl="0" indent="-257175" algn="l" rtl="0">
              <a:lnSpc>
                <a:spcPct val="90000"/>
              </a:lnSpc>
              <a:spcBef>
                <a:spcPts val="750"/>
              </a:spcBef>
              <a:spcAft>
                <a:spcPts val="0"/>
              </a:spcAft>
              <a:buClr>
                <a:srgbClr val="71BE44"/>
              </a:buClr>
              <a:buSzPts val="1800"/>
              <a:buChar char="•"/>
            </a:pPr>
            <a:r>
              <a:rPr lang="et-EE" dirty="0">
                <a:solidFill>
                  <a:srgbClr val="7F7F7F"/>
                </a:solidFill>
              </a:rPr>
              <a:t>Postitasime võrdselt sõnumeid, mis kõnetasid mehi ja naisi. Teavitustes võeti arvesse soolist eripära ja mitmekesisust, et murda Flaami jalgpalli klassikalisi mustreid</a:t>
            </a:r>
            <a:r>
              <a:rPr lang="es-ES" dirty="0">
                <a:solidFill>
                  <a:srgbClr val="7F7F7F"/>
                </a:solidFill>
              </a:rPr>
              <a:t>.</a:t>
            </a:r>
            <a:endParaRPr dirty="0"/>
          </a:p>
        </p:txBody>
      </p:sp>
      <p:sp>
        <p:nvSpPr>
          <p:cNvPr id="621" name="Google Shape;621;g6d3c560e57_0_463"/>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58</a:t>
            </a:fld>
            <a:endParaRPr/>
          </a:p>
        </p:txBody>
      </p:sp>
      <p:pic>
        <p:nvPicPr>
          <p:cNvPr id="622" name="Google Shape;622;g6d3c560e57_0_463"/>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g6d3c560e57_0_469"/>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59</a:t>
            </a:fld>
            <a:endParaRPr/>
          </a:p>
        </p:txBody>
      </p:sp>
      <p:pic>
        <p:nvPicPr>
          <p:cNvPr id="628" name="Google Shape;628;g6d3c560e57_0_469" descr="Afbeelding met binnen, atletiekwedstrijd, persoon, man&#10;&#10;Beschrijving is gegenereerd met zeer hoge betrouwbaarheid"/>
          <p:cNvPicPr preferRelativeResize="0">
            <a:picLocks noGrp="1"/>
          </p:cNvPicPr>
          <p:nvPr>
            <p:ph type="body" idx="4294967295"/>
          </p:nvPr>
        </p:nvPicPr>
        <p:blipFill rotWithShape="1">
          <a:blip r:embed="rId3">
            <a:alphaModFix/>
          </a:blip>
          <a:srcRect/>
          <a:stretch/>
        </p:blipFill>
        <p:spPr>
          <a:xfrm>
            <a:off x="0" y="441325"/>
            <a:ext cx="6485700" cy="2933700"/>
          </a:xfrm>
          <a:prstGeom prst="rect">
            <a:avLst/>
          </a:prstGeom>
          <a:noFill/>
          <a:ln>
            <a:noFill/>
          </a:ln>
        </p:spPr>
      </p:pic>
      <p:pic>
        <p:nvPicPr>
          <p:cNvPr id="629" name="Google Shape;629;g6d3c560e57_0_469" descr="Afbeelding met binnen, persoon, muur, plafond&#10;&#10;Beschrijving is gegenereerd met zeer hoge betrouwbaarheid"/>
          <p:cNvPicPr preferRelativeResize="0"/>
          <p:nvPr/>
        </p:nvPicPr>
        <p:blipFill rotWithShape="1">
          <a:blip r:embed="rId4">
            <a:alphaModFix/>
          </a:blip>
          <a:srcRect/>
          <a:stretch/>
        </p:blipFill>
        <p:spPr>
          <a:xfrm>
            <a:off x="6480043" y="4362899"/>
            <a:ext cx="3779911" cy="2060727"/>
          </a:xfrm>
          <a:prstGeom prst="rect">
            <a:avLst/>
          </a:prstGeom>
          <a:noFill/>
          <a:ln>
            <a:noFill/>
          </a:ln>
        </p:spPr>
      </p:pic>
      <p:pic>
        <p:nvPicPr>
          <p:cNvPr id="630" name="Google Shape;630;g6d3c560e57_0_469" descr="Afbeelding met gras, schermafbeelding, veld, voetbal&#10;&#10;Beschrijving is gegenereerd met zeer hoge betrouwbaarheid"/>
          <p:cNvPicPr preferRelativeResize="0"/>
          <p:nvPr/>
        </p:nvPicPr>
        <p:blipFill rotWithShape="1">
          <a:blip r:embed="rId5">
            <a:alphaModFix/>
          </a:blip>
          <a:srcRect/>
          <a:stretch/>
        </p:blipFill>
        <p:spPr>
          <a:xfrm>
            <a:off x="8112226" y="407053"/>
            <a:ext cx="2576303" cy="3874845"/>
          </a:xfrm>
          <a:prstGeom prst="rect">
            <a:avLst/>
          </a:prstGeom>
          <a:noFill/>
          <a:ln>
            <a:noFill/>
          </a:ln>
        </p:spPr>
      </p:pic>
      <p:pic>
        <p:nvPicPr>
          <p:cNvPr id="631" name="Google Shape;631;g6d3c560e57_0_469" descr="Afbeelding met persoon&#10;&#10;Beschrijving is gegenereerd met zeer hoge betrouwbaarheid"/>
          <p:cNvPicPr preferRelativeResize="0"/>
          <p:nvPr/>
        </p:nvPicPr>
        <p:blipFill rotWithShape="1">
          <a:blip r:embed="rId6">
            <a:alphaModFix/>
          </a:blip>
          <a:srcRect/>
          <a:stretch/>
        </p:blipFill>
        <p:spPr>
          <a:xfrm>
            <a:off x="644703" y="3374946"/>
            <a:ext cx="5685022" cy="3120308"/>
          </a:xfrm>
          <a:prstGeom prst="rect">
            <a:avLst/>
          </a:prstGeom>
          <a:noFill/>
          <a:ln>
            <a:noFill/>
          </a:ln>
        </p:spPr>
      </p:pic>
      <p:pic>
        <p:nvPicPr>
          <p:cNvPr id="632" name="Google Shape;632;g6d3c560e57_0_469"/>
          <p:cNvPicPr preferRelativeResize="0"/>
          <p:nvPr/>
        </p:nvPicPr>
        <p:blipFill rotWithShape="1">
          <a:blip r:embed="rId7">
            <a:alphaModFix/>
          </a:blip>
          <a:srcRect/>
          <a:stretch/>
        </p:blipFill>
        <p:spPr>
          <a:xfrm>
            <a:off x="10684026" y="6117950"/>
            <a:ext cx="1278176" cy="3651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s-ES"/>
              <a:t>6</a:t>
            </a:fld>
            <a:endParaRPr/>
          </a:p>
        </p:txBody>
      </p:sp>
      <p:pic>
        <p:nvPicPr>
          <p:cNvPr id="173" name="Google Shape;173;p4"/>
          <p:cNvPicPr preferRelativeResize="0"/>
          <p:nvPr/>
        </p:nvPicPr>
        <p:blipFill rotWithShape="1">
          <a:blip r:embed="rId3">
            <a:alphaModFix/>
          </a:blip>
          <a:srcRect l="7863" t="55908" r="10012" b="5806"/>
          <a:stretch/>
        </p:blipFill>
        <p:spPr>
          <a:xfrm>
            <a:off x="3655711" y="2649105"/>
            <a:ext cx="4674521" cy="2736305"/>
          </a:xfrm>
          <a:prstGeom prst="rect">
            <a:avLst/>
          </a:prstGeom>
          <a:noFill/>
          <a:ln>
            <a:noFill/>
          </a:ln>
        </p:spPr>
      </p:pic>
      <p:sp>
        <p:nvSpPr>
          <p:cNvPr id="174" name="Google Shape;174;p4"/>
          <p:cNvSpPr/>
          <p:nvPr/>
        </p:nvSpPr>
        <p:spPr>
          <a:xfrm>
            <a:off x="2711624" y="1620115"/>
            <a:ext cx="3281348"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s-ES" sz="2800" b="0" i="0" u="none" strike="noStrike" cap="none" dirty="0" err="1">
                <a:solidFill>
                  <a:schemeClr val="dk1"/>
                </a:solidFill>
                <a:latin typeface="Calibri"/>
                <a:ea typeface="Calibri"/>
                <a:cs typeface="Calibri"/>
                <a:sym typeface="Calibri"/>
              </a:rPr>
              <a:t>Cornellà</a:t>
            </a:r>
            <a:r>
              <a:rPr lang="es-ES" sz="2800" b="0" i="0" u="none" strike="noStrike" cap="none" dirty="0">
                <a:solidFill>
                  <a:schemeClr val="dk1"/>
                </a:solidFill>
                <a:latin typeface="Calibri"/>
                <a:ea typeface="Calibri"/>
                <a:cs typeface="Calibri"/>
                <a:sym typeface="Calibri"/>
              </a:rPr>
              <a:t> de Llobregat</a:t>
            </a:r>
            <a:endParaRPr sz="1400" b="0" i="0" u="none" strike="noStrike" cap="none" dirty="0">
              <a:solidFill>
                <a:srgbClr val="000000"/>
              </a:solidFill>
              <a:latin typeface="Arial"/>
              <a:ea typeface="Arial"/>
              <a:cs typeface="Arial"/>
              <a:sym typeface="Arial"/>
            </a:endParaRPr>
          </a:p>
        </p:txBody>
      </p:sp>
      <p:pic>
        <p:nvPicPr>
          <p:cNvPr id="175" name="Google Shape;175;p4"/>
          <p:cNvPicPr preferRelativeResize="0"/>
          <p:nvPr/>
        </p:nvPicPr>
        <p:blipFill rotWithShape="1">
          <a:blip r:embed="rId4">
            <a:alphaModFix/>
          </a:blip>
          <a:srcRect/>
          <a:stretch/>
        </p:blipFill>
        <p:spPr>
          <a:xfrm>
            <a:off x="9840751" y="5877075"/>
            <a:ext cx="2121449" cy="605975"/>
          </a:xfrm>
          <a:prstGeom prst="rect">
            <a:avLst/>
          </a:prstGeom>
          <a:noFill/>
          <a:ln>
            <a:noFill/>
          </a:ln>
        </p:spPr>
      </p:pic>
      <p:sp>
        <p:nvSpPr>
          <p:cNvPr id="176" name="Google Shape;176;p4"/>
          <p:cNvSpPr txBox="1">
            <a:spLocks noGrp="1"/>
          </p:cNvSpPr>
          <p:nvPr>
            <p:ph type="title"/>
          </p:nvPr>
        </p:nvSpPr>
        <p:spPr>
          <a:xfrm>
            <a:off x="1188720" y="298865"/>
            <a:ext cx="10515600" cy="102203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D944B"/>
              </a:buClr>
              <a:buSzPts val="1800"/>
              <a:buNone/>
            </a:pPr>
            <a:r>
              <a:rPr lang="es-ES" dirty="0" err="1"/>
              <a:t>Proje</a:t>
            </a:r>
            <a:r>
              <a:rPr lang="et-EE" dirty="0"/>
              <a:t>kti olemus</a:t>
            </a:r>
            <a:endParaRP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g6d3c560e57_0_478"/>
          <p:cNvSpPr txBox="1">
            <a:spLocks noGrp="1"/>
          </p:cNvSpPr>
          <p:nvPr>
            <p:ph type="title"/>
          </p:nvPr>
        </p:nvSpPr>
        <p:spPr>
          <a:xfrm>
            <a:off x="1391320" y="1027664"/>
            <a:ext cx="9366300" cy="745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4D944B"/>
              </a:buClr>
              <a:buSzPts val="1800"/>
              <a:buNone/>
            </a:pPr>
            <a:r>
              <a:rPr lang="et-EE" dirty="0"/>
              <a:t>Filmiklipp</a:t>
            </a:r>
            <a:endParaRPr dirty="0"/>
          </a:p>
        </p:txBody>
      </p:sp>
      <p:sp>
        <p:nvSpPr>
          <p:cNvPr id="638" name="Google Shape;638;g6d3c560e57_0_478"/>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60</a:t>
            </a:fld>
            <a:endParaRPr/>
          </a:p>
        </p:txBody>
      </p:sp>
      <p:pic>
        <p:nvPicPr>
          <p:cNvPr id="639" name="Google Shape;639;g6d3c560e57_0_478"/>
          <p:cNvPicPr preferRelativeResize="0">
            <a:picLocks noGrp="1"/>
          </p:cNvPicPr>
          <p:nvPr>
            <p:ph type="body" idx="4294967295"/>
          </p:nvPr>
        </p:nvPicPr>
        <p:blipFill rotWithShape="1">
          <a:blip r:embed="rId3">
            <a:alphaModFix/>
          </a:blip>
          <a:srcRect/>
          <a:stretch/>
        </p:blipFill>
        <p:spPr>
          <a:xfrm>
            <a:off x="1461357" y="1700808"/>
            <a:ext cx="9036000" cy="3765600"/>
          </a:xfrm>
          <a:prstGeom prst="rect">
            <a:avLst/>
          </a:prstGeom>
          <a:noFill/>
          <a:ln>
            <a:noFill/>
          </a:ln>
        </p:spPr>
      </p:pic>
      <p:pic>
        <p:nvPicPr>
          <p:cNvPr id="640" name="Google Shape;640;g6d3c560e57_0_478"/>
          <p:cNvPicPr preferRelativeResize="0"/>
          <p:nvPr/>
        </p:nvPicPr>
        <p:blipFill rotWithShape="1">
          <a:blip r:embed="rId4">
            <a:alphaModFix/>
          </a:blip>
          <a:srcRect/>
          <a:stretch/>
        </p:blipFill>
        <p:spPr>
          <a:xfrm>
            <a:off x="9840751" y="5877075"/>
            <a:ext cx="2121449" cy="60597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g6d3c560e57_0_484"/>
          <p:cNvSpPr txBox="1">
            <a:spLocks noGrp="1"/>
          </p:cNvSpPr>
          <p:nvPr>
            <p:ph type="title"/>
          </p:nvPr>
        </p:nvSpPr>
        <p:spPr>
          <a:xfrm>
            <a:off x="1464228" y="673175"/>
            <a:ext cx="9529200" cy="1022100"/>
          </a:xfrm>
          <a:prstGeom prst="rect">
            <a:avLst/>
          </a:prstGeom>
          <a:noFill/>
          <a:ln>
            <a:noFill/>
          </a:ln>
        </p:spPr>
        <p:txBody>
          <a:bodyPr spcFirstLastPara="1" wrap="square" lIns="91425" tIns="45700" rIns="91425" bIns="45700" anchor="ctr" anchorCtr="0">
            <a:noAutofit/>
          </a:bodyPr>
          <a:lstStyle/>
          <a:p>
            <a:pPr lvl="0">
              <a:buSzPts val="3600"/>
            </a:pPr>
            <a:r>
              <a:rPr lang="et-EE" sz="3600" dirty="0"/>
              <a:t>Kuidas saab parimaid praktikaid rakendada </a:t>
            </a:r>
            <a:r>
              <a:rPr lang="es-ES" sz="3600" dirty="0" err="1"/>
              <a:t>PlayGreen</a:t>
            </a:r>
            <a:r>
              <a:rPr lang="et-EE" sz="3600" dirty="0"/>
              <a:t> juures</a:t>
            </a:r>
            <a:r>
              <a:rPr lang="es-ES" sz="3600" dirty="0"/>
              <a:t>?</a:t>
            </a:r>
            <a:endParaRPr sz="3600" dirty="0"/>
          </a:p>
        </p:txBody>
      </p:sp>
      <p:sp>
        <p:nvSpPr>
          <p:cNvPr id="646" name="Google Shape;646;g6d3c560e57_0_484"/>
          <p:cNvSpPr txBox="1">
            <a:spLocks noGrp="1"/>
          </p:cNvSpPr>
          <p:nvPr>
            <p:ph type="body" idx="1"/>
          </p:nvPr>
        </p:nvSpPr>
        <p:spPr>
          <a:xfrm>
            <a:off x="1391320" y="2321359"/>
            <a:ext cx="9036300" cy="3509100"/>
          </a:xfrm>
          <a:prstGeom prst="rect">
            <a:avLst/>
          </a:prstGeom>
          <a:noFill/>
          <a:ln>
            <a:noFill/>
          </a:ln>
        </p:spPr>
        <p:txBody>
          <a:bodyPr spcFirstLastPara="1" wrap="square" lIns="91425" tIns="45700" rIns="91425" bIns="45700" anchor="t" anchorCtr="0">
            <a:noAutofit/>
          </a:bodyPr>
          <a:lstStyle/>
          <a:p>
            <a:pPr marL="342900" lvl="0" indent="-257175" algn="l" rtl="0">
              <a:lnSpc>
                <a:spcPct val="70000"/>
              </a:lnSpc>
              <a:spcBef>
                <a:spcPts val="750"/>
              </a:spcBef>
              <a:spcAft>
                <a:spcPts val="0"/>
              </a:spcAft>
              <a:buClr>
                <a:srgbClr val="71BE44"/>
              </a:buClr>
              <a:buSzPts val="1800"/>
              <a:buChar char="•"/>
            </a:pPr>
            <a:r>
              <a:rPr lang="et-EE" sz="2960" dirty="0">
                <a:solidFill>
                  <a:srgbClr val="7F7F7F"/>
                </a:solidFill>
              </a:rPr>
              <a:t>Usume, et selline kaasaegne kommunikatsioon aitaks värvata vabatahtlikke PlayGreen juurde.</a:t>
            </a:r>
            <a:endParaRPr dirty="0"/>
          </a:p>
          <a:p>
            <a:pPr marL="342900" lvl="0" indent="-257175" algn="l" rtl="0">
              <a:lnSpc>
                <a:spcPct val="70000"/>
              </a:lnSpc>
              <a:spcBef>
                <a:spcPts val="750"/>
              </a:spcBef>
              <a:spcAft>
                <a:spcPts val="0"/>
              </a:spcAft>
              <a:buClr>
                <a:srgbClr val="71BE44"/>
              </a:buClr>
              <a:buSzPts val="1800"/>
              <a:buChar char="•"/>
            </a:pPr>
            <a:r>
              <a:rPr lang="et-EE" sz="2960" dirty="0">
                <a:solidFill>
                  <a:srgbClr val="7F7F7F"/>
                </a:solidFill>
              </a:rPr>
              <a:t>Selle projektiga lõime tugeva sideme klubide vabatahtlikke kogukonnaga</a:t>
            </a:r>
            <a:r>
              <a:rPr lang="es-ES" sz="2960" dirty="0">
                <a:solidFill>
                  <a:srgbClr val="7F7F7F"/>
                </a:solidFill>
              </a:rPr>
              <a:t>.</a:t>
            </a:r>
            <a:endParaRPr dirty="0"/>
          </a:p>
          <a:p>
            <a:pPr marL="342900" lvl="0" indent="-257175" algn="l" rtl="0">
              <a:lnSpc>
                <a:spcPct val="70000"/>
              </a:lnSpc>
              <a:spcBef>
                <a:spcPts val="750"/>
              </a:spcBef>
              <a:spcAft>
                <a:spcPts val="0"/>
              </a:spcAft>
              <a:buClr>
                <a:srgbClr val="71BE44"/>
              </a:buClr>
              <a:buSzPts val="1800"/>
              <a:buChar char="•"/>
            </a:pPr>
            <a:r>
              <a:rPr lang="et-EE" sz="2960" dirty="0">
                <a:solidFill>
                  <a:srgbClr val="7F7F7F"/>
                </a:solidFill>
              </a:rPr>
              <a:t>Projekt suurendas oluliselt meie haaret sotsiaalmeedias.</a:t>
            </a:r>
            <a:endParaRPr dirty="0"/>
          </a:p>
          <a:p>
            <a:pPr marL="342900" lvl="0" indent="-142875" algn="l" rtl="0">
              <a:lnSpc>
                <a:spcPct val="70000"/>
              </a:lnSpc>
              <a:spcBef>
                <a:spcPts val="750"/>
              </a:spcBef>
              <a:spcAft>
                <a:spcPts val="0"/>
              </a:spcAft>
              <a:buClr>
                <a:srgbClr val="71BE44"/>
              </a:buClr>
              <a:buSzPts val="1800"/>
              <a:buNone/>
            </a:pPr>
            <a:endParaRPr sz="2960" dirty="0">
              <a:solidFill>
                <a:srgbClr val="7F7F7F"/>
              </a:solidFill>
            </a:endParaRPr>
          </a:p>
          <a:p>
            <a:pPr marL="342900" lvl="0" indent="-142875" algn="l" rtl="0">
              <a:lnSpc>
                <a:spcPct val="70000"/>
              </a:lnSpc>
              <a:spcBef>
                <a:spcPts val="750"/>
              </a:spcBef>
              <a:spcAft>
                <a:spcPts val="0"/>
              </a:spcAft>
              <a:buClr>
                <a:srgbClr val="71BE44"/>
              </a:buClr>
              <a:buSzPts val="1800"/>
              <a:buNone/>
            </a:pPr>
            <a:endParaRPr sz="2960" dirty="0">
              <a:solidFill>
                <a:srgbClr val="7F7F7F"/>
              </a:solidFill>
            </a:endParaRPr>
          </a:p>
          <a:p>
            <a:pPr marL="342900" lvl="0" indent="-142875" algn="l" rtl="0">
              <a:lnSpc>
                <a:spcPct val="70000"/>
              </a:lnSpc>
              <a:spcBef>
                <a:spcPts val="750"/>
              </a:spcBef>
              <a:spcAft>
                <a:spcPts val="0"/>
              </a:spcAft>
              <a:buClr>
                <a:srgbClr val="71BE44"/>
              </a:buClr>
              <a:buSzPts val="1800"/>
              <a:buNone/>
            </a:pPr>
            <a:endParaRPr sz="2960" dirty="0"/>
          </a:p>
        </p:txBody>
      </p:sp>
      <p:sp>
        <p:nvSpPr>
          <p:cNvPr id="647" name="Google Shape;647;g6d3c560e57_0_484"/>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61</a:t>
            </a:fld>
            <a:endParaRPr/>
          </a:p>
        </p:txBody>
      </p:sp>
      <p:pic>
        <p:nvPicPr>
          <p:cNvPr id="648" name="Google Shape;648;g6d3c560e57_0_484"/>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g6e373601da_0_256"/>
          <p:cNvSpPr txBox="1">
            <a:spLocks noGrp="1"/>
          </p:cNvSpPr>
          <p:nvPr>
            <p:ph type="title"/>
          </p:nvPr>
        </p:nvSpPr>
        <p:spPr>
          <a:xfrm>
            <a:off x="98800" y="2564900"/>
            <a:ext cx="120105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4D944B"/>
              </a:buClr>
              <a:buSzPts val="4000"/>
              <a:buFont typeface="Arial"/>
              <a:buNone/>
            </a:pPr>
            <a:r>
              <a:rPr lang="et-EE" sz="3800" dirty="0"/>
              <a:t>7. näide</a:t>
            </a:r>
            <a:r>
              <a:rPr lang="es-ES" sz="3800" dirty="0"/>
              <a:t>: </a:t>
            </a:r>
            <a:r>
              <a:rPr lang="es-ES" sz="3800" dirty="0" err="1"/>
              <a:t>Include</a:t>
            </a:r>
            <a:r>
              <a:rPr lang="es-ES" sz="3800" dirty="0"/>
              <a:t> me and I </a:t>
            </a:r>
            <a:r>
              <a:rPr lang="es-ES" sz="3800" dirty="0" err="1"/>
              <a:t>will</a:t>
            </a:r>
            <a:r>
              <a:rPr lang="es-ES" sz="3800" dirty="0"/>
              <a:t> </a:t>
            </a:r>
            <a:r>
              <a:rPr lang="es-ES" sz="3800" dirty="0" err="1"/>
              <a:t>understand</a:t>
            </a:r>
            <a:r>
              <a:rPr lang="et-EE" sz="3800" dirty="0"/>
              <a:t> </a:t>
            </a:r>
            <a:br>
              <a:rPr lang="et-EE" sz="3800" dirty="0"/>
            </a:br>
            <a:r>
              <a:rPr lang="et-EE" sz="3800" dirty="0"/>
              <a:t>(Kaasa mind ja ma mõistan)</a:t>
            </a:r>
            <a:endParaRPr sz="3800" dirty="0"/>
          </a:p>
        </p:txBody>
      </p:sp>
      <p:sp>
        <p:nvSpPr>
          <p:cNvPr id="654" name="Google Shape;654;g6e373601da_0_25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s-ES"/>
              <a:t>62</a:t>
            </a:fld>
            <a:endParaRPr/>
          </a:p>
        </p:txBody>
      </p:sp>
      <p:sp>
        <p:nvSpPr>
          <p:cNvPr id="655" name="Google Shape;655;g6e373601da_0_256"/>
          <p:cNvSpPr/>
          <p:nvPr/>
        </p:nvSpPr>
        <p:spPr>
          <a:xfrm>
            <a:off x="3830321" y="3707906"/>
            <a:ext cx="47100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4000"/>
              <a:buFont typeface="Arial"/>
              <a:buNone/>
            </a:pPr>
            <a:r>
              <a:rPr lang="es-ES" sz="3200" b="1" i="0" u="none" strike="noStrike" cap="none">
                <a:solidFill>
                  <a:srgbClr val="71BE44"/>
                </a:solidFill>
                <a:latin typeface="Arial"/>
                <a:ea typeface="Arial"/>
                <a:cs typeface="Arial"/>
                <a:sym typeface="Arial"/>
              </a:rPr>
              <a:t>Malta</a:t>
            </a:r>
            <a:endParaRPr sz="1400" b="1" i="0" u="none" strike="noStrike" cap="none">
              <a:solidFill>
                <a:srgbClr val="000000"/>
              </a:solidFill>
              <a:latin typeface="Arial"/>
              <a:ea typeface="Arial"/>
              <a:cs typeface="Arial"/>
              <a:sym typeface="Arial"/>
            </a:endParaRPr>
          </a:p>
        </p:txBody>
      </p:sp>
      <p:pic>
        <p:nvPicPr>
          <p:cNvPr id="656" name="Google Shape;656;g6e373601da_0_256"/>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g6e373601da_0_22"/>
          <p:cNvSpPr txBox="1">
            <a:spLocks noGrp="1"/>
          </p:cNvSpPr>
          <p:nvPr>
            <p:ph type="body" idx="1"/>
          </p:nvPr>
        </p:nvSpPr>
        <p:spPr>
          <a:xfrm>
            <a:off x="933350" y="1421200"/>
            <a:ext cx="10873800" cy="4620300"/>
          </a:xfrm>
          <a:prstGeom prst="rect">
            <a:avLst/>
          </a:prstGeom>
          <a:noFill/>
          <a:ln>
            <a:noFill/>
          </a:ln>
        </p:spPr>
        <p:txBody>
          <a:bodyPr spcFirstLastPara="1" wrap="square" lIns="91425" tIns="45700" rIns="91425" bIns="45700" anchor="t" anchorCtr="0">
            <a:noAutofit/>
          </a:bodyPr>
          <a:lstStyle/>
          <a:p>
            <a:pPr marL="228600" lvl="0" indent="-228600" algn="l" rtl="0">
              <a:lnSpc>
                <a:spcPct val="115000"/>
              </a:lnSpc>
              <a:spcBef>
                <a:spcPts val="500"/>
              </a:spcBef>
              <a:spcAft>
                <a:spcPts val="0"/>
              </a:spcAft>
              <a:buSzPts val="2000"/>
              <a:buChar char="•"/>
            </a:pPr>
            <a:r>
              <a:rPr lang="et-EE" sz="2000" dirty="0">
                <a:solidFill>
                  <a:srgbClr val="7F7F7F"/>
                </a:solidFill>
              </a:rPr>
              <a:t>Malta JL</a:t>
            </a:r>
            <a:r>
              <a:rPr lang="es-ES" sz="2000" dirty="0">
                <a:solidFill>
                  <a:srgbClr val="7F7F7F"/>
                </a:solidFill>
              </a:rPr>
              <a:t> </a:t>
            </a:r>
            <a:r>
              <a:rPr lang="et-EE" sz="2000" dirty="0">
                <a:solidFill>
                  <a:srgbClr val="7F7F7F"/>
                </a:solidFill>
              </a:rPr>
              <a:t>korraldab mitmeid jalgpallifestivale, et edendada kaasatust, häid sotsiaalseid tavasid ja tervislikke eluviise; see hõlmab rohelist mõtteviisi.</a:t>
            </a:r>
            <a:endParaRPr sz="2000" dirty="0">
              <a:solidFill>
                <a:srgbClr val="7F7F7F"/>
              </a:solidFill>
            </a:endParaRPr>
          </a:p>
          <a:p>
            <a:pPr marL="228600" lvl="0" indent="-228600" algn="l" rtl="0">
              <a:lnSpc>
                <a:spcPct val="115000"/>
              </a:lnSpc>
              <a:spcBef>
                <a:spcPts val="0"/>
              </a:spcBef>
              <a:spcAft>
                <a:spcPts val="0"/>
              </a:spcAft>
              <a:buSzPts val="2000"/>
              <a:buChar char="•"/>
            </a:pPr>
            <a:r>
              <a:rPr lang="et-EE" sz="2000" dirty="0">
                <a:solidFill>
                  <a:srgbClr val="7F7F7F"/>
                </a:solidFill>
              </a:rPr>
              <a:t>Osalejad on meie projektidest ja hõlmavad igast soost, rahvusest, vanusegrupist ja võimetega inimesi.</a:t>
            </a:r>
            <a:endParaRPr sz="2000" dirty="0">
              <a:solidFill>
                <a:srgbClr val="7F7F7F"/>
              </a:solidFill>
            </a:endParaRPr>
          </a:p>
          <a:p>
            <a:pPr marL="228600" lvl="0" indent="-228600" algn="l" rtl="0">
              <a:lnSpc>
                <a:spcPct val="115000"/>
              </a:lnSpc>
              <a:spcBef>
                <a:spcPts val="0"/>
              </a:spcBef>
              <a:spcAft>
                <a:spcPts val="0"/>
              </a:spcAft>
              <a:buSzPts val="2000"/>
              <a:buChar char="•"/>
            </a:pPr>
            <a:r>
              <a:rPr lang="et-EE" sz="2000" dirty="0">
                <a:solidFill>
                  <a:srgbClr val="7F7F7F"/>
                </a:solidFill>
              </a:rPr>
              <a:t>Kursustel said osaleda kõik ja 2018. aastal pidasime 3 riiklikku kursust ja 1 rahvusliku konverentsi tervislike eluviiside kohta. </a:t>
            </a:r>
            <a:endParaRPr sz="2000" dirty="0">
              <a:solidFill>
                <a:srgbClr val="7F7F7F"/>
              </a:solidFill>
            </a:endParaRPr>
          </a:p>
          <a:p>
            <a:pPr marL="228600" lvl="0" indent="-228600" algn="l" rtl="0">
              <a:lnSpc>
                <a:spcPct val="115000"/>
              </a:lnSpc>
              <a:spcBef>
                <a:spcPts val="0"/>
              </a:spcBef>
              <a:spcAft>
                <a:spcPts val="0"/>
              </a:spcAft>
              <a:buSzPts val="2000"/>
              <a:buChar char="•"/>
            </a:pPr>
            <a:r>
              <a:rPr lang="et-EE" sz="2000" dirty="0">
                <a:solidFill>
                  <a:srgbClr val="7F7F7F"/>
                </a:solidFill>
              </a:rPr>
              <a:t>Eesmärgid olid peamiselt suunatud kaasamispoliitikate ja tervisliku sotsiaalse käitumise edendamisele.</a:t>
            </a:r>
            <a:endParaRPr sz="2000" dirty="0">
              <a:solidFill>
                <a:srgbClr val="94C600"/>
              </a:solidFill>
            </a:endParaRPr>
          </a:p>
          <a:p>
            <a:pPr marL="228600" lvl="0" indent="-228600" algn="l" rtl="0">
              <a:lnSpc>
                <a:spcPct val="115000"/>
              </a:lnSpc>
              <a:spcBef>
                <a:spcPts val="0"/>
              </a:spcBef>
              <a:spcAft>
                <a:spcPts val="0"/>
              </a:spcAft>
              <a:buSzPts val="2000"/>
              <a:buChar char="•"/>
            </a:pPr>
            <a:r>
              <a:rPr lang="et-EE" sz="2000" dirty="0">
                <a:solidFill>
                  <a:srgbClr val="7F7F7F"/>
                </a:solidFill>
              </a:rPr>
              <a:t>See hõlmas professionaale, vabatahtlikke, kodanikke ja mitte-kodanikke kõikides vanusegruppides ja võimetega.</a:t>
            </a:r>
            <a:endParaRPr sz="2000" dirty="0">
              <a:solidFill>
                <a:srgbClr val="7F7F7F"/>
              </a:solidFill>
            </a:endParaRPr>
          </a:p>
          <a:p>
            <a:pPr marL="228600" lvl="0" indent="-228600" algn="l" rtl="0">
              <a:lnSpc>
                <a:spcPct val="115000"/>
              </a:lnSpc>
              <a:spcBef>
                <a:spcPts val="0"/>
              </a:spcBef>
              <a:spcAft>
                <a:spcPts val="0"/>
              </a:spcAft>
              <a:buSzPts val="2000"/>
              <a:buChar char="•"/>
            </a:pPr>
            <a:r>
              <a:rPr lang="et-EE" sz="2000" dirty="0">
                <a:solidFill>
                  <a:srgbClr val="7F7F7F"/>
                </a:solidFill>
              </a:rPr>
              <a:t>Osalejate ja vabatahtlike poole pöörduti läbi agentuuride, MTÜ-de, assotsiatsioonide ja kogukon</a:t>
            </a:r>
            <a:r>
              <a:rPr lang="en-US" sz="2000" dirty="0">
                <a:solidFill>
                  <a:srgbClr val="7F7F7F"/>
                </a:solidFill>
              </a:rPr>
              <a:t>d</a:t>
            </a:r>
            <a:r>
              <a:rPr lang="et-EE" sz="2000" dirty="0">
                <a:solidFill>
                  <a:srgbClr val="7F7F7F"/>
                </a:solidFill>
              </a:rPr>
              <a:t>ade.</a:t>
            </a:r>
            <a:endParaRPr sz="2000" dirty="0">
              <a:solidFill>
                <a:srgbClr val="7F7F7F"/>
              </a:solidFill>
            </a:endParaRPr>
          </a:p>
        </p:txBody>
      </p:sp>
      <p:sp>
        <p:nvSpPr>
          <p:cNvPr id="662" name="Google Shape;662;g6e373601da_0_22"/>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63</a:t>
            </a:fld>
            <a:endParaRPr/>
          </a:p>
        </p:txBody>
      </p:sp>
      <p:sp>
        <p:nvSpPr>
          <p:cNvPr id="663" name="Google Shape;663;g6e373601da_0_22"/>
          <p:cNvSpPr txBox="1">
            <a:spLocks noGrp="1"/>
          </p:cNvSpPr>
          <p:nvPr>
            <p:ph type="title"/>
          </p:nvPr>
        </p:nvSpPr>
        <p:spPr>
          <a:xfrm>
            <a:off x="1427729" y="310950"/>
            <a:ext cx="7833300" cy="1022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4D944B"/>
              </a:buClr>
              <a:buSzPts val="1800"/>
              <a:buNone/>
            </a:pPr>
            <a:r>
              <a:rPr lang="es-ES" dirty="0"/>
              <a:t>Malta </a:t>
            </a:r>
            <a:r>
              <a:rPr lang="et-EE" dirty="0"/>
              <a:t>Jalgpalliliidu kontekst</a:t>
            </a:r>
            <a:endParaRPr dirty="0"/>
          </a:p>
        </p:txBody>
      </p:sp>
      <p:pic>
        <p:nvPicPr>
          <p:cNvPr id="664" name="Google Shape;664;g6e373601da_0_22"/>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g6e373601da_0_28"/>
          <p:cNvSpPr txBox="1">
            <a:spLocks noGrp="1"/>
          </p:cNvSpPr>
          <p:nvPr>
            <p:ph type="title"/>
          </p:nvPr>
        </p:nvSpPr>
        <p:spPr>
          <a:xfrm>
            <a:off x="1584960" y="298865"/>
            <a:ext cx="14020801" cy="1022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4D944B"/>
              </a:buClr>
              <a:buSzPts val="1800"/>
              <a:buNone/>
            </a:pPr>
            <a:r>
              <a:rPr lang="et-EE" dirty="0"/>
              <a:t>Projekti olemus</a:t>
            </a:r>
            <a:endParaRPr dirty="0"/>
          </a:p>
        </p:txBody>
      </p:sp>
      <p:sp>
        <p:nvSpPr>
          <p:cNvPr id="670" name="Google Shape;670;g6e373601da_0_28"/>
          <p:cNvSpPr txBox="1">
            <a:spLocks noGrp="1"/>
          </p:cNvSpPr>
          <p:nvPr>
            <p:ph type="body" idx="1"/>
          </p:nvPr>
        </p:nvSpPr>
        <p:spPr>
          <a:xfrm>
            <a:off x="1044301" y="1595800"/>
            <a:ext cx="9426300" cy="4351200"/>
          </a:xfrm>
          <a:prstGeom prst="rect">
            <a:avLst/>
          </a:prstGeom>
          <a:noFill/>
          <a:ln>
            <a:noFill/>
          </a:ln>
        </p:spPr>
        <p:txBody>
          <a:bodyPr spcFirstLastPara="1" wrap="square" lIns="91425" tIns="45700" rIns="91425" bIns="45700" anchor="t" anchorCtr="0">
            <a:noAutofit/>
          </a:bodyPr>
          <a:lstStyle/>
          <a:p>
            <a:pPr marL="342900" lvl="0" indent="-257175" algn="l" rtl="0">
              <a:lnSpc>
                <a:spcPct val="115000"/>
              </a:lnSpc>
              <a:spcBef>
                <a:spcPts val="600"/>
              </a:spcBef>
              <a:spcAft>
                <a:spcPts val="0"/>
              </a:spcAft>
              <a:buSzPts val="1800"/>
              <a:buChar char="•"/>
            </a:pPr>
            <a:r>
              <a:rPr lang="et-EE" sz="2400" dirty="0">
                <a:solidFill>
                  <a:srgbClr val="7F7F7F"/>
                </a:solidFill>
              </a:rPr>
              <a:t>Jalgpalliga seotud tegevuste projekt pidi kokku tooma inimesi igast vanusegrupist, soost, rahvusest ja võimetega.</a:t>
            </a:r>
          </a:p>
          <a:p>
            <a:pPr marL="342900" lvl="0" indent="-257175" algn="l" rtl="0">
              <a:lnSpc>
                <a:spcPct val="115000"/>
              </a:lnSpc>
              <a:spcBef>
                <a:spcPts val="0"/>
              </a:spcBef>
              <a:spcAft>
                <a:spcPts val="0"/>
              </a:spcAft>
              <a:buSzPts val="1800"/>
              <a:buChar char="•"/>
            </a:pPr>
            <a:r>
              <a:rPr lang="et-EE" sz="2400" dirty="0">
                <a:solidFill>
                  <a:srgbClr val="7F7F7F"/>
                </a:solidFill>
              </a:rPr>
              <a:t>Jalgpalli kasutati sotsiaalse kaasatuse vahendina</a:t>
            </a:r>
            <a:r>
              <a:rPr lang="es-ES" sz="2400" dirty="0">
                <a:solidFill>
                  <a:srgbClr val="7F7F7F"/>
                </a:solidFill>
              </a:rPr>
              <a:t>.</a:t>
            </a:r>
            <a:endParaRPr sz="2400" dirty="0">
              <a:solidFill>
                <a:srgbClr val="7F7F7F"/>
              </a:solidFill>
            </a:endParaRPr>
          </a:p>
          <a:p>
            <a:pPr marL="342900" lvl="0" indent="-257175" algn="l" rtl="0">
              <a:lnSpc>
                <a:spcPct val="115000"/>
              </a:lnSpc>
              <a:spcBef>
                <a:spcPts val="0"/>
              </a:spcBef>
              <a:spcAft>
                <a:spcPts val="0"/>
              </a:spcAft>
              <a:buSzPts val="1800"/>
              <a:buChar char="•"/>
            </a:pPr>
            <a:r>
              <a:rPr lang="et-EE" sz="2400" dirty="0">
                <a:solidFill>
                  <a:srgbClr val="7F7F7F"/>
                </a:solidFill>
              </a:rPr>
              <a:t>Mitte ainult jalgpall väljakul vaid ka </a:t>
            </a:r>
            <a:r>
              <a:rPr lang="en-US" sz="2400" dirty="0" err="1">
                <a:solidFill>
                  <a:srgbClr val="7F7F7F"/>
                </a:solidFill>
              </a:rPr>
              <a:t>väljaku</a:t>
            </a:r>
            <a:r>
              <a:rPr lang="en-US" sz="2400" dirty="0">
                <a:solidFill>
                  <a:srgbClr val="7F7F7F"/>
                </a:solidFill>
              </a:rPr>
              <a:t> </a:t>
            </a:r>
            <a:r>
              <a:rPr lang="en-US" sz="2400" dirty="0" err="1">
                <a:solidFill>
                  <a:srgbClr val="7F7F7F"/>
                </a:solidFill>
              </a:rPr>
              <a:t>ääres</a:t>
            </a:r>
            <a:r>
              <a:rPr lang="en-US" sz="2400" dirty="0">
                <a:solidFill>
                  <a:srgbClr val="7F7F7F"/>
                </a:solidFill>
              </a:rPr>
              <a:t> </a:t>
            </a:r>
            <a:r>
              <a:rPr lang="et-EE" sz="2400" dirty="0">
                <a:solidFill>
                  <a:srgbClr val="7F7F7F"/>
                </a:solidFill>
              </a:rPr>
              <a:t>sellega seotud tegevused</a:t>
            </a:r>
            <a:r>
              <a:rPr lang="es-ES" sz="2400" dirty="0">
                <a:solidFill>
                  <a:srgbClr val="7F7F7F"/>
                </a:solidFill>
              </a:rPr>
              <a:t>.</a:t>
            </a:r>
            <a:endParaRPr dirty="0">
              <a:solidFill>
                <a:srgbClr val="7F7F7F"/>
              </a:solidFill>
            </a:endParaRPr>
          </a:p>
          <a:p>
            <a:pPr marL="365760" lvl="1" indent="0" algn="l" rtl="0">
              <a:lnSpc>
                <a:spcPct val="90000"/>
              </a:lnSpc>
              <a:spcBef>
                <a:spcPts val="375"/>
              </a:spcBef>
              <a:spcAft>
                <a:spcPts val="0"/>
              </a:spcAft>
              <a:buSzPts val="1800"/>
              <a:buNone/>
            </a:pPr>
            <a:endParaRPr dirty="0">
              <a:solidFill>
                <a:srgbClr val="7F7F7F"/>
              </a:solidFill>
            </a:endParaRPr>
          </a:p>
        </p:txBody>
      </p:sp>
      <p:sp>
        <p:nvSpPr>
          <p:cNvPr id="671" name="Google Shape;671;g6e373601da_0_28"/>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64</a:t>
            </a:fld>
            <a:endParaRPr/>
          </a:p>
        </p:txBody>
      </p:sp>
      <p:pic>
        <p:nvPicPr>
          <p:cNvPr id="672" name="Google Shape;672;g6e373601da_0_28"/>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g6e373601da_0_34"/>
          <p:cNvSpPr txBox="1">
            <a:spLocks noGrp="1"/>
          </p:cNvSpPr>
          <p:nvPr>
            <p:ph type="title"/>
          </p:nvPr>
        </p:nvSpPr>
        <p:spPr>
          <a:xfrm>
            <a:off x="1584960" y="298865"/>
            <a:ext cx="14020801" cy="1022100"/>
          </a:xfrm>
          <a:prstGeom prst="rect">
            <a:avLst/>
          </a:prstGeom>
          <a:noFill/>
          <a:ln>
            <a:noFill/>
          </a:ln>
        </p:spPr>
        <p:txBody>
          <a:bodyPr spcFirstLastPara="1" wrap="square" lIns="91425" tIns="45700" rIns="91425" bIns="45700" anchor="ctr" anchorCtr="0">
            <a:noAutofit/>
          </a:bodyPr>
          <a:lstStyle/>
          <a:p>
            <a:pPr lvl="0"/>
            <a:r>
              <a:rPr lang="et-EE" sz="3600" dirty="0"/>
              <a:t>Üldine strateegia vabatahtlike kaasamiseks</a:t>
            </a:r>
            <a:endParaRPr sz="3600" dirty="0"/>
          </a:p>
        </p:txBody>
      </p:sp>
      <p:sp>
        <p:nvSpPr>
          <p:cNvPr id="678" name="Google Shape;678;g6e373601da_0_34"/>
          <p:cNvSpPr txBox="1">
            <a:spLocks noGrp="1"/>
          </p:cNvSpPr>
          <p:nvPr>
            <p:ph type="body" idx="1"/>
          </p:nvPr>
        </p:nvSpPr>
        <p:spPr>
          <a:xfrm>
            <a:off x="1200500" y="1825625"/>
            <a:ext cx="10515600" cy="3509700"/>
          </a:xfrm>
          <a:prstGeom prst="rect">
            <a:avLst/>
          </a:prstGeom>
          <a:noFill/>
          <a:ln>
            <a:noFill/>
          </a:ln>
        </p:spPr>
        <p:txBody>
          <a:bodyPr spcFirstLastPara="1" wrap="square" lIns="91425" tIns="45700" rIns="91425" bIns="45700" anchor="t" anchorCtr="0">
            <a:noAutofit/>
          </a:bodyPr>
          <a:lstStyle/>
          <a:p>
            <a:pPr marL="342900" lvl="0" indent="-257175" algn="just" rtl="0">
              <a:lnSpc>
                <a:spcPct val="115000"/>
              </a:lnSpc>
              <a:spcBef>
                <a:spcPts val="600"/>
              </a:spcBef>
              <a:spcAft>
                <a:spcPts val="0"/>
              </a:spcAft>
              <a:buSzPts val="1800"/>
              <a:buChar char="•"/>
            </a:pPr>
            <a:r>
              <a:rPr lang="es-ES" dirty="0"/>
              <a:t>1</a:t>
            </a:r>
            <a:r>
              <a:rPr lang="et-EE" dirty="0"/>
              <a:t>. eesmärk</a:t>
            </a:r>
            <a:r>
              <a:rPr lang="es-ES" dirty="0"/>
              <a:t>:</a:t>
            </a:r>
            <a:r>
              <a:rPr lang="es-ES" sz="2400" dirty="0">
                <a:solidFill>
                  <a:srgbClr val="3E3D2D"/>
                </a:solidFill>
              </a:rPr>
              <a:t> </a:t>
            </a:r>
            <a:r>
              <a:rPr lang="et-EE" sz="2400" dirty="0">
                <a:solidFill>
                  <a:srgbClr val="7F7F7F"/>
                </a:solidFill>
              </a:rPr>
              <a:t>Kohtumised tudengitega mitmetes institutsioonides, et selgitada kaasamise projekti ja siduda see nende töö</a:t>
            </a:r>
            <a:r>
              <a:rPr lang="en-US" sz="2400" dirty="0">
                <a:solidFill>
                  <a:srgbClr val="7F7F7F"/>
                </a:solidFill>
              </a:rPr>
              <a:t>ko</a:t>
            </a:r>
            <a:r>
              <a:rPr lang="et-EE" sz="2400" dirty="0">
                <a:solidFill>
                  <a:srgbClr val="7F7F7F"/>
                </a:solidFill>
              </a:rPr>
              <a:t>gemuse ja õpingutega.</a:t>
            </a:r>
            <a:endParaRPr sz="2400" dirty="0">
              <a:solidFill>
                <a:srgbClr val="7F7F7F"/>
              </a:solidFill>
            </a:endParaRPr>
          </a:p>
          <a:p>
            <a:pPr marL="342900" lvl="0" indent="-257175" algn="just" rtl="0">
              <a:lnSpc>
                <a:spcPct val="115000"/>
              </a:lnSpc>
              <a:spcBef>
                <a:spcPts val="0"/>
              </a:spcBef>
              <a:spcAft>
                <a:spcPts val="0"/>
              </a:spcAft>
              <a:buSzPts val="1800"/>
              <a:buChar char="•"/>
            </a:pPr>
            <a:r>
              <a:rPr lang="es-ES" dirty="0"/>
              <a:t>2</a:t>
            </a:r>
            <a:r>
              <a:rPr lang="et-EE" dirty="0"/>
              <a:t>. eesmärk</a:t>
            </a:r>
            <a:r>
              <a:rPr lang="es-ES" dirty="0"/>
              <a:t>:</a:t>
            </a:r>
            <a:r>
              <a:rPr lang="es-ES" sz="2400" dirty="0">
                <a:solidFill>
                  <a:srgbClr val="3E3D2D"/>
                </a:solidFill>
              </a:rPr>
              <a:t> </a:t>
            </a:r>
            <a:r>
              <a:rPr lang="et-EE" sz="2400" dirty="0">
                <a:solidFill>
                  <a:srgbClr val="7F7F7F"/>
                </a:solidFill>
              </a:rPr>
              <a:t>Kohtumised MTÜ-dega, mis tegelevad pemiselt põgenike, haavatavate inimestega, et kaasata neid koordinaatorite ja projektijuhtidena</a:t>
            </a:r>
            <a:r>
              <a:rPr lang="es-ES" sz="2400" dirty="0">
                <a:solidFill>
                  <a:srgbClr val="7F7F7F"/>
                </a:solidFill>
              </a:rPr>
              <a:t>.</a:t>
            </a:r>
            <a:endParaRPr dirty="0">
              <a:solidFill>
                <a:srgbClr val="7F7F7F"/>
              </a:solidFill>
            </a:endParaRPr>
          </a:p>
          <a:p>
            <a:pPr marL="342900" lvl="0" indent="-142875" algn="l" rtl="0">
              <a:lnSpc>
                <a:spcPct val="90000"/>
              </a:lnSpc>
              <a:spcBef>
                <a:spcPts val="750"/>
              </a:spcBef>
              <a:spcAft>
                <a:spcPts val="0"/>
              </a:spcAft>
              <a:buClr>
                <a:srgbClr val="71BE44"/>
              </a:buClr>
              <a:buSzPts val="1800"/>
              <a:buNone/>
            </a:pPr>
            <a:endParaRPr dirty="0"/>
          </a:p>
        </p:txBody>
      </p:sp>
      <p:sp>
        <p:nvSpPr>
          <p:cNvPr id="679" name="Google Shape;679;g6e373601da_0_34"/>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65</a:t>
            </a:fld>
            <a:endParaRPr/>
          </a:p>
        </p:txBody>
      </p:sp>
      <p:pic>
        <p:nvPicPr>
          <p:cNvPr id="680" name="Google Shape;680;g6e373601da_0_34"/>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g6e373601da_0_40"/>
          <p:cNvSpPr txBox="1">
            <a:spLocks noGrp="1"/>
          </p:cNvSpPr>
          <p:nvPr>
            <p:ph type="title"/>
          </p:nvPr>
        </p:nvSpPr>
        <p:spPr>
          <a:xfrm>
            <a:off x="1584960" y="298865"/>
            <a:ext cx="14020801" cy="1022100"/>
          </a:xfrm>
          <a:prstGeom prst="rect">
            <a:avLst/>
          </a:prstGeom>
          <a:noFill/>
          <a:ln>
            <a:noFill/>
          </a:ln>
        </p:spPr>
        <p:txBody>
          <a:bodyPr spcFirstLastPara="1" wrap="square" lIns="91425" tIns="45700" rIns="91425" bIns="45700" anchor="ctr" anchorCtr="0">
            <a:noAutofit/>
          </a:bodyPr>
          <a:lstStyle/>
          <a:p>
            <a:pPr lvl="0"/>
            <a:r>
              <a:rPr lang="et-EE" dirty="0"/>
              <a:t>Tegevused eesmärkide saavutamiseks</a:t>
            </a:r>
            <a:endParaRPr dirty="0"/>
          </a:p>
        </p:txBody>
      </p:sp>
      <p:sp>
        <p:nvSpPr>
          <p:cNvPr id="686" name="Google Shape;686;g6e373601da_0_40"/>
          <p:cNvSpPr txBox="1">
            <a:spLocks noGrp="1"/>
          </p:cNvSpPr>
          <p:nvPr>
            <p:ph type="body" idx="1"/>
          </p:nvPr>
        </p:nvSpPr>
        <p:spPr>
          <a:xfrm>
            <a:off x="940333" y="1486975"/>
            <a:ext cx="10764000" cy="3642600"/>
          </a:xfrm>
          <a:prstGeom prst="rect">
            <a:avLst/>
          </a:prstGeom>
          <a:noFill/>
          <a:ln>
            <a:noFill/>
          </a:ln>
        </p:spPr>
        <p:txBody>
          <a:bodyPr spcFirstLastPara="1" wrap="square" lIns="91425" tIns="45700" rIns="91425" bIns="45700" anchor="t" anchorCtr="0">
            <a:noAutofit/>
          </a:bodyPr>
          <a:lstStyle/>
          <a:p>
            <a:pPr marL="342900" lvl="0" indent="-282575" algn="just" rtl="0">
              <a:lnSpc>
                <a:spcPct val="115000"/>
              </a:lnSpc>
              <a:spcBef>
                <a:spcPts val="500"/>
              </a:spcBef>
              <a:spcAft>
                <a:spcPts val="0"/>
              </a:spcAft>
              <a:buClr>
                <a:srgbClr val="4D944B"/>
              </a:buClr>
              <a:buSzPts val="2200"/>
              <a:buChar char="•"/>
            </a:pPr>
            <a:r>
              <a:rPr lang="et-EE" sz="2200" dirty="0"/>
              <a:t>Tegevus</a:t>
            </a:r>
            <a:r>
              <a:rPr lang="es-ES" sz="2200" dirty="0"/>
              <a:t> 1: </a:t>
            </a:r>
            <a:r>
              <a:rPr lang="et-EE" sz="2200" dirty="0">
                <a:solidFill>
                  <a:srgbClr val="7F7F7F"/>
                </a:solidFill>
              </a:rPr>
              <a:t>Koostöökohtumise erinevates paikades erinevate osalejate ja vabatahtlikega, et selgitada projekti.</a:t>
            </a:r>
            <a:endParaRPr sz="2200" dirty="0">
              <a:solidFill>
                <a:srgbClr val="7F7F7F"/>
              </a:solidFill>
            </a:endParaRPr>
          </a:p>
          <a:p>
            <a:pPr marL="342900" lvl="0" indent="-257175" algn="just" rtl="0">
              <a:lnSpc>
                <a:spcPct val="115000"/>
              </a:lnSpc>
              <a:spcBef>
                <a:spcPts val="0"/>
              </a:spcBef>
              <a:spcAft>
                <a:spcPts val="0"/>
              </a:spcAft>
              <a:buClr>
                <a:srgbClr val="4D944B"/>
              </a:buClr>
              <a:buSzPts val="1800"/>
              <a:buChar char="•"/>
            </a:pPr>
            <a:r>
              <a:rPr lang="et-EE" sz="2400" dirty="0"/>
              <a:t>Tegevus</a:t>
            </a:r>
            <a:r>
              <a:rPr lang="es-ES" sz="2400" dirty="0"/>
              <a:t> 2: </a:t>
            </a:r>
            <a:r>
              <a:rPr lang="et-EE" sz="2200" dirty="0">
                <a:solidFill>
                  <a:srgbClr val="7F7F7F"/>
                </a:solidFill>
              </a:rPr>
              <a:t>Mitmekesised jalgpallitreeningud</a:t>
            </a:r>
            <a:r>
              <a:rPr lang="es-ES" sz="2200" dirty="0">
                <a:solidFill>
                  <a:srgbClr val="7F7F7F"/>
                </a:solidFill>
              </a:rPr>
              <a:t>: </a:t>
            </a:r>
            <a:r>
              <a:rPr lang="et-EE" sz="2200" dirty="0">
                <a:solidFill>
                  <a:srgbClr val="7F7F7F"/>
                </a:solidFill>
              </a:rPr>
              <a:t>lühikesed mängud, mis võimaldasid osalejatel mängida koos ja üksteise vastu.</a:t>
            </a:r>
            <a:endParaRPr sz="2200" dirty="0">
              <a:solidFill>
                <a:srgbClr val="7F7F7F"/>
              </a:solidFill>
            </a:endParaRPr>
          </a:p>
          <a:p>
            <a:pPr marL="342900" lvl="0" indent="-257175" algn="just" rtl="0">
              <a:lnSpc>
                <a:spcPct val="115000"/>
              </a:lnSpc>
              <a:spcBef>
                <a:spcPts val="0"/>
              </a:spcBef>
              <a:spcAft>
                <a:spcPts val="0"/>
              </a:spcAft>
              <a:buClr>
                <a:srgbClr val="4D944B"/>
              </a:buClr>
              <a:buSzPts val="1800"/>
              <a:buChar char="•"/>
            </a:pPr>
            <a:r>
              <a:rPr lang="et-EE" sz="2400" dirty="0"/>
              <a:t>Tegevus</a:t>
            </a:r>
            <a:r>
              <a:rPr lang="es-ES" sz="2400" dirty="0"/>
              <a:t> 3:</a:t>
            </a:r>
            <a:r>
              <a:rPr lang="et-EE" sz="2200" dirty="0">
                <a:solidFill>
                  <a:srgbClr val="7F7F7F"/>
                </a:solidFill>
              </a:rPr>
              <a:t> Toitumiskoolitused kõigile osalejatele ja vabatahtlikele</a:t>
            </a:r>
            <a:endParaRPr sz="2200" dirty="0">
              <a:solidFill>
                <a:srgbClr val="7F7F7F"/>
              </a:solidFill>
            </a:endParaRPr>
          </a:p>
          <a:p>
            <a:pPr marL="342900" lvl="0" indent="-257175" algn="just" rtl="0">
              <a:lnSpc>
                <a:spcPct val="115000"/>
              </a:lnSpc>
              <a:spcBef>
                <a:spcPts val="0"/>
              </a:spcBef>
              <a:spcAft>
                <a:spcPts val="0"/>
              </a:spcAft>
              <a:buClr>
                <a:srgbClr val="4D944B"/>
              </a:buClr>
              <a:buSzPts val="1800"/>
              <a:buChar char="•"/>
            </a:pPr>
            <a:r>
              <a:rPr lang="et-EE" sz="2400" dirty="0"/>
              <a:t>Tegevus</a:t>
            </a:r>
            <a:r>
              <a:rPr lang="es-ES" sz="2400" dirty="0"/>
              <a:t> 4:</a:t>
            </a:r>
            <a:r>
              <a:rPr lang="es-ES" sz="2200" dirty="0">
                <a:solidFill>
                  <a:srgbClr val="7F7F7F"/>
                </a:solidFill>
              </a:rPr>
              <a:t> </a:t>
            </a:r>
            <a:r>
              <a:rPr lang="et-EE" sz="2200" dirty="0">
                <a:solidFill>
                  <a:srgbClr val="7F7F7F"/>
                </a:solidFill>
              </a:rPr>
              <a:t>Kirjaoskuse ja sotsiaalse kaasatuse koolitused kõigile. </a:t>
            </a:r>
            <a:endParaRPr dirty="0">
              <a:solidFill>
                <a:srgbClr val="7F7F7F"/>
              </a:solidFill>
            </a:endParaRPr>
          </a:p>
        </p:txBody>
      </p:sp>
      <p:sp>
        <p:nvSpPr>
          <p:cNvPr id="687" name="Google Shape;687;g6e373601da_0_40"/>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66</a:t>
            </a:fld>
            <a:endParaRPr/>
          </a:p>
        </p:txBody>
      </p:sp>
      <p:pic>
        <p:nvPicPr>
          <p:cNvPr id="688" name="Google Shape;688;g6e373601da_0_40"/>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g6e373601da_0_46"/>
          <p:cNvSpPr txBox="1">
            <a:spLocks noGrp="1"/>
          </p:cNvSpPr>
          <p:nvPr>
            <p:ph type="title"/>
          </p:nvPr>
        </p:nvSpPr>
        <p:spPr>
          <a:xfrm>
            <a:off x="1584960" y="298865"/>
            <a:ext cx="14020801" cy="1022100"/>
          </a:xfrm>
          <a:prstGeom prst="rect">
            <a:avLst/>
          </a:prstGeom>
          <a:noFill/>
          <a:ln>
            <a:noFill/>
          </a:ln>
        </p:spPr>
        <p:txBody>
          <a:bodyPr spcFirstLastPara="1" wrap="square" lIns="91425" tIns="45700" rIns="91425" bIns="45700" anchor="ctr" anchorCtr="0">
            <a:noAutofit/>
          </a:bodyPr>
          <a:lstStyle/>
          <a:p>
            <a:pPr lvl="0"/>
            <a:r>
              <a:rPr lang="et-EE" dirty="0"/>
              <a:t>Levitamine</a:t>
            </a:r>
            <a:endParaRPr dirty="0"/>
          </a:p>
        </p:txBody>
      </p:sp>
      <p:sp>
        <p:nvSpPr>
          <p:cNvPr id="694" name="Google Shape;694;g6e373601da_0_46"/>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67</a:t>
            </a:fld>
            <a:endParaRPr/>
          </a:p>
        </p:txBody>
      </p:sp>
      <p:sp>
        <p:nvSpPr>
          <p:cNvPr id="695" name="Google Shape;695;g6e373601da_0_46"/>
          <p:cNvSpPr/>
          <p:nvPr/>
        </p:nvSpPr>
        <p:spPr>
          <a:xfrm>
            <a:off x="2139951" y="3182938"/>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br>
              <a:rPr lang="es-ES"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aphicFrame>
        <p:nvGraphicFramePr>
          <p:cNvPr id="696" name="Google Shape;696;g6e373601da_0_46"/>
          <p:cNvGraphicFramePr/>
          <p:nvPr/>
        </p:nvGraphicFramePr>
        <p:xfrm>
          <a:off x="1319756" y="2228212"/>
          <a:ext cx="9595500" cy="2357050"/>
        </p:xfrm>
        <a:graphic>
          <a:graphicData uri="http://schemas.openxmlformats.org/drawingml/2006/table">
            <a:tbl>
              <a:tblPr>
                <a:noFill/>
                <a:tableStyleId>{123062D5-1928-4561-B412-8B24D7E1C737}</a:tableStyleId>
              </a:tblPr>
              <a:tblGrid>
                <a:gridCol w="2398875">
                  <a:extLst>
                    <a:ext uri="{9D8B030D-6E8A-4147-A177-3AD203B41FA5}">
                      <a16:colId xmlns:a16="http://schemas.microsoft.com/office/drawing/2014/main" val="20000"/>
                    </a:ext>
                  </a:extLst>
                </a:gridCol>
                <a:gridCol w="2302975">
                  <a:extLst>
                    <a:ext uri="{9D8B030D-6E8A-4147-A177-3AD203B41FA5}">
                      <a16:colId xmlns:a16="http://schemas.microsoft.com/office/drawing/2014/main" val="20001"/>
                    </a:ext>
                  </a:extLst>
                </a:gridCol>
                <a:gridCol w="2494775">
                  <a:extLst>
                    <a:ext uri="{9D8B030D-6E8A-4147-A177-3AD203B41FA5}">
                      <a16:colId xmlns:a16="http://schemas.microsoft.com/office/drawing/2014/main" val="20002"/>
                    </a:ext>
                  </a:extLst>
                </a:gridCol>
                <a:gridCol w="2398875">
                  <a:extLst>
                    <a:ext uri="{9D8B030D-6E8A-4147-A177-3AD203B41FA5}">
                      <a16:colId xmlns:a16="http://schemas.microsoft.com/office/drawing/2014/main" val="20003"/>
                    </a:ext>
                  </a:extLst>
                </a:gridCol>
              </a:tblGrid>
              <a:tr h="368400">
                <a:tc>
                  <a:txBody>
                    <a:bodyPr/>
                    <a:lstStyle/>
                    <a:p>
                      <a:pPr marL="0" marR="0" lvl="0" indent="0" algn="ctr" rtl="0">
                        <a:lnSpc>
                          <a:spcPct val="100000"/>
                        </a:lnSpc>
                        <a:spcBef>
                          <a:spcPts val="0"/>
                        </a:spcBef>
                        <a:spcAft>
                          <a:spcPts val="0"/>
                        </a:spcAft>
                        <a:buClr>
                          <a:srgbClr val="000000"/>
                        </a:buClr>
                        <a:buSzPts val="1100"/>
                        <a:buFont typeface="Arial"/>
                        <a:buNone/>
                      </a:pPr>
                      <a:r>
                        <a:rPr lang="es-ES" sz="1100" b="1" i="0" u="none" strike="noStrike" cap="none">
                          <a:solidFill>
                            <a:schemeClr val="dk1"/>
                          </a:solidFill>
                          <a:latin typeface="Arial"/>
                          <a:ea typeface="Arial"/>
                          <a:cs typeface="Arial"/>
                          <a:sym typeface="Arial"/>
                        </a:rPr>
                        <a:t>Target group</a:t>
                      </a:r>
                      <a:endParaRPr sz="1100" b="1" u="none" strike="noStrike" cap="none">
                        <a:solidFill>
                          <a:schemeClr val="dk1"/>
                        </a:solidFill>
                        <a:latin typeface="Arial"/>
                        <a:ea typeface="Arial"/>
                        <a:cs typeface="Arial"/>
                        <a:sym typeface="Arial"/>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s-ES" sz="1100" b="1" i="0" u="none" strike="noStrike" cap="none">
                          <a:solidFill>
                            <a:schemeClr val="dk1"/>
                          </a:solidFill>
                          <a:latin typeface="Arial"/>
                          <a:ea typeface="Arial"/>
                          <a:cs typeface="Arial"/>
                          <a:sym typeface="Arial"/>
                        </a:rPr>
                        <a:t>Channel used</a:t>
                      </a:r>
                      <a:endParaRPr sz="1100" b="1" u="none" strike="noStrike" cap="none">
                        <a:solidFill>
                          <a:schemeClr val="dk1"/>
                        </a:solidFill>
                        <a:latin typeface="Arial"/>
                        <a:ea typeface="Arial"/>
                        <a:cs typeface="Arial"/>
                        <a:sym typeface="Arial"/>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s-ES" sz="1100" b="1" u="none" strike="noStrike" cap="none">
                          <a:solidFill>
                            <a:schemeClr val="dk1"/>
                          </a:solidFill>
                          <a:latin typeface="Arial"/>
                          <a:ea typeface="Arial"/>
                          <a:cs typeface="Arial"/>
                          <a:sym typeface="Arial"/>
                        </a:rPr>
                        <a:t>Message sent</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s-ES" sz="1100" b="1" u="none" strike="noStrike" cap="none">
                          <a:solidFill>
                            <a:schemeClr val="dk1"/>
                          </a:solidFill>
                          <a:latin typeface="Arial"/>
                          <a:ea typeface="Arial"/>
                          <a:cs typeface="Arial"/>
                          <a:sym typeface="Arial"/>
                        </a:rPr>
                        <a:t>How often</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0"/>
                  </a:ext>
                </a:extLst>
              </a:tr>
              <a:tr h="981600">
                <a:tc>
                  <a:txBody>
                    <a:bodyPr/>
                    <a:lstStyle/>
                    <a:p>
                      <a:pPr marL="0" marR="0" lvl="0" indent="0" algn="l" rtl="0">
                        <a:lnSpc>
                          <a:spcPct val="100000"/>
                        </a:lnSpc>
                        <a:spcBef>
                          <a:spcPts val="0"/>
                        </a:spcBef>
                        <a:spcAft>
                          <a:spcPts val="0"/>
                        </a:spcAft>
                        <a:buClr>
                          <a:srgbClr val="000000"/>
                        </a:buClr>
                        <a:buSzPts val="1800"/>
                        <a:buFont typeface="Arial"/>
                        <a:buNone/>
                      </a:pPr>
                      <a:r>
                        <a:rPr lang="es-ES" sz="1800" u="none" strike="noStrike" cap="none">
                          <a:solidFill>
                            <a:schemeClr val="dk1"/>
                          </a:solidFill>
                        </a:rPr>
                        <a:t>Refugees </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s-ES" sz="1800" u="none" strike="noStrike" cap="none">
                          <a:solidFill>
                            <a:schemeClr val="dk1"/>
                          </a:solidFill>
                        </a:rPr>
                        <a:t>Meetings; one to one</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s-ES" sz="1800" u="none" strike="noStrike" cap="none">
                          <a:solidFill>
                            <a:schemeClr val="dk1"/>
                          </a:solidFill>
                        </a:rPr>
                        <a:t>Modus operandi</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s-ES" sz="1800" u="none" strike="noStrike" cap="none">
                          <a:solidFill>
                            <a:schemeClr val="dk1"/>
                          </a:solidFill>
                        </a:rPr>
                        <a:t>Frequent</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1007050">
                <a:tc>
                  <a:txBody>
                    <a:bodyPr/>
                    <a:lstStyle/>
                    <a:p>
                      <a:pPr marL="0" marR="0" lvl="0" indent="0" algn="l" rtl="0">
                        <a:lnSpc>
                          <a:spcPct val="115000"/>
                        </a:lnSpc>
                        <a:spcBef>
                          <a:spcPts val="0"/>
                        </a:spcBef>
                        <a:spcAft>
                          <a:spcPts val="0"/>
                        </a:spcAft>
                        <a:buClr>
                          <a:srgbClr val="000000"/>
                        </a:buClr>
                        <a:buSzPts val="1800"/>
                        <a:buFont typeface="Arial"/>
                        <a:buNone/>
                      </a:pPr>
                      <a:r>
                        <a:rPr lang="es-ES" sz="1800" u="none" strike="noStrike" cap="none">
                          <a:solidFill>
                            <a:schemeClr val="dk1"/>
                          </a:solidFill>
                        </a:rPr>
                        <a:t>Disability Associations</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s-ES" sz="1800" u="none" strike="noStrike" cap="none">
                          <a:solidFill>
                            <a:schemeClr val="dk1"/>
                          </a:solidFill>
                        </a:rPr>
                        <a:t>Meetings ; one to one</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s-ES" sz="1800" u="none" strike="noStrike" cap="none">
                          <a:solidFill>
                            <a:schemeClr val="dk1"/>
                          </a:solidFill>
                        </a:rPr>
                        <a:t>Modus operandi</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s-ES" sz="1800" u="none" strike="noStrike" cap="none">
                          <a:solidFill>
                            <a:schemeClr val="dk1"/>
                          </a:solidFill>
                        </a:rPr>
                        <a:t>Frequent</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697" name="Google Shape;697;g6e373601da_0_46"/>
          <p:cNvSpPr/>
          <p:nvPr/>
        </p:nvSpPr>
        <p:spPr>
          <a:xfrm>
            <a:off x="-4649483" y="2784325"/>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br>
              <a:rPr lang="es-ES"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698" name="Google Shape;698;g6e373601da_0_46"/>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g6e373601da_0_54"/>
          <p:cNvSpPr txBox="1">
            <a:spLocks noGrp="1"/>
          </p:cNvSpPr>
          <p:nvPr>
            <p:ph type="title"/>
          </p:nvPr>
        </p:nvSpPr>
        <p:spPr>
          <a:xfrm>
            <a:off x="1584960" y="298865"/>
            <a:ext cx="14020801" cy="1022100"/>
          </a:xfrm>
          <a:prstGeom prst="rect">
            <a:avLst/>
          </a:prstGeom>
          <a:noFill/>
          <a:ln>
            <a:noFill/>
          </a:ln>
        </p:spPr>
        <p:txBody>
          <a:bodyPr spcFirstLastPara="1" wrap="square" lIns="91425" tIns="45700" rIns="91425" bIns="45700" anchor="ctr" anchorCtr="0">
            <a:noAutofit/>
          </a:bodyPr>
          <a:lstStyle/>
          <a:p>
            <a:pPr lvl="0"/>
            <a:r>
              <a:rPr lang="et-EE" dirty="0"/>
              <a:t>Kas pakuti nõustamist?</a:t>
            </a:r>
            <a:endParaRPr dirty="0"/>
          </a:p>
        </p:txBody>
      </p:sp>
      <p:sp>
        <p:nvSpPr>
          <p:cNvPr id="704" name="Google Shape;704;g6e373601da_0_54"/>
          <p:cNvSpPr txBox="1">
            <a:spLocks noGrp="1"/>
          </p:cNvSpPr>
          <p:nvPr>
            <p:ph type="body" idx="1"/>
          </p:nvPr>
        </p:nvSpPr>
        <p:spPr>
          <a:xfrm>
            <a:off x="1200500" y="1825625"/>
            <a:ext cx="10515600" cy="3054900"/>
          </a:xfrm>
          <a:prstGeom prst="rect">
            <a:avLst/>
          </a:prstGeom>
          <a:noFill/>
          <a:ln>
            <a:noFill/>
          </a:ln>
        </p:spPr>
        <p:txBody>
          <a:bodyPr spcFirstLastPara="1" wrap="square" lIns="91425" tIns="45700" rIns="91425" bIns="45700" anchor="t" anchorCtr="0">
            <a:noAutofit/>
          </a:bodyPr>
          <a:lstStyle/>
          <a:p>
            <a:pPr marL="342900" lvl="0" indent="-257175" algn="l" rtl="0">
              <a:lnSpc>
                <a:spcPct val="115000"/>
              </a:lnSpc>
              <a:spcBef>
                <a:spcPts val="600"/>
              </a:spcBef>
              <a:spcAft>
                <a:spcPts val="0"/>
              </a:spcAft>
              <a:buSzPts val="1800"/>
              <a:buChar char="•"/>
            </a:pPr>
            <a:r>
              <a:rPr lang="es-ES" sz="2400" dirty="0">
                <a:solidFill>
                  <a:srgbClr val="7F7F7F"/>
                </a:solidFill>
              </a:rPr>
              <a:t>Mentor</a:t>
            </a:r>
            <a:r>
              <a:rPr lang="et-EE" sz="2400" dirty="0">
                <a:solidFill>
                  <a:srgbClr val="7F7F7F"/>
                </a:solidFill>
              </a:rPr>
              <a:t>lust pakkusid koolitajad, õppijad ja vastavalt kursustele valdkonna spetsialistid.</a:t>
            </a:r>
            <a:endParaRPr sz="2400" dirty="0">
              <a:solidFill>
                <a:srgbClr val="7F7F7F"/>
              </a:solidFill>
            </a:endParaRPr>
          </a:p>
          <a:p>
            <a:pPr marL="342900" lvl="0" indent="-257175" algn="l" rtl="0">
              <a:lnSpc>
                <a:spcPct val="115000"/>
              </a:lnSpc>
              <a:spcBef>
                <a:spcPts val="0"/>
              </a:spcBef>
              <a:spcAft>
                <a:spcPts val="0"/>
              </a:spcAft>
              <a:buSzPts val="1800"/>
              <a:buChar char="•"/>
            </a:pPr>
            <a:r>
              <a:rPr lang="et-EE" sz="2400" dirty="0">
                <a:solidFill>
                  <a:srgbClr val="7F7F7F"/>
                </a:solidFill>
              </a:rPr>
              <a:t>Koordinaatoritelt nõuti osalejate nimekirju ja aruandeid projektide jälgimiseks.</a:t>
            </a:r>
            <a:endParaRPr dirty="0">
              <a:solidFill>
                <a:srgbClr val="7F7F7F"/>
              </a:solidFill>
            </a:endParaRPr>
          </a:p>
        </p:txBody>
      </p:sp>
      <p:sp>
        <p:nvSpPr>
          <p:cNvPr id="705" name="Google Shape;705;g6e373601da_0_54"/>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68</a:t>
            </a:fld>
            <a:endParaRPr/>
          </a:p>
        </p:txBody>
      </p:sp>
      <p:pic>
        <p:nvPicPr>
          <p:cNvPr id="706" name="Google Shape;706;g6e373601da_0_54"/>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g6e373601da_0_60"/>
          <p:cNvSpPr txBox="1">
            <a:spLocks noGrp="1"/>
          </p:cNvSpPr>
          <p:nvPr>
            <p:ph type="title"/>
          </p:nvPr>
        </p:nvSpPr>
        <p:spPr>
          <a:xfrm>
            <a:off x="1188733" y="298875"/>
            <a:ext cx="10515600" cy="1557600"/>
          </a:xfrm>
          <a:prstGeom prst="rect">
            <a:avLst/>
          </a:prstGeom>
          <a:noFill/>
          <a:ln>
            <a:noFill/>
          </a:ln>
        </p:spPr>
        <p:txBody>
          <a:bodyPr spcFirstLastPara="1" wrap="square" lIns="91425" tIns="45700" rIns="91425" bIns="45700" anchor="ctr" anchorCtr="0">
            <a:noAutofit/>
          </a:bodyPr>
          <a:lstStyle/>
          <a:p>
            <a:pPr lvl="0"/>
            <a:r>
              <a:rPr lang="et-EE" sz="3600" dirty="0"/>
              <a:t>Kuidas projekti hinnati</a:t>
            </a:r>
            <a:r>
              <a:rPr lang="es-ES" sz="3600" dirty="0"/>
              <a:t>?</a:t>
            </a:r>
            <a:br>
              <a:rPr lang="es-ES" sz="3600" dirty="0"/>
            </a:br>
            <a:r>
              <a:rPr lang="et-EE" sz="3600" dirty="0"/>
              <a:t>Milliseid mõõdikuid kasutati</a:t>
            </a:r>
            <a:r>
              <a:rPr lang="es-ES" sz="3600" dirty="0"/>
              <a:t>?</a:t>
            </a:r>
            <a:endParaRPr sz="3600" dirty="0"/>
          </a:p>
        </p:txBody>
      </p:sp>
      <p:sp>
        <p:nvSpPr>
          <p:cNvPr id="712" name="Google Shape;712;g6e373601da_0_60"/>
          <p:cNvSpPr txBox="1">
            <a:spLocks noGrp="1"/>
          </p:cNvSpPr>
          <p:nvPr>
            <p:ph type="body" idx="1"/>
          </p:nvPr>
        </p:nvSpPr>
        <p:spPr>
          <a:xfrm>
            <a:off x="1188733" y="2103825"/>
            <a:ext cx="10515600" cy="3587100"/>
          </a:xfrm>
          <a:prstGeom prst="rect">
            <a:avLst/>
          </a:prstGeom>
          <a:noFill/>
          <a:ln>
            <a:noFill/>
          </a:ln>
        </p:spPr>
        <p:txBody>
          <a:bodyPr spcFirstLastPara="1" wrap="square" lIns="91425" tIns="45700" rIns="91425" bIns="45700" anchor="t" anchorCtr="0">
            <a:noAutofit/>
          </a:bodyPr>
          <a:lstStyle/>
          <a:p>
            <a:pPr marL="342900" lvl="0" indent="-257175" algn="l" rtl="0">
              <a:lnSpc>
                <a:spcPct val="115000"/>
              </a:lnSpc>
              <a:spcBef>
                <a:spcPts val="600"/>
              </a:spcBef>
              <a:spcAft>
                <a:spcPts val="0"/>
              </a:spcAft>
              <a:buSzPts val="1800"/>
              <a:buChar char="•"/>
            </a:pPr>
            <a:r>
              <a:rPr lang="et-EE" sz="2400" dirty="0">
                <a:solidFill>
                  <a:srgbClr val="7F7F7F"/>
                </a:solidFill>
              </a:rPr>
              <a:t>Koordinaatorite aruanded</a:t>
            </a:r>
            <a:endParaRPr sz="2400" dirty="0">
              <a:solidFill>
                <a:srgbClr val="7F7F7F"/>
              </a:solidFill>
            </a:endParaRPr>
          </a:p>
          <a:p>
            <a:pPr marL="342900" lvl="0" indent="-257175" algn="l" rtl="0">
              <a:lnSpc>
                <a:spcPct val="115000"/>
              </a:lnSpc>
              <a:spcBef>
                <a:spcPts val="0"/>
              </a:spcBef>
              <a:spcAft>
                <a:spcPts val="0"/>
              </a:spcAft>
              <a:buSzPts val="1800"/>
              <a:buChar char="•"/>
            </a:pPr>
            <a:r>
              <a:rPr lang="et-EE" sz="2400" dirty="0">
                <a:solidFill>
                  <a:srgbClr val="7F7F7F"/>
                </a:solidFill>
              </a:rPr>
              <a:t>Osalejate nimekirjad</a:t>
            </a:r>
            <a:endParaRPr sz="2400" dirty="0">
              <a:solidFill>
                <a:srgbClr val="7F7F7F"/>
              </a:solidFill>
            </a:endParaRPr>
          </a:p>
          <a:p>
            <a:pPr marL="342900" lvl="0" indent="-257175" algn="l" rtl="0">
              <a:lnSpc>
                <a:spcPct val="115000"/>
              </a:lnSpc>
              <a:spcBef>
                <a:spcPts val="0"/>
              </a:spcBef>
              <a:spcAft>
                <a:spcPts val="0"/>
              </a:spcAft>
              <a:buSzPts val="1800"/>
              <a:buChar char="•"/>
            </a:pPr>
            <a:r>
              <a:rPr lang="et-EE" sz="2400" dirty="0">
                <a:solidFill>
                  <a:srgbClr val="7F7F7F"/>
                </a:solidFill>
              </a:rPr>
              <a:t>Vahetu kogemus</a:t>
            </a:r>
            <a:endParaRPr sz="2400" dirty="0">
              <a:solidFill>
                <a:srgbClr val="7F7F7F"/>
              </a:solidFill>
            </a:endParaRPr>
          </a:p>
          <a:p>
            <a:pPr marL="342900" lvl="0" indent="-257175" algn="l" rtl="0">
              <a:lnSpc>
                <a:spcPct val="115000"/>
              </a:lnSpc>
              <a:spcBef>
                <a:spcPts val="0"/>
              </a:spcBef>
              <a:spcAft>
                <a:spcPts val="0"/>
              </a:spcAft>
              <a:buSzPts val="1800"/>
              <a:buChar char="•"/>
            </a:pPr>
            <a:r>
              <a:rPr lang="et-EE" sz="2400" dirty="0">
                <a:solidFill>
                  <a:srgbClr val="7F7F7F"/>
                </a:solidFill>
              </a:rPr>
              <a:t>Treeningute jälgimine</a:t>
            </a:r>
            <a:endParaRPr sz="2400" dirty="0">
              <a:solidFill>
                <a:srgbClr val="7F7F7F"/>
              </a:solidFill>
            </a:endParaRPr>
          </a:p>
          <a:p>
            <a:pPr marL="342900" lvl="0" indent="-257175" algn="l" rtl="0">
              <a:lnSpc>
                <a:spcPct val="115000"/>
              </a:lnSpc>
              <a:spcBef>
                <a:spcPts val="0"/>
              </a:spcBef>
              <a:spcAft>
                <a:spcPts val="0"/>
              </a:spcAft>
              <a:buSzPts val="1800"/>
              <a:buChar char="•"/>
            </a:pPr>
            <a:r>
              <a:rPr lang="et-EE" sz="2400" dirty="0">
                <a:solidFill>
                  <a:srgbClr val="7F7F7F"/>
                </a:solidFill>
              </a:rPr>
              <a:t>Koolitajate aruanded</a:t>
            </a:r>
            <a:endParaRPr sz="2400" dirty="0">
              <a:solidFill>
                <a:srgbClr val="7F7F7F"/>
              </a:solidFill>
            </a:endParaRPr>
          </a:p>
          <a:p>
            <a:pPr marL="342900" lvl="0" indent="-257175" algn="l" rtl="0">
              <a:lnSpc>
                <a:spcPct val="115000"/>
              </a:lnSpc>
              <a:spcBef>
                <a:spcPts val="0"/>
              </a:spcBef>
              <a:spcAft>
                <a:spcPts val="0"/>
              </a:spcAft>
              <a:buSzPts val="1800"/>
              <a:buChar char="•"/>
            </a:pPr>
            <a:r>
              <a:rPr lang="et-EE" sz="2400" dirty="0">
                <a:solidFill>
                  <a:srgbClr val="7F7F7F"/>
                </a:solidFill>
              </a:rPr>
              <a:t>Koolituste juhtide aruanded</a:t>
            </a:r>
            <a:endParaRPr sz="2400" dirty="0">
              <a:solidFill>
                <a:srgbClr val="7F7F7F"/>
              </a:solidFill>
            </a:endParaRPr>
          </a:p>
          <a:p>
            <a:pPr marL="342900" lvl="0" indent="-257175" algn="l" rtl="0">
              <a:lnSpc>
                <a:spcPct val="115000"/>
              </a:lnSpc>
              <a:spcBef>
                <a:spcPts val="0"/>
              </a:spcBef>
              <a:spcAft>
                <a:spcPts val="0"/>
              </a:spcAft>
              <a:buSzPts val="1800"/>
              <a:buChar char="•"/>
            </a:pPr>
            <a:r>
              <a:rPr lang="et-EE" sz="2400" dirty="0">
                <a:solidFill>
                  <a:srgbClr val="7F7F7F"/>
                </a:solidFill>
              </a:rPr>
              <a:t>Osalejate tagasiside</a:t>
            </a:r>
            <a:endParaRPr sz="2400" dirty="0">
              <a:solidFill>
                <a:srgbClr val="7F7F7F"/>
              </a:solidFill>
            </a:endParaRPr>
          </a:p>
          <a:p>
            <a:pPr marL="342900" lvl="0" indent="-257175" algn="l" rtl="0">
              <a:lnSpc>
                <a:spcPct val="115000"/>
              </a:lnSpc>
              <a:spcBef>
                <a:spcPts val="0"/>
              </a:spcBef>
              <a:spcAft>
                <a:spcPts val="0"/>
              </a:spcAft>
              <a:buSzPts val="1800"/>
              <a:buChar char="•"/>
            </a:pPr>
            <a:r>
              <a:rPr lang="et-EE" sz="2400" dirty="0">
                <a:solidFill>
                  <a:srgbClr val="7F7F7F"/>
                </a:solidFill>
              </a:rPr>
              <a:t>Võrgustike loomise kohtumised huvigruppidega</a:t>
            </a:r>
            <a:endParaRPr dirty="0">
              <a:solidFill>
                <a:srgbClr val="7F7F7F"/>
              </a:solidFill>
            </a:endParaRPr>
          </a:p>
          <a:p>
            <a:pPr marL="68580" lvl="0" indent="0" algn="l" rtl="0">
              <a:lnSpc>
                <a:spcPct val="90000"/>
              </a:lnSpc>
              <a:spcBef>
                <a:spcPts val="750"/>
              </a:spcBef>
              <a:spcAft>
                <a:spcPts val="0"/>
              </a:spcAft>
              <a:buSzPts val="1800"/>
              <a:buNone/>
            </a:pPr>
            <a:endParaRPr dirty="0"/>
          </a:p>
        </p:txBody>
      </p:sp>
      <p:sp>
        <p:nvSpPr>
          <p:cNvPr id="713" name="Google Shape;713;g6e373601da_0_60"/>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69</a:t>
            </a:fld>
            <a:endParaRPr/>
          </a:p>
        </p:txBody>
      </p:sp>
      <p:pic>
        <p:nvPicPr>
          <p:cNvPr id="714" name="Google Shape;714;g6e373601da_0_60"/>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s-ES"/>
              <a:t>7</a:t>
            </a:fld>
            <a:endParaRPr/>
          </a:p>
        </p:txBody>
      </p:sp>
      <p:sp>
        <p:nvSpPr>
          <p:cNvPr id="182" name="Google Shape;182;p5"/>
          <p:cNvSpPr txBox="1">
            <a:spLocks noGrp="1"/>
          </p:cNvSpPr>
          <p:nvPr>
            <p:ph type="body" idx="1"/>
          </p:nvPr>
        </p:nvSpPr>
        <p:spPr>
          <a:xfrm>
            <a:off x="1188720" y="2039900"/>
            <a:ext cx="8955505" cy="2257500"/>
          </a:xfrm>
          <a:prstGeom prst="rect">
            <a:avLst/>
          </a:prstGeom>
          <a:noFill/>
          <a:ln>
            <a:noFill/>
          </a:ln>
        </p:spPr>
        <p:txBody>
          <a:bodyPr spcFirstLastPara="1" wrap="square" lIns="91425" tIns="45700" rIns="91425" bIns="45700" anchor="t" anchorCtr="0">
            <a:normAutofit/>
          </a:bodyPr>
          <a:lstStyle/>
          <a:p>
            <a:pPr marL="68580" lvl="0" indent="0" algn="just" rtl="0">
              <a:lnSpc>
                <a:spcPct val="90000"/>
              </a:lnSpc>
              <a:spcBef>
                <a:spcPts val="0"/>
              </a:spcBef>
              <a:spcAft>
                <a:spcPts val="0"/>
              </a:spcAft>
              <a:buClr>
                <a:srgbClr val="71BE44"/>
              </a:buClr>
              <a:buSzPts val="3200"/>
              <a:buNone/>
            </a:pPr>
            <a:r>
              <a:rPr lang="et-EE" b="1" dirty="0"/>
              <a:t>Kokkuvõte</a:t>
            </a:r>
            <a:r>
              <a:rPr lang="es-ES" dirty="0">
                <a:solidFill>
                  <a:srgbClr val="7F7F7F"/>
                </a:solidFill>
              </a:rPr>
              <a:t>: </a:t>
            </a:r>
            <a:r>
              <a:rPr lang="es-ES" sz="2800" i="1" dirty="0" err="1">
                <a:solidFill>
                  <a:srgbClr val="7F7F7F"/>
                </a:solidFill>
              </a:rPr>
              <a:t>Cornellà</a:t>
            </a:r>
            <a:r>
              <a:rPr lang="es-ES" sz="2800" i="1" dirty="0">
                <a:solidFill>
                  <a:srgbClr val="7F7F7F"/>
                </a:solidFill>
              </a:rPr>
              <a:t> de Llobregat</a:t>
            </a:r>
            <a:r>
              <a:rPr lang="et-EE" sz="2800" i="1" dirty="0">
                <a:solidFill>
                  <a:srgbClr val="7F7F7F"/>
                </a:solidFill>
              </a:rPr>
              <a:t> </a:t>
            </a:r>
            <a:r>
              <a:rPr lang="et-EE" sz="2800" dirty="0">
                <a:solidFill>
                  <a:srgbClr val="7F7F7F"/>
                </a:solidFill>
              </a:rPr>
              <a:t>kohalik omavalitsus töötas välja toetusmeetme energiavaesust kannatavatele inimestele, kasutades rahvajooksudel kogutud raha.</a:t>
            </a:r>
          </a:p>
        </p:txBody>
      </p:sp>
      <p:pic>
        <p:nvPicPr>
          <p:cNvPr id="183" name="Google Shape;183;p5"/>
          <p:cNvPicPr preferRelativeResize="0"/>
          <p:nvPr/>
        </p:nvPicPr>
        <p:blipFill rotWithShape="1">
          <a:blip r:embed="rId3">
            <a:alphaModFix/>
          </a:blip>
          <a:srcRect/>
          <a:stretch/>
        </p:blipFill>
        <p:spPr>
          <a:xfrm>
            <a:off x="9043867" y="5958762"/>
            <a:ext cx="3148135" cy="899238"/>
          </a:xfrm>
          <a:prstGeom prst="rect">
            <a:avLst/>
          </a:prstGeom>
          <a:noFill/>
          <a:ln>
            <a:noFill/>
          </a:ln>
        </p:spPr>
      </p:pic>
      <p:sp>
        <p:nvSpPr>
          <p:cNvPr id="184" name="Google Shape;184;p5"/>
          <p:cNvSpPr txBox="1">
            <a:spLocks noGrp="1"/>
          </p:cNvSpPr>
          <p:nvPr>
            <p:ph type="title"/>
          </p:nvPr>
        </p:nvSpPr>
        <p:spPr>
          <a:xfrm>
            <a:off x="1188720" y="298865"/>
            <a:ext cx="10515600" cy="102203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D944B"/>
              </a:buClr>
              <a:buSzPts val="1800"/>
              <a:buNone/>
            </a:pPr>
            <a:r>
              <a:rPr lang="es-ES" dirty="0" err="1"/>
              <a:t>Proje</a:t>
            </a:r>
            <a:r>
              <a:rPr lang="et-EE" dirty="0"/>
              <a:t>kti olemus</a:t>
            </a:r>
            <a:endParaRPr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g6e373601da_0_66"/>
          <p:cNvSpPr txBox="1">
            <a:spLocks noGrp="1"/>
          </p:cNvSpPr>
          <p:nvPr>
            <p:ph type="title"/>
          </p:nvPr>
        </p:nvSpPr>
        <p:spPr>
          <a:xfrm>
            <a:off x="1584961" y="298865"/>
            <a:ext cx="9316514" cy="1022100"/>
          </a:xfrm>
          <a:prstGeom prst="rect">
            <a:avLst/>
          </a:prstGeom>
          <a:noFill/>
          <a:ln>
            <a:noFill/>
          </a:ln>
        </p:spPr>
        <p:txBody>
          <a:bodyPr spcFirstLastPara="1" wrap="square" lIns="91425" tIns="45700" rIns="91425" bIns="45700" anchor="ctr" anchorCtr="0">
            <a:noAutofit/>
          </a:bodyPr>
          <a:lstStyle/>
          <a:p>
            <a:pPr lvl="0"/>
            <a:r>
              <a:rPr lang="et-EE" sz="3600" dirty="0"/>
              <a:t>Kas soolise võrdsusega arvestati projekti juures? </a:t>
            </a:r>
            <a:endParaRPr sz="3600" dirty="0"/>
          </a:p>
        </p:txBody>
      </p:sp>
      <p:sp>
        <p:nvSpPr>
          <p:cNvPr id="720" name="Google Shape;720;g6e373601da_0_66"/>
          <p:cNvSpPr txBox="1">
            <a:spLocks noGrp="1"/>
          </p:cNvSpPr>
          <p:nvPr>
            <p:ph type="body" idx="1"/>
          </p:nvPr>
        </p:nvSpPr>
        <p:spPr>
          <a:xfrm>
            <a:off x="1200500" y="1825625"/>
            <a:ext cx="10515600" cy="3732000"/>
          </a:xfrm>
          <a:prstGeom prst="rect">
            <a:avLst/>
          </a:prstGeom>
          <a:noFill/>
          <a:ln>
            <a:noFill/>
          </a:ln>
        </p:spPr>
        <p:txBody>
          <a:bodyPr spcFirstLastPara="1" wrap="square" lIns="91425" tIns="45700" rIns="91425" bIns="45700" anchor="t" anchorCtr="0">
            <a:noAutofit/>
          </a:bodyPr>
          <a:lstStyle/>
          <a:p>
            <a:pPr marL="342900" lvl="0" indent="-257175" algn="l" rtl="0">
              <a:lnSpc>
                <a:spcPct val="115000"/>
              </a:lnSpc>
              <a:spcBef>
                <a:spcPts val="600"/>
              </a:spcBef>
              <a:spcAft>
                <a:spcPts val="0"/>
              </a:spcAft>
              <a:buSzPts val="1800"/>
              <a:buChar char="•"/>
            </a:pPr>
            <a:r>
              <a:rPr lang="et-EE" sz="2400" dirty="0">
                <a:solidFill>
                  <a:srgbClr val="7F7F7F"/>
                </a:solidFill>
              </a:rPr>
              <a:t>Projekti/ festivalidele olid oodatud kõik. Eriti panustati osalejate mitmekesisusse ... Mitte ainult soo alusel (kuigi selleks olid seatud määrad).</a:t>
            </a:r>
            <a:endParaRPr sz="2400" dirty="0">
              <a:solidFill>
                <a:srgbClr val="7F7F7F"/>
              </a:solidFill>
            </a:endParaRPr>
          </a:p>
          <a:p>
            <a:pPr marL="342900" lvl="0" indent="-257175" algn="l" rtl="0">
              <a:lnSpc>
                <a:spcPct val="115000"/>
              </a:lnSpc>
              <a:spcBef>
                <a:spcPts val="0"/>
              </a:spcBef>
              <a:spcAft>
                <a:spcPts val="0"/>
              </a:spcAft>
              <a:buSzPts val="1800"/>
              <a:buChar char="•"/>
            </a:pPr>
            <a:r>
              <a:rPr lang="et-EE" sz="2400" dirty="0">
                <a:solidFill>
                  <a:srgbClr val="7F7F7F"/>
                </a:solidFill>
              </a:rPr>
              <a:t>Osalejate info jälgimiseks tuli täita taotlused</a:t>
            </a:r>
            <a:endParaRPr dirty="0">
              <a:solidFill>
                <a:srgbClr val="7F7F7F"/>
              </a:solidFill>
            </a:endParaRPr>
          </a:p>
        </p:txBody>
      </p:sp>
      <p:sp>
        <p:nvSpPr>
          <p:cNvPr id="721" name="Google Shape;721;g6e373601da_0_66"/>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70</a:t>
            </a:fld>
            <a:endParaRPr/>
          </a:p>
        </p:txBody>
      </p:sp>
      <p:pic>
        <p:nvPicPr>
          <p:cNvPr id="722" name="Google Shape;722;g6e373601da_0_66"/>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g6e373601da_0_72"/>
          <p:cNvSpPr txBox="1">
            <a:spLocks noGrp="1"/>
          </p:cNvSpPr>
          <p:nvPr>
            <p:ph type="title"/>
          </p:nvPr>
        </p:nvSpPr>
        <p:spPr>
          <a:xfrm>
            <a:off x="1091967" y="335178"/>
            <a:ext cx="10515600" cy="1315800"/>
          </a:xfrm>
          <a:prstGeom prst="rect">
            <a:avLst/>
          </a:prstGeom>
          <a:noFill/>
          <a:ln>
            <a:noFill/>
          </a:ln>
        </p:spPr>
        <p:txBody>
          <a:bodyPr spcFirstLastPara="1" wrap="square" lIns="91425" tIns="45700" rIns="91425" bIns="45700" anchor="ctr" anchorCtr="0">
            <a:noAutofit/>
          </a:bodyPr>
          <a:lstStyle/>
          <a:p>
            <a:pPr lvl="0"/>
            <a:r>
              <a:rPr lang="et-EE" sz="3600" dirty="0"/>
              <a:t>Kuidas saab parimaid praktikaid rakendada </a:t>
            </a:r>
            <a:r>
              <a:rPr lang="es-ES" sz="3600" dirty="0" err="1"/>
              <a:t>PlayGreen</a:t>
            </a:r>
            <a:r>
              <a:rPr lang="et-EE" sz="3600" dirty="0"/>
              <a:t> juures</a:t>
            </a:r>
            <a:r>
              <a:rPr lang="es-ES" sz="3600" dirty="0"/>
              <a:t>?</a:t>
            </a:r>
            <a:endParaRPr sz="3600" dirty="0"/>
          </a:p>
        </p:txBody>
      </p:sp>
      <p:sp>
        <p:nvSpPr>
          <p:cNvPr id="728" name="Google Shape;728;g6e373601da_0_72"/>
          <p:cNvSpPr txBox="1">
            <a:spLocks noGrp="1"/>
          </p:cNvSpPr>
          <p:nvPr>
            <p:ph type="body" idx="1"/>
          </p:nvPr>
        </p:nvSpPr>
        <p:spPr>
          <a:xfrm>
            <a:off x="1188733" y="2051225"/>
            <a:ext cx="10515600" cy="3574800"/>
          </a:xfrm>
          <a:prstGeom prst="rect">
            <a:avLst/>
          </a:prstGeom>
          <a:noFill/>
          <a:ln>
            <a:noFill/>
          </a:ln>
        </p:spPr>
        <p:txBody>
          <a:bodyPr spcFirstLastPara="1" wrap="square" lIns="91425" tIns="45700" rIns="91425" bIns="45700" anchor="t" anchorCtr="0">
            <a:noAutofit/>
          </a:bodyPr>
          <a:lstStyle/>
          <a:p>
            <a:pPr marL="342900" lvl="0" indent="-257175" algn="l" rtl="0">
              <a:lnSpc>
                <a:spcPct val="115000"/>
              </a:lnSpc>
              <a:spcBef>
                <a:spcPts val="500"/>
              </a:spcBef>
              <a:spcAft>
                <a:spcPts val="0"/>
              </a:spcAft>
              <a:buSzPts val="1800"/>
              <a:buChar char="•"/>
            </a:pPr>
            <a:r>
              <a:rPr lang="es-ES" sz="1650" dirty="0">
                <a:solidFill>
                  <a:srgbClr val="94C600"/>
                </a:solidFill>
              </a:rPr>
              <a:t></a:t>
            </a:r>
            <a:r>
              <a:rPr lang="et-EE" sz="2200" dirty="0">
                <a:solidFill>
                  <a:srgbClr val="7F7F7F"/>
                </a:solidFill>
              </a:rPr>
              <a:t>Meie projektid põhinevad täielikult integratsioonil. Parimad praktikad olid ja on UEFA põgenike ja jalgpalli käsiraamatus, kus Malta jalgpalliliitu nimetatakse enim.</a:t>
            </a:r>
            <a:endParaRPr sz="2200" dirty="0">
              <a:solidFill>
                <a:srgbClr val="7F7F7F"/>
              </a:solidFill>
            </a:endParaRPr>
          </a:p>
          <a:p>
            <a:pPr marL="342900" lvl="0" indent="-257175" algn="l" rtl="0">
              <a:lnSpc>
                <a:spcPct val="115000"/>
              </a:lnSpc>
              <a:spcBef>
                <a:spcPts val="0"/>
              </a:spcBef>
              <a:spcAft>
                <a:spcPts val="0"/>
              </a:spcAft>
              <a:buSzPts val="1800"/>
              <a:buChar char="•"/>
            </a:pPr>
            <a:r>
              <a:rPr lang="es-ES" sz="1650" dirty="0">
                <a:solidFill>
                  <a:srgbClr val="94C600"/>
                </a:solidFill>
              </a:rPr>
              <a:t></a:t>
            </a:r>
            <a:r>
              <a:rPr lang="et-EE" sz="2200" dirty="0">
                <a:solidFill>
                  <a:srgbClr val="7F7F7F"/>
                </a:solidFill>
              </a:rPr>
              <a:t>Kogukonna j</a:t>
            </a:r>
            <a:r>
              <a:rPr lang="en-US" sz="2200" dirty="0">
                <a:solidFill>
                  <a:srgbClr val="7F7F7F"/>
                </a:solidFill>
              </a:rPr>
              <a:t>a</a:t>
            </a:r>
            <a:r>
              <a:rPr lang="et-EE" sz="2200" dirty="0">
                <a:solidFill>
                  <a:srgbClr val="7F7F7F"/>
                </a:solidFill>
              </a:rPr>
              <a:t> koolidele suunatud projektid on head näited osalejate ja vabatahtlike kaasamiseks. </a:t>
            </a:r>
            <a:endParaRPr sz="2200" dirty="0">
              <a:solidFill>
                <a:srgbClr val="7F7F7F"/>
              </a:solidFill>
            </a:endParaRPr>
          </a:p>
          <a:p>
            <a:pPr marL="342900" lvl="0" indent="-257175" algn="l" rtl="0">
              <a:lnSpc>
                <a:spcPct val="115000"/>
              </a:lnSpc>
              <a:spcBef>
                <a:spcPts val="0"/>
              </a:spcBef>
              <a:spcAft>
                <a:spcPts val="0"/>
              </a:spcAft>
              <a:buSzPts val="1800"/>
              <a:buChar char="•"/>
            </a:pPr>
            <a:r>
              <a:rPr lang="es-ES" sz="1650" dirty="0">
                <a:solidFill>
                  <a:srgbClr val="94C600"/>
                </a:solidFill>
              </a:rPr>
              <a:t></a:t>
            </a:r>
            <a:r>
              <a:rPr lang="et-EE" sz="2200" dirty="0">
                <a:solidFill>
                  <a:srgbClr val="7F7F7F"/>
                </a:solidFill>
              </a:rPr>
              <a:t>Suhete loomine MTÜ-de ja riigiasutustega on samuti järgmist vääriv praktika.</a:t>
            </a:r>
            <a:endParaRPr dirty="0">
              <a:solidFill>
                <a:srgbClr val="7F7F7F"/>
              </a:solidFill>
            </a:endParaRPr>
          </a:p>
          <a:p>
            <a:pPr marL="342900" lvl="0" indent="-142875" algn="l" rtl="0">
              <a:lnSpc>
                <a:spcPct val="90000"/>
              </a:lnSpc>
              <a:spcBef>
                <a:spcPts val="750"/>
              </a:spcBef>
              <a:spcAft>
                <a:spcPts val="0"/>
              </a:spcAft>
              <a:buClr>
                <a:srgbClr val="71BE44"/>
              </a:buClr>
              <a:buSzPts val="1800"/>
              <a:buNone/>
            </a:pPr>
            <a:endParaRPr dirty="0"/>
          </a:p>
        </p:txBody>
      </p:sp>
      <p:sp>
        <p:nvSpPr>
          <p:cNvPr id="729" name="Google Shape;729;g6e373601da_0_72"/>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71</a:t>
            </a:fld>
            <a:endParaRPr/>
          </a:p>
        </p:txBody>
      </p:sp>
      <p:pic>
        <p:nvPicPr>
          <p:cNvPr id="730" name="Google Shape;730;g6e373601da_0_72"/>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g6e373601da_0_263"/>
          <p:cNvSpPr txBox="1">
            <a:spLocks noGrp="1"/>
          </p:cNvSpPr>
          <p:nvPr>
            <p:ph type="title"/>
          </p:nvPr>
        </p:nvSpPr>
        <p:spPr>
          <a:xfrm>
            <a:off x="0" y="2564900"/>
            <a:ext cx="121920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4D944B"/>
              </a:buClr>
              <a:buSzPts val="4000"/>
              <a:buFont typeface="Arial"/>
              <a:buNone/>
            </a:pPr>
            <a:r>
              <a:rPr lang="es-ES" sz="3000" dirty="0"/>
              <a:t>8</a:t>
            </a:r>
            <a:r>
              <a:rPr lang="et-EE" sz="3000" dirty="0"/>
              <a:t>. näide</a:t>
            </a:r>
            <a:r>
              <a:rPr lang="es-ES" sz="3000" dirty="0"/>
              <a:t>: </a:t>
            </a:r>
            <a:br>
              <a:rPr lang="es-ES" sz="3000" dirty="0"/>
            </a:br>
            <a:r>
              <a:rPr lang="es-ES" sz="3000" dirty="0" err="1"/>
              <a:t>National</a:t>
            </a:r>
            <a:r>
              <a:rPr lang="es-ES" sz="3000" dirty="0"/>
              <a:t> </a:t>
            </a:r>
            <a:r>
              <a:rPr lang="es-ES" sz="3000" dirty="0" err="1"/>
              <a:t>Convention</a:t>
            </a:r>
            <a:r>
              <a:rPr lang="es-ES" sz="3000" dirty="0"/>
              <a:t> &amp; </a:t>
            </a:r>
            <a:r>
              <a:rPr lang="es-ES" sz="3000" dirty="0" err="1"/>
              <a:t>Football</a:t>
            </a:r>
            <a:r>
              <a:rPr lang="es-ES" sz="3000" dirty="0"/>
              <a:t> </a:t>
            </a:r>
            <a:r>
              <a:rPr lang="es-ES" sz="3000" dirty="0" err="1"/>
              <a:t>Inclusion</a:t>
            </a:r>
            <a:r>
              <a:rPr lang="es-ES" sz="3000" dirty="0"/>
              <a:t> Festival</a:t>
            </a:r>
            <a:endParaRPr sz="3000" dirty="0">
              <a:solidFill>
                <a:srgbClr val="7F7F7F"/>
              </a:solidFill>
            </a:endParaRPr>
          </a:p>
          <a:p>
            <a:pPr marL="0" lvl="0" indent="0" algn="ctr" rtl="0">
              <a:lnSpc>
                <a:spcPct val="90000"/>
              </a:lnSpc>
              <a:spcBef>
                <a:spcPts val="0"/>
              </a:spcBef>
              <a:spcAft>
                <a:spcPts val="0"/>
              </a:spcAft>
              <a:buClr>
                <a:srgbClr val="4D944B"/>
              </a:buClr>
              <a:buSzPts val="4000"/>
              <a:buFont typeface="Arial"/>
              <a:buNone/>
            </a:pPr>
            <a:endParaRPr sz="3800" dirty="0"/>
          </a:p>
        </p:txBody>
      </p:sp>
      <p:sp>
        <p:nvSpPr>
          <p:cNvPr id="736" name="Google Shape;736;g6e373601da_0_26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s-ES"/>
              <a:t>72</a:t>
            </a:fld>
            <a:endParaRPr/>
          </a:p>
        </p:txBody>
      </p:sp>
      <p:sp>
        <p:nvSpPr>
          <p:cNvPr id="737" name="Google Shape;737;g6e373601da_0_263"/>
          <p:cNvSpPr/>
          <p:nvPr/>
        </p:nvSpPr>
        <p:spPr>
          <a:xfrm>
            <a:off x="3830321" y="3707906"/>
            <a:ext cx="47100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00000"/>
              </a:buClr>
              <a:buSzPts val="4000"/>
              <a:buFont typeface="Arial"/>
              <a:buNone/>
            </a:pPr>
            <a:r>
              <a:rPr lang="es-ES" sz="3200" b="1" i="0" u="none" strike="noStrike" cap="none">
                <a:solidFill>
                  <a:srgbClr val="71BE44"/>
                </a:solidFill>
                <a:latin typeface="Arial"/>
                <a:ea typeface="Arial"/>
                <a:cs typeface="Arial"/>
                <a:sym typeface="Arial"/>
              </a:rPr>
              <a:t>Malta</a:t>
            </a:r>
            <a:endParaRPr sz="1400" b="1" i="0" u="none" strike="noStrike" cap="none">
              <a:solidFill>
                <a:srgbClr val="000000"/>
              </a:solidFill>
              <a:latin typeface="Arial"/>
              <a:ea typeface="Arial"/>
              <a:cs typeface="Arial"/>
              <a:sym typeface="Arial"/>
            </a:endParaRPr>
          </a:p>
        </p:txBody>
      </p:sp>
      <p:pic>
        <p:nvPicPr>
          <p:cNvPr id="738" name="Google Shape;738;g6e373601da_0_263"/>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g6e373601da_0_78"/>
          <p:cNvSpPr txBox="1">
            <a:spLocks noGrp="1"/>
          </p:cNvSpPr>
          <p:nvPr>
            <p:ph type="title"/>
          </p:nvPr>
        </p:nvSpPr>
        <p:spPr>
          <a:xfrm>
            <a:off x="1536568" y="540775"/>
            <a:ext cx="9357300" cy="1022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4D944B"/>
              </a:buClr>
              <a:buSzPts val="1800"/>
              <a:buNone/>
            </a:pPr>
            <a:r>
              <a:rPr lang="et-EE" dirty="0"/>
              <a:t>Teine näide</a:t>
            </a:r>
            <a:r>
              <a:rPr lang="es-ES" dirty="0"/>
              <a:t>: </a:t>
            </a:r>
            <a:r>
              <a:rPr lang="es-ES" dirty="0" err="1"/>
              <a:t>National</a:t>
            </a:r>
            <a:r>
              <a:rPr lang="es-ES" dirty="0"/>
              <a:t> </a:t>
            </a:r>
            <a:r>
              <a:rPr lang="es-ES" dirty="0" err="1"/>
              <a:t>Convention</a:t>
            </a:r>
            <a:r>
              <a:rPr lang="es-ES" dirty="0"/>
              <a:t> and </a:t>
            </a:r>
            <a:r>
              <a:rPr lang="es-ES" dirty="0" err="1"/>
              <a:t>Football</a:t>
            </a:r>
            <a:r>
              <a:rPr lang="es-ES" dirty="0"/>
              <a:t> </a:t>
            </a:r>
            <a:r>
              <a:rPr lang="es-ES" dirty="0" err="1"/>
              <a:t>Inclusion</a:t>
            </a:r>
            <a:r>
              <a:rPr lang="es-ES" dirty="0"/>
              <a:t> Festival</a:t>
            </a:r>
            <a:endParaRPr dirty="0"/>
          </a:p>
        </p:txBody>
      </p:sp>
      <p:sp>
        <p:nvSpPr>
          <p:cNvPr id="744" name="Google Shape;744;g6e373601da_0_78"/>
          <p:cNvSpPr txBox="1">
            <a:spLocks noGrp="1"/>
          </p:cNvSpPr>
          <p:nvPr>
            <p:ph type="body" idx="1"/>
          </p:nvPr>
        </p:nvSpPr>
        <p:spPr>
          <a:xfrm>
            <a:off x="1160500" y="2297375"/>
            <a:ext cx="10515600" cy="2384700"/>
          </a:xfrm>
          <a:prstGeom prst="rect">
            <a:avLst/>
          </a:prstGeom>
          <a:noFill/>
          <a:ln>
            <a:noFill/>
          </a:ln>
        </p:spPr>
        <p:txBody>
          <a:bodyPr spcFirstLastPara="1" wrap="square" lIns="91425" tIns="45700" rIns="91425" bIns="45700" anchor="t" anchorCtr="0">
            <a:noAutofit/>
          </a:bodyPr>
          <a:lstStyle/>
          <a:p>
            <a:pPr marL="342900" lvl="0" indent="-257175" algn="l" rtl="0">
              <a:lnSpc>
                <a:spcPct val="115000"/>
              </a:lnSpc>
              <a:spcBef>
                <a:spcPts val="600"/>
              </a:spcBef>
              <a:spcAft>
                <a:spcPts val="0"/>
              </a:spcAft>
              <a:buSzPts val="1800"/>
              <a:buChar char="•"/>
            </a:pPr>
            <a:r>
              <a:rPr lang="et-EE" sz="2400" dirty="0">
                <a:solidFill>
                  <a:srgbClr val="7F7F7F"/>
                </a:solidFill>
              </a:rPr>
              <a:t>Tervislikud eluviisid</a:t>
            </a:r>
            <a:endParaRPr sz="2400" dirty="0">
              <a:solidFill>
                <a:srgbClr val="7F7F7F"/>
              </a:solidFill>
            </a:endParaRPr>
          </a:p>
          <a:p>
            <a:pPr marL="342900" lvl="0" indent="-257175" algn="l" rtl="0">
              <a:lnSpc>
                <a:spcPct val="115000"/>
              </a:lnSpc>
              <a:spcBef>
                <a:spcPts val="0"/>
              </a:spcBef>
              <a:spcAft>
                <a:spcPts val="0"/>
              </a:spcAft>
              <a:buSzPts val="1800"/>
              <a:buChar char="•"/>
            </a:pPr>
            <a:r>
              <a:rPr lang="et-EE" sz="2400" dirty="0">
                <a:solidFill>
                  <a:srgbClr val="7F7F7F"/>
                </a:solidFill>
              </a:rPr>
              <a:t>MTÜ-de ja asutuste konverents võrgustike loomisest jalgpalli kaudu.</a:t>
            </a:r>
          </a:p>
          <a:p>
            <a:pPr marL="342900" lvl="0" indent="-257175" algn="l" rtl="0">
              <a:lnSpc>
                <a:spcPct val="115000"/>
              </a:lnSpc>
              <a:spcBef>
                <a:spcPts val="0"/>
              </a:spcBef>
              <a:spcAft>
                <a:spcPts val="0"/>
              </a:spcAft>
              <a:buSzPts val="1800"/>
              <a:buChar char="•"/>
            </a:pPr>
            <a:r>
              <a:rPr lang="et-EE" sz="2400" dirty="0">
                <a:solidFill>
                  <a:srgbClr val="7F7F7F"/>
                </a:solidFill>
              </a:rPr>
              <a:t>Jalgpallialased tegevused treeneritega.</a:t>
            </a:r>
            <a:endParaRPr sz="2400" dirty="0">
              <a:solidFill>
                <a:srgbClr val="7F7F7F"/>
              </a:solidFill>
            </a:endParaRPr>
          </a:p>
          <a:p>
            <a:pPr marL="342900" lvl="0" indent="-257175" algn="l" rtl="0">
              <a:lnSpc>
                <a:spcPct val="115000"/>
              </a:lnSpc>
              <a:spcBef>
                <a:spcPts val="0"/>
              </a:spcBef>
              <a:spcAft>
                <a:spcPts val="0"/>
              </a:spcAft>
              <a:buSzPts val="1800"/>
              <a:buChar char="•"/>
            </a:pPr>
            <a:r>
              <a:rPr lang="es-ES" sz="2400" dirty="0">
                <a:solidFill>
                  <a:srgbClr val="7F7F7F"/>
                </a:solidFill>
              </a:rPr>
              <a:t>So</a:t>
            </a:r>
            <a:r>
              <a:rPr lang="et-EE" sz="2400" dirty="0">
                <a:solidFill>
                  <a:srgbClr val="7F7F7F"/>
                </a:solidFill>
              </a:rPr>
              <a:t>tsiaalne aktiivsus ja mängupäeva kogemus.</a:t>
            </a:r>
            <a:endParaRPr dirty="0">
              <a:solidFill>
                <a:srgbClr val="7F7F7F"/>
              </a:solidFill>
            </a:endParaRPr>
          </a:p>
        </p:txBody>
      </p:sp>
      <p:sp>
        <p:nvSpPr>
          <p:cNvPr id="745" name="Google Shape;745;g6e373601da_0_78"/>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73</a:t>
            </a:fld>
            <a:endParaRPr/>
          </a:p>
        </p:txBody>
      </p:sp>
      <p:pic>
        <p:nvPicPr>
          <p:cNvPr id="746" name="Google Shape;746;g6e373601da_0_78"/>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g6e373601da_0_84"/>
          <p:cNvSpPr txBox="1">
            <a:spLocks noGrp="1"/>
          </p:cNvSpPr>
          <p:nvPr>
            <p:ph type="title"/>
          </p:nvPr>
        </p:nvSpPr>
        <p:spPr>
          <a:xfrm>
            <a:off x="1584960" y="298865"/>
            <a:ext cx="14020801" cy="1022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4D944B"/>
              </a:buClr>
              <a:buSzPts val="1800"/>
              <a:buNone/>
            </a:pPr>
            <a:r>
              <a:rPr lang="es-ES" dirty="0" err="1"/>
              <a:t>Proje</a:t>
            </a:r>
            <a:r>
              <a:rPr lang="et-EE" dirty="0"/>
              <a:t>kti olemus</a:t>
            </a:r>
            <a:endParaRPr dirty="0"/>
          </a:p>
        </p:txBody>
      </p:sp>
      <p:sp>
        <p:nvSpPr>
          <p:cNvPr id="752" name="Google Shape;752;g6e373601da_0_84"/>
          <p:cNvSpPr txBox="1">
            <a:spLocks noGrp="1"/>
          </p:cNvSpPr>
          <p:nvPr>
            <p:ph type="body" idx="1"/>
          </p:nvPr>
        </p:nvSpPr>
        <p:spPr>
          <a:xfrm>
            <a:off x="1188733" y="1671750"/>
            <a:ext cx="10515600" cy="3514500"/>
          </a:xfrm>
          <a:prstGeom prst="rect">
            <a:avLst/>
          </a:prstGeom>
          <a:noFill/>
          <a:ln>
            <a:noFill/>
          </a:ln>
        </p:spPr>
        <p:txBody>
          <a:bodyPr spcFirstLastPara="1" wrap="square" lIns="91425" tIns="45700" rIns="91425" bIns="45700" anchor="t" anchorCtr="0">
            <a:noAutofit/>
          </a:bodyPr>
          <a:lstStyle/>
          <a:p>
            <a:pPr marL="342900" lvl="0" indent="-257175" algn="l" rtl="0">
              <a:lnSpc>
                <a:spcPct val="115000"/>
              </a:lnSpc>
              <a:spcBef>
                <a:spcPts val="600"/>
              </a:spcBef>
              <a:spcAft>
                <a:spcPts val="0"/>
              </a:spcAft>
              <a:buSzPts val="1800"/>
              <a:buChar char="•"/>
            </a:pPr>
            <a:r>
              <a:rPr lang="et-EE" sz="2400" dirty="0">
                <a:solidFill>
                  <a:srgbClr val="7F7F7F"/>
                </a:solidFill>
              </a:rPr>
              <a:t>Tuua kokku MTÜ-d, asutused ja liidrid, et arutada kaasamise projekte, eluviise, kogukondlikke võrgustikke ja tulevasi projekte.</a:t>
            </a:r>
            <a:endParaRPr sz="2400" dirty="0">
              <a:solidFill>
                <a:srgbClr val="7F7F7F"/>
              </a:solidFill>
            </a:endParaRPr>
          </a:p>
          <a:p>
            <a:pPr marL="342900" lvl="0" indent="-257175" algn="l" rtl="0">
              <a:lnSpc>
                <a:spcPct val="115000"/>
              </a:lnSpc>
              <a:spcBef>
                <a:spcPts val="0"/>
              </a:spcBef>
              <a:spcAft>
                <a:spcPts val="0"/>
              </a:spcAft>
              <a:buSzPts val="1800"/>
              <a:buChar char="•"/>
            </a:pPr>
            <a:r>
              <a:rPr lang="et-EE" sz="2400" dirty="0">
                <a:solidFill>
                  <a:srgbClr val="7F7F7F"/>
                </a:solidFill>
              </a:rPr>
              <a:t>Arutada toitumise, treenimise, vaimse ja füüsilise vormi teemasi mitteametlikus vormis. </a:t>
            </a:r>
          </a:p>
          <a:p>
            <a:pPr marL="342900" lvl="0" indent="-257175" algn="l" rtl="0">
              <a:lnSpc>
                <a:spcPct val="115000"/>
              </a:lnSpc>
              <a:spcBef>
                <a:spcPts val="0"/>
              </a:spcBef>
              <a:spcAft>
                <a:spcPts val="0"/>
              </a:spcAft>
              <a:buSzPts val="1800"/>
              <a:buChar char="•"/>
            </a:pPr>
            <a:r>
              <a:rPr lang="et-EE" sz="2400" dirty="0">
                <a:solidFill>
                  <a:srgbClr val="7F7F7F"/>
                </a:solidFill>
              </a:rPr>
              <a:t>Huvigruppidelt oodatakse strateegiaid ja kontseptsioone, mis käsitlevad tervislikke eluviise, toitumist ja jalgpalli.</a:t>
            </a:r>
            <a:endParaRPr dirty="0">
              <a:solidFill>
                <a:srgbClr val="7F7F7F"/>
              </a:solidFill>
            </a:endParaRPr>
          </a:p>
        </p:txBody>
      </p:sp>
      <p:sp>
        <p:nvSpPr>
          <p:cNvPr id="753" name="Google Shape;753;g6e373601da_0_84"/>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74</a:t>
            </a:fld>
            <a:endParaRPr/>
          </a:p>
        </p:txBody>
      </p:sp>
      <p:pic>
        <p:nvPicPr>
          <p:cNvPr id="754" name="Google Shape;754;g6e373601da_0_84"/>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g6e373601da_0_90"/>
          <p:cNvSpPr txBox="1">
            <a:spLocks noGrp="1"/>
          </p:cNvSpPr>
          <p:nvPr>
            <p:ph type="title"/>
          </p:nvPr>
        </p:nvSpPr>
        <p:spPr>
          <a:xfrm>
            <a:off x="1200503" y="323075"/>
            <a:ext cx="10120500" cy="1022100"/>
          </a:xfrm>
          <a:prstGeom prst="rect">
            <a:avLst/>
          </a:prstGeom>
          <a:noFill/>
          <a:ln>
            <a:noFill/>
          </a:ln>
        </p:spPr>
        <p:txBody>
          <a:bodyPr spcFirstLastPara="1" wrap="square" lIns="91425" tIns="45700" rIns="91425" bIns="45700" anchor="ctr" anchorCtr="0">
            <a:noAutofit/>
          </a:bodyPr>
          <a:lstStyle/>
          <a:p>
            <a:pPr lvl="0"/>
            <a:r>
              <a:rPr lang="et-EE" sz="3600" dirty="0"/>
              <a:t>Üldine strateegia vabatahtlike kaasamiseks</a:t>
            </a:r>
            <a:endParaRPr sz="3600" dirty="0"/>
          </a:p>
        </p:txBody>
      </p:sp>
      <p:sp>
        <p:nvSpPr>
          <p:cNvPr id="760" name="Google Shape;760;g6e373601da_0_90"/>
          <p:cNvSpPr txBox="1">
            <a:spLocks noGrp="1"/>
          </p:cNvSpPr>
          <p:nvPr>
            <p:ph type="body" idx="1"/>
          </p:nvPr>
        </p:nvSpPr>
        <p:spPr>
          <a:xfrm>
            <a:off x="1200500" y="1825625"/>
            <a:ext cx="10515600" cy="3812100"/>
          </a:xfrm>
          <a:prstGeom prst="rect">
            <a:avLst/>
          </a:prstGeom>
          <a:noFill/>
          <a:ln>
            <a:noFill/>
          </a:ln>
        </p:spPr>
        <p:txBody>
          <a:bodyPr spcFirstLastPara="1" wrap="square" lIns="91425" tIns="45700" rIns="91425" bIns="45700" anchor="t" anchorCtr="0">
            <a:noAutofit/>
          </a:bodyPr>
          <a:lstStyle/>
          <a:p>
            <a:pPr marL="342900" lvl="0" indent="-282575" algn="just" rtl="0">
              <a:lnSpc>
                <a:spcPct val="115000"/>
              </a:lnSpc>
              <a:spcBef>
                <a:spcPts val="500"/>
              </a:spcBef>
              <a:spcAft>
                <a:spcPts val="0"/>
              </a:spcAft>
              <a:buSzPts val="2200"/>
              <a:buChar char="•"/>
            </a:pPr>
            <a:r>
              <a:rPr lang="es-ES" sz="2200" dirty="0"/>
              <a:t>1</a:t>
            </a:r>
            <a:r>
              <a:rPr lang="et-EE" sz="2200" dirty="0"/>
              <a:t>. eesmärk</a:t>
            </a:r>
            <a:r>
              <a:rPr lang="es-ES" sz="2200" dirty="0"/>
              <a:t>:</a:t>
            </a:r>
            <a:r>
              <a:rPr lang="es-ES" sz="2200" dirty="0">
                <a:solidFill>
                  <a:srgbClr val="3E3D2D"/>
                </a:solidFill>
              </a:rPr>
              <a:t> </a:t>
            </a:r>
            <a:r>
              <a:rPr lang="et-EE" sz="2200" dirty="0">
                <a:solidFill>
                  <a:srgbClr val="7F7F7F"/>
                </a:solidFill>
              </a:rPr>
              <a:t>Kohtumised huvigruppidega, et arutada kongressi päevakava.</a:t>
            </a:r>
            <a:endParaRPr sz="2200" dirty="0">
              <a:solidFill>
                <a:srgbClr val="7F7F7F"/>
              </a:solidFill>
            </a:endParaRPr>
          </a:p>
          <a:p>
            <a:pPr marL="342900" lvl="0" indent="-257175" algn="just" rtl="0">
              <a:lnSpc>
                <a:spcPct val="115000"/>
              </a:lnSpc>
              <a:spcBef>
                <a:spcPts val="0"/>
              </a:spcBef>
              <a:spcAft>
                <a:spcPts val="0"/>
              </a:spcAft>
              <a:buSzPts val="1800"/>
              <a:buChar char="•"/>
            </a:pPr>
            <a:r>
              <a:rPr lang="es-ES" sz="2200" dirty="0"/>
              <a:t>2</a:t>
            </a:r>
            <a:r>
              <a:rPr lang="et-EE" sz="2200" dirty="0"/>
              <a:t>. eesmärk</a:t>
            </a:r>
            <a:r>
              <a:rPr lang="es-ES" sz="2200" dirty="0"/>
              <a:t>:</a:t>
            </a:r>
            <a:r>
              <a:rPr lang="et-EE" sz="2200" dirty="0">
                <a:solidFill>
                  <a:srgbClr val="7F7F7F"/>
                </a:solidFill>
              </a:rPr>
              <a:t> Kohtumised jalgpalliklubide, osalejate ja assotsiatsioonide liikmetega, et arutada osalemist konverentsil ja festivalil. Osalejatelt oodati ettekandeid parimatest praktikatest, vahetust kogemusest ja ettepanekutest parema kaasatuse ja tervislike eluviiside saavutamiseks jalgpalli kaudu (mitte ainult füüsilise vaid ka vaimse aspekti osas)</a:t>
            </a:r>
            <a:endParaRPr dirty="0"/>
          </a:p>
          <a:p>
            <a:pPr marL="68580" lvl="0" indent="0" algn="l" rtl="0">
              <a:lnSpc>
                <a:spcPct val="90000"/>
              </a:lnSpc>
              <a:spcBef>
                <a:spcPts val="750"/>
              </a:spcBef>
              <a:spcAft>
                <a:spcPts val="0"/>
              </a:spcAft>
              <a:buSzPts val="1800"/>
              <a:buNone/>
            </a:pPr>
            <a:endParaRPr dirty="0"/>
          </a:p>
        </p:txBody>
      </p:sp>
      <p:sp>
        <p:nvSpPr>
          <p:cNvPr id="761" name="Google Shape;761;g6e373601da_0_90"/>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75</a:t>
            </a:fld>
            <a:endParaRPr/>
          </a:p>
        </p:txBody>
      </p:sp>
      <p:pic>
        <p:nvPicPr>
          <p:cNvPr id="762" name="Google Shape;762;g6e373601da_0_90"/>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g6e373601da_0_96"/>
          <p:cNvSpPr txBox="1">
            <a:spLocks noGrp="1"/>
          </p:cNvSpPr>
          <p:nvPr>
            <p:ph type="title"/>
          </p:nvPr>
        </p:nvSpPr>
        <p:spPr>
          <a:xfrm>
            <a:off x="1584960" y="298865"/>
            <a:ext cx="14020801" cy="1022100"/>
          </a:xfrm>
          <a:prstGeom prst="rect">
            <a:avLst/>
          </a:prstGeom>
          <a:noFill/>
          <a:ln>
            <a:noFill/>
          </a:ln>
        </p:spPr>
        <p:txBody>
          <a:bodyPr spcFirstLastPara="1" wrap="square" lIns="91425" tIns="45700" rIns="91425" bIns="45700" anchor="ctr" anchorCtr="0">
            <a:noAutofit/>
          </a:bodyPr>
          <a:lstStyle/>
          <a:p>
            <a:pPr lvl="0"/>
            <a:r>
              <a:rPr lang="et-EE" dirty="0"/>
              <a:t>Tegevused eesmärkide saavutamiseks</a:t>
            </a:r>
            <a:endParaRPr dirty="0"/>
          </a:p>
        </p:txBody>
      </p:sp>
      <p:sp>
        <p:nvSpPr>
          <p:cNvPr id="768" name="Google Shape;768;g6e373601da_0_96"/>
          <p:cNvSpPr txBox="1">
            <a:spLocks noGrp="1"/>
          </p:cNvSpPr>
          <p:nvPr>
            <p:ph type="body" idx="1"/>
          </p:nvPr>
        </p:nvSpPr>
        <p:spPr>
          <a:xfrm>
            <a:off x="1188725" y="1526525"/>
            <a:ext cx="10515600" cy="2410500"/>
          </a:xfrm>
          <a:prstGeom prst="rect">
            <a:avLst/>
          </a:prstGeom>
          <a:noFill/>
          <a:ln>
            <a:noFill/>
          </a:ln>
        </p:spPr>
        <p:txBody>
          <a:bodyPr spcFirstLastPara="1" wrap="square" lIns="91425" tIns="45700" rIns="91425" bIns="45700" anchor="t" anchorCtr="0">
            <a:noAutofit/>
          </a:bodyPr>
          <a:lstStyle/>
          <a:p>
            <a:pPr marL="342900" lvl="0" indent="-295275" algn="l" rtl="0">
              <a:lnSpc>
                <a:spcPct val="80000"/>
              </a:lnSpc>
              <a:spcBef>
                <a:spcPts val="750"/>
              </a:spcBef>
              <a:spcAft>
                <a:spcPts val="0"/>
              </a:spcAft>
              <a:buClr>
                <a:srgbClr val="71BE44"/>
              </a:buClr>
              <a:buSzPts val="2400"/>
              <a:buChar char="•"/>
            </a:pPr>
            <a:r>
              <a:rPr lang="et-EE" sz="2400" dirty="0"/>
              <a:t>Tegevus</a:t>
            </a:r>
            <a:r>
              <a:rPr lang="es-ES" sz="2400" dirty="0"/>
              <a:t> 1: </a:t>
            </a:r>
            <a:r>
              <a:rPr lang="et-EE" sz="2400" dirty="0">
                <a:solidFill>
                  <a:srgbClr val="7F7F7F"/>
                </a:solidFill>
              </a:rPr>
              <a:t>Ühe-päevane konverents</a:t>
            </a:r>
            <a:endParaRPr sz="2400" dirty="0">
              <a:solidFill>
                <a:srgbClr val="7F7F7F"/>
              </a:solidFill>
            </a:endParaRPr>
          </a:p>
          <a:p>
            <a:pPr marL="342900" lvl="0" indent="-257175" algn="l" rtl="0">
              <a:lnSpc>
                <a:spcPct val="115000"/>
              </a:lnSpc>
              <a:spcBef>
                <a:spcPts val="0"/>
              </a:spcBef>
              <a:spcAft>
                <a:spcPts val="0"/>
              </a:spcAft>
              <a:buSzPts val="1800"/>
              <a:buChar char="•"/>
            </a:pPr>
            <a:r>
              <a:rPr lang="et-EE" sz="2400" dirty="0"/>
              <a:t>Tegevus</a:t>
            </a:r>
            <a:r>
              <a:rPr lang="es-ES" sz="2400" dirty="0"/>
              <a:t> 2: </a:t>
            </a:r>
            <a:r>
              <a:rPr lang="et-EE" sz="2400" dirty="0">
                <a:solidFill>
                  <a:srgbClr val="7F7F7F"/>
                </a:solidFill>
              </a:rPr>
              <a:t>Jalgpallifestival All In osalejatega sõltumata nende vanusest, päritolust, soost, rassist ja võimetest. 5v5 mängud 5 minuti pikkuste vaheaegadega, kus osalejad vahetavad võistkondi.</a:t>
            </a:r>
            <a:endParaRPr dirty="0">
              <a:solidFill>
                <a:srgbClr val="7F7F7F"/>
              </a:solidFill>
            </a:endParaRPr>
          </a:p>
        </p:txBody>
      </p:sp>
      <p:sp>
        <p:nvSpPr>
          <p:cNvPr id="769" name="Google Shape;769;g6e373601da_0_96"/>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76</a:t>
            </a:fld>
            <a:endParaRPr/>
          </a:p>
        </p:txBody>
      </p:sp>
      <p:pic>
        <p:nvPicPr>
          <p:cNvPr id="770" name="Google Shape;770;g6e373601da_0_96"/>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775" name="Google Shape;775;g6e373601da_0_102"/>
          <p:cNvSpPr txBox="1">
            <a:spLocks noGrp="1"/>
          </p:cNvSpPr>
          <p:nvPr>
            <p:ph type="title"/>
          </p:nvPr>
        </p:nvSpPr>
        <p:spPr>
          <a:xfrm>
            <a:off x="1584960" y="298865"/>
            <a:ext cx="14020801" cy="1022100"/>
          </a:xfrm>
          <a:prstGeom prst="rect">
            <a:avLst/>
          </a:prstGeom>
          <a:noFill/>
          <a:ln>
            <a:noFill/>
          </a:ln>
        </p:spPr>
        <p:txBody>
          <a:bodyPr spcFirstLastPara="1" wrap="square" lIns="91425" tIns="45700" rIns="91425" bIns="45700" anchor="ctr" anchorCtr="0">
            <a:noAutofit/>
          </a:bodyPr>
          <a:lstStyle/>
          <a:p>
            <a:pPr lvl="0"/>
            <a:r>
              <a:rPr lang="et-EE" dirty="0"/>
              <a:t>Levitamine</a:t>
            </a:r>
            <a:endParaRPr dirty="0"/>
          </a:p>
        </p:txBody>
      </p:sp>
      <p:sp>
        <p:nvSpPr>
          <p:cNvPr id="776" name="Google Shape;776;g6e373601da_0_102"/>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77</a:t>
            </a:fld>
            <a:endParaRPr/>
          </a:p>
        </p:txBody>
      </p:sp>
      <p:sp>
        <p:nvSpPr>
          <p:cNvPr id="777" name="Google Shape;777;g6e373601da_0_102"/>
          <p:cNvSpPr/>
          <p:nvPr/>
        </p:nvSpPr>
        <p:spPr>
          <a:xfrm>
            <a:off x="2139951" y="3182938"/>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br>
              <a:rPr lang="es-ES"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778" name="Google Shape;778;g6e373601da_0_102"/>
          <p:cNvSpPr/>
          <p:nvPr/>
        </p:nvSpPr>
        <p:spPr>
          <a:xfrm>
            <a:off x="2139951" y="2844800"/>
            <a:ext cx="12192000" cy="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br>
              <a:rPr lang="es-ES" sz="1800" b="0" i="0" u="none" strike="noStrike" cap="none">
                <a:solidFill>
                  <a:schemeClr val="dk1"/>
                </a:solidFill>
                <a:latin typeface="Arial"/>
                <a:ea typeface="Arial"/>
                <a:cs typeface="Arial"/>
                <a:sym typeface="Arial"/>
              </a:rPr>
            </a:b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graphicFrame>
        <p:nvGraphicFramePr>
          <p:cNvPr id="779" name="Google Shape;779;g6e373601da_0_102"/>
          <p:cNvGraphicFramePr/>
          <p:nvPr/>
        </p:nvGraphicFramePr>
        <p:xfrm>
          <a:off x="1029456" y="1732287"/>
          <a:ext cx="10324375" cy="3182951"/>
        </p:xfrm>
        <a:graphic>
          <a:graphicData uri="http://schemas.openxmlformats.org/drawingml/2006/table">
            <a:tbl>
              <a:tblPr>
                <a:noFill/>
                <a:tableStyleId>{123062D5-1928-4561-B412-8B24D7E1C737}</a:tableStyleId>
              </a:tblPr>
              <a:tblGrid>
                <a:gridCol w="2581100">
                  <a:extLst>
                    <a:ext uri="{9D8B030D-6E8A-4147-A177-3AD203B41FA5}">
                      <a16:colId xmlns:a16="http://schemas.microsoft.com/office/drawing/2014/main" val="20000"/>
                    </a:ext>
                  </a:extLst>
                </a:gridCol>
                <a:gridCol w="2477900">
                  <a:extLst>
                    <a:ext uri="{9D8B030D-6E8A-4147-A177-3AD203B41FA5}">
                      <a16:colId xmlns:a16="http://schemas.microsoft.com/office/drawing/2014/main" val="20001"/>
                    </a:ext>
                  </a:extLst>
                </a:gridCol>
                <a:gridCol w="2684275">
                  <a:extLst>
                    <a:ext uri="{9D8B030D-6E8A-4147-A177-3AD203B41FA5}">
                      <a16:colId xmlns:a16="http://schemas.microsoft.com/office/drawing/2014/main" val="20002"/>
                    </a:ext>
                  </a:extLst>
                </a:gridCol>
                <a:gridCol w="2581100">
                  <a:extLst>
                    <a:ext uri="{9D8B030D-6E8A-4147-A177-3AD203B41FA5}">
                      <a16:colId xmlns:a16="http://schemas.microsoft.com/office/drawing/2014/main" val="20003"/>
                    </a:ext>
                  </a:extLst>
                </a:gridCol>
              </a:tblGrid>
              <a:tr h="361950">
                <a:tc>
                  <a:txBody>
                    <a:bodyPr/>
                    <a:lstStyle/>
                    <a:p>
                      <a:pPr marL="0" marR="0" lvl="0" indent="0" algn="ctr" rtl="0">
                        <a:lnSpc>
                          <a:spcPct val="100000"/>
                        </a:lnSpc>
                        <a:spcBef>
                          <a:spcPts val="0"/>
                        </a:spcBef>
                        <a:spcAft>
                          <a:spcPts val="0"/>
                        </a:spcAft>
                        <a:buClr>
                          <a:srgbClr val="000000"/>
                        </a:buClr>
                        <a:buSzPts val="1100"/>
                        <a:buFont typeface="Arial"/>
                        <a:buNone/>
                      </a:pPr>
                      <a:r>
                        <a:rPr lang="es-ES" sz="1100" b="1" i="0" u="none" strike="noStrike" cap="none">
                          <a:solidFill>
                            <a:schemeClr val="dk1"/>
                          </a:solidFill>
                          <a:latin typeface="Arial"/>
                          <a:ea typeface="Arial"/>
                          <a:cs typeface="Arial"/>
                          <a:sym typeface="Arial"/>
                        </a:rPr>
                        <a:t>Target group</a:t>
                      </a:r>
                      <a:endParaRPr sz="1100" b="1" u="none" strike="noStrike" cap="none">
                        <a:solidFill>
                          <a:schemeClr val="dk1"/>
                        </a:solidFill>
                        <a:latin typeface="Arial"/>
                        <a:ea typeface="Arial"/>
                        <a:cs typeface="Arial"/>
                        <a:sym typeface="Arial"/>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s-ES" sz="1100" b="1" i="0" u="none" strike="noStrike" cap="none">
                          <a:solidFill>
                            <a:schemeClr val="dk1"/>
                          </a:solidFill>
                          <a:latin typeface="Arial"/>
                          <a:ea typeface="Arial"/>
                          <a:cs typeface="Arial"/>
                          <a:sym typeface="Arial"/>
                        </a:rPr>
                        <a:t>Channel used</a:t>
                      </a:r>
                      <a:endParaRPr sz="1100" b="1" u="none" strike="noStrike" cap="none">
                        <a:solidFill>
                          <a:schemeClr val="dk1"/>
                        </a:solidFill>
                        <a:latin typeface="Arial"/>
                        <a:ea typeface="Arial"/>
                        <a:cs typeface="Arial"/>
                        <a:sym typeface="Arial"/>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s-ES" sz="1100" b="1" u="none" strike="noStrike" cap="none">
                          <a:solidFill>
                            <a:schemeClr val="dk1"/>
                          </a:solidFill>
                          <a:latin typeface="Arial"/>
                          <a:ea typeface="Arial"/>
                          <a:cs typeface="Arial"/>
                          <a:sym typeface="Arial"/>
                        </a:rPr>
                        <a:t>Message sent</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EAD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s-ES" sz="1100" b="1" u="none" strike="noStrike" cap="none">
                          <a:solidFill>
                            <a:schemeClr val="dk1"/>
                          </a:solidFill>
                          <a:latin typeface="Arial"/>
                          <a:ea typeface="Arial"/>
                          <a:cs typeface="Arial"/>
                          <a:sym typeface="Arial"/>
                        </a:rPr>
                        <a:t>How often</a:t>
                      </a:r>
                      <a:endParaRPr sz="1400" u="none" strike="noStrike" cap="none"/>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0"/>
                  </a:ext>
                </a:extLst>
              </a:tr>
              <a:tr h="602475">
                <a:tc>
                  <a:txBody>
                    <a:bodyPr/>
                    <a:lstStyle/>
                    <a:p>
                      <a:pPr marL="0" marR="0" lvl="0" indent="0" algn="l" rtl="0">
                        <a:lnSpc>
                          <a:spcPct val="115000"/>
                        </a:lnSpc>
                        <a:spcBef>
                          <a:spcPts val="0"/>
                        </a:spcBef>
                        <a:spcAft>
                          <a:spcPts val="0"/>
                        </a:spcAft>
                        <a:buClr>
                          <a:srgbClr val="000000"/>
                        </a:buClr>
                        <a:buSzPts val="1400"/>
                        <a:buFont typeface="Arial"/>
                        <a:buNone/>
                      </a:pPr>
                      <a:r>
                        <a:rPr lang="es-ES" sz="1400" u="none" strike="noStrike" cap="none" dirty="0">
                          <a:solidFill>
                            <a:schemeClr val="dk1"/>
                          </a:solidFill>
                        </a:rPr>
                        <a:t>Local </a:t>
                      </a:r>
                      <a:r>
                        <a:rPr lang="es-ES" sz="1400" u="none" strike="noStrike" cap="none" dirty="0" err="1">
                          <a:solidFill>
                            <a:schemeClr val="dk1"/>
                          </a:solidFill>
                        </a:rPr>
                        <a:t>Communities</a:t>
                      </a:r>
                      <a:endParaRPr sz="1400" u="none" strike="noStrike" cap="none" dirty="0">
                        <a:solidFill>
                          <a:schemeClr val="dk1"/>
                        </a:solidFill>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400"/>
                        <a:buFont typeface="Arial"/>
                        <a:buNone/>
                      </a:pPr>
                      <a:r>
                        <a:rPr lang="es-ES" sz="1400" u="none" strike="noStrike" cap="none" dirty="0">
                          <a:solidFill>
                            <a:schemeClr val="dk1"/>
                          </a:solidFill>
                        </a:rPr>
                        <a:t>Meetings </a:t>
                      </a:r>
                      <a:endParaRPr sz="1400" u="none" strike="noStrike" cap="none" dirty="0">
                        <a:solidFill>
                          <a:schemeClr val="dk1"/>
                        </a:solidFill>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400"/>
                        <a:buFont typeface="Arial"/>
                        <a:buNone/>
                      </a:pPr>
                      <a:r>
                        <a:rPr lang="es-ES" sz="1400" u="none" strike="noStrike" cap="none">
                          <a:solidFill>
                            <a:schemeClr val="dk1"/>
                          </a:solidFill>
                        </a:rPr>
                        <a:t>What is the event about and how can you engage your community</a:t>
                      </a:r>
                      <a:endParaRPr sz="1400" u="none" strike="noStrike" cap="none">
                        <a:solidFill>
                          <a:schemeClr val="dk1"/>
                        </a:solidFill>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s-ES" sz="1400" u="none" strike="noStrike" cap="none">
                          <a:solidFill>
                            <a:schemeClr val="dk1"/>
                          </a:solidFill>
                        </a:rPr>
                        <a:t>Frequent</a:t>
                      </a:r>
                      <a:endParaRPr sz="1400" u="none" strike="noStrike" cap="none">
                        <a:solidFill>
                          <a:schemeClr val="dk1"/>
                        </a:solidFill>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989400">
                <a:tc>
                  <a:txBody>
                    <a:bodyPr/>
                    <a:lstStyle/>
                    <a:p>
                      <a:pPr marL="0" marR="0" lvl="0" indent="0" algn="l" rtl="0">
                        <a:lnSpc>
                          <a:spcPct val="115000"/>
                        </a:lnSpc>
                        <a:spcBef>
                          <a:spcPts val="0"/>
                        </a:spcBef>
                        <a:spcAft>
                          <a:spcPts val="0"/>
                        </a:spcAft>
                        <a:buClr>
                          <a:srgbClr val="000000"/>
                        </a:buClr>
                        <a:buSzPts val="1400"/>
                        <a:buFont typeface="Arial"/>
                        <a:buNone/>
                      </a:pPr>
                      <a:r>
                        <a:rPr lang="es-ES" sz="1400" u="none" strike="noStrike" cap="none">
                          <a:solidFill>
                            <a:schemeClr val="dk1"/>
                          </a:solidFill>
                        </a:rPr>
                        <a:t>Local Football Clubs</a:t>
                      </a:r>
                      <a:endParaRPr sz="1400" u="none" strike="noStrike" cap="none">
                        <a:solidFill>
                          <a:schemeClr val="dk1"/>
                        </a:solidFill>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400"/>
                        <a:buFont typeface="Arial"/>
                        <a:buNone/>
                      </a:pPr>
                      <a:r>
                        <a:rPr lang="es-ES" sz="1400" u="none" strike="noStrike" cap="none">
                          <a:solidFill>
                            <a:schemeClr val="dk1"/>
                          </a:solidFill>
                        </a:rPr>
                        <a:t>Circular; telephony; email; newsletter</a:t>
                      </a:r>
                      <a:endParaRPr sz="1400" u="none" strike="noStrike" cap="none">
                        <a:solidFill>
                          <a:schemeClr val="dk1"/>
                        </a:solidFill>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400"/>
                        <a:buFont typeface="Arial"/>
                        <a:buNone/>
                      </a:pPr>
                      <a:r>
                        <a:rPr lang="es-ES" sz="1400" u="none" strike="noStrike" cap="none">
                          <a:solidFill>
                            <a:schemeClr val="dk1"/>
                          </a:solidFill>
                        </a:rPr>
                        <a:t>What is the event about and how can you participate</a:t>
                      </a:r>
                      <a:endParaRPr sz="1400" u="none" strike="noStrike" cap="none">
                        <a:solidFill>
                          <a:schemeClr val="dk1"/>
                        </a:solidFill>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s-ES" sz="1400" u="none" strike="noStrike" cap="none">
                          <a:solidFill>
                            <a:schemeClr val="dk1"/>
                          </a:solidFill>
                        </a:rPr>
                        <a:t>Frequent</a:t>
                      </a:r>
                      <a:endParaRPr sz="1400" u="none" strike="noStrike" cap="none">
                        <a:solidFill>
                          <a:schemeClr val="dk1"/>
                        </a:solidFill>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989400">
                <a:tc>
                  <a:txBody>
                    <a:bodyPr/>
                    <a:lstStyle/>
                    <a:p>
                      <a:pPr marL="0" marR="0" lvl="0" indent="0" algn="l" rtl="0">
                        <a:lnSpc>
                          <a:spcPct val="115000"/>
                        </a:lnSpc>
                        <a:spcBef>
                          <a:spcPts val="0"/>
                        </a:spcBef>
                        <a:spcAft>
                          <a:spcPts val="0"/>
                        </a:spcAft>
                        <a:buClr>
                          <a:srgbClr val="000000"/>
                        </a:buClr>
                        <a:buSzPts val="1400"/>
                        <a:buFont typeface="Arial"/>
                        <a:buNone/>
                      </a:pPr>
                      <a:r>
                        <a:rPr lang="es-ES" sz="1400" u="none" strike="noStrike" cap="none">
                          <a:solidFill>
                            <a:schemeClr val="dk1"/>
                          </a:solidFill>
                        </a:rPr>
                        <a:t>NGOs, associations, groups, individuals</a:t>
                      </a:r>
                      <a:endParaRPr sz="1400" u="none" strike="noStrike" cap="none">
                        <a:solidFill>
                          <a:schemeClr val="dk1"/>
                        </a:solidFill>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400"/>
                        <a:buFont typeface="Arial"/>
                        <a:buNone/>
                      </a:pPr>
                      <a:r>
                        <a:rPr lang="es-ES" sz="1400" u="none" strike="noStrike" cap="none">
                          <a:solidFill>
                            <a:schemeClr val="dk1"/>
                          </a:solidFill>
                        </a:rPr>
                        <a:t>Networking meetings and one to one meetings</a:t>
                      </a:r>
                      <a:endParaRPr sz="1400" u="none" strike="noStrike" cap="none">
                        <a:solidFill>
                          <a:schemeClr val="dk1"/>
                        </a:solidFill>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s-ES" sz="1400" u="none" strike="noStrike" cap="none">
                          <a:solidFill>
                            <a:schemeClr val="dk1"/>
                          </a:solidFill>
                        </a:rPr>
                        <a:t>Who can be involved and how can we contribute from our experience</a:t>
                      </a:r>
                      <a:endParaRPr sz="1400" u="none" strike="noStrike" cap="none">
                        <a:solidFill>
                          <a:schemeClr val="dk1"/>
                        </a:solidFill>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s-ES" sz="1400" u="none" strike="noStrike" cap="none" dirty="0" err="1">
                          <a:solidFill>
                            <a:schemeClr val="dk1"/>
                          </a:solidFill>
                        </a:rPr>
                        <a:t>Frequent</a:t>
                      </a:r>
                      <a:endParaRPr sz="1400" u="none" strike="noStrike" cap="none" dirty="0">
                        <a:solidFill>
                          <a:schemeClr val="dk1"/>
                        </a:solidFill>
                      </a:endParaRPr>
                    </a:p>
                  </a:txBody>
                  <a:tcPr marL="63500" marR="63500" marT="63500" marB="63500">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780" name="Google Shape;780;g6e373601da_0_102"/>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sp>
        <p:nvSpPr>
          <p:cNvPr id="785" name="Google Shape;785;g6e373601da_0_110"/>
          <p:cNvSpPr txBox="1">
            <a:spLocks noGrp="1"/>
          </p:cNvSpPr>
          <p:nvPr>
            <p:ph type="title"/>
          </p:nvPr>
        </p:nvSpPr>
        <p:spPr>
          <a:xfrm>
            <a:off x="1584960" y="298865"/>
            <a:ext cx="14020801" cy="1022100"/>
          </a:xfrm>
          <a:prstGeom prst="rect">
            <a:avLst/>
          </a:prstGeom>
          <a:noFill/>
          <a:ln>
            <a:noFill/>
          </a:ln>
        </p:spPr>
        <p:txBody>
          <a:bodyPr spcFirstLastPara="1" wrap="square" lIns="91425" tIns="45700" rIns="91425" bIns="45700" anchor="ctr" anchorCtr="0">
            <a:noAutofit/>
          </a:bodyPr>
          <a:lstStyle/>
          <a:p>
            <a:pPr lvl="0"/>
            <a:r>
              <a:rPr lang="et-EE" dirty="0"/>
              <a:t>Kas pakuti nõustamist?</a:t>
            </a:r>
            <a:endParaRPr dirty="0"/>
          </a:p>
        </p:txBody>
      </p:sp>
      <p:sp>
        <p:nvSpPr>
          <p:cNvPr id="786" name="Google Shape;786;g6e373601da_0_110"/>
          <p:cNvSpPr txBox="1">
            <a:spLocks noGrp="1"/>
          </p:cNvSpPr>
          <p:nvPr>
            <p:ph type="body" idx="1"/>
          </p:nvPr>
        </p:nvSpPr>
        <p:spPr>
          <a:xfrm>
            <a:off x="1200500" y="1825625"/>
            <a:ext cx="10515600" cy="3212100"/>
          </a:xfrm>
          <a:prstGeom prst="rect">
            <a:avLst/>
          </a:prstGeom>
          <a:noFill/>
          <a:ln>
            <a:noFill/>
          </a:ln>
        </p:spPr>
        <p:txBody>
          <a:bodyPr spcFirstLastPara="1" wrap="square" lIns="91425" tIns="45700" rIns="91425" bIns="45700" anchor="t" anchorCtr="0">
            <a:noAutofit/>
          </a:bodyPr>
          <a:lstStyle/>
          <a:p>
            <a:pPr marL="342900" lvl="0" indent="-257175" algn="l" rtl="0">
              <a:lnSpc>
                <a:spcPct val="115000"/>
              </a:lnSpc>
              <a:spcBef>
                <a:spcPts val="600"/>
              </a:spcBef>
              <a:spcAft>
                <a:spcPts val="0"/>
              </a:spcAft>
              <a:buSzPts val="1800"/>
              <a:buChar char="•"/>
            </a:pPr>
            <a:r>
              <a:rPr lang="et-EE" sz="2400" dirty="0">
                <a:solidFill>
                  <a:srgbClr val="7F7F7F"/>
                </a:solidFill>
              </a:rPr>
              <a:t>Huvirühmad ja mitmesuguse taustaga konverentsi esinejad andsid nõu konverentsi ajal. </a:t>
            </a:r>
            <a:endParaRPr sz="2400" dirty="0">
              <a:solidFill>
                <a:srgbClr val="7F7F7F"/>
              </a:solidFill>
            </a:endParaRPr>
          </a:p>
          <a:p>
            <a:pPr marL="342900" lvl="0" indent="-257175" algn="l" rtl="0">
              <a:lnSpc>
                <a:spcPct val="115000"/>
              </a:lnSpc>
              <a:spcBef>
                <a:spcPts val="0"/>
              </a:spcBef>
              <a:spcAft>
                <a:spcPts val="0"/>
              </a:spcAft>
              <a:buSzPts val="1800"/>
              <a:buChar char="•"/>
            </a:pPr>
            <a:r>
              <a:rPr lang="et-EE" sz="2400" dirty="0">
                <a:solidFill>
                  <a:srgbClr val="7F7F7F"/>
                </a:solidFill>
              </a:rPr>
              <a:t>Treenerid ja koordinaatorid nõustasid füüsilisi tegevusi.</a:t>
            </a:r>
            <a:endParaRPr dirty="0">
              <a:solidFill>
                <a:srgbClr val="7F7F7F"/>
              </a:solidFill>
            </a:endParaRPr>
          </a:p>
        </p:txBody>
      </p:sp>
      <p:sp>
        <p:nvSpPr>
          <p:cNvPr id="787" name="Google Shape;787;g6e373601da_0_110"/>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78</a:t>
            </a:fld>
            <a:endParaRPr/>
          </a:p>
        </p:txBody>
      </p:sp>
      <p:pic>
        <p:nvPicPr>
          <p:cNvPr id="788" name="Google Shape;788;g6e373601da_0_110"/>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g6e373601da_0_116"/>
          <p:cNvSpPr txBox="1">
            <a:spLocks noGrp="1"/>
          </p:cNvSpPr>
          <p:nvPr>
            <p:ph type="title"/>
          </p:nvPr>
        </p:nvSpPr>
        <p:spPr>
          <a:xfrm>
            <a:off x="1188733" y="298879"/>
            <a:ext cx="10515600" cy="1449000"/>
          </a:xfrm>
          <a:prstGeom prst="rect">
            <a:avLst/>
          </a:prstGeom>
          <a:noFill/>
          <a:ln>
            <a:noFill/>
          </a:ln>
        </p:spPr>
        <p:txBody>
          <a:bodyPr spcFirstLastPara="1" wrap="square" lIns="91425" tIns="45700" rIns="91425" bIns="45700" anchor="ctr" anchorCtr="0">
            <a:noAutofit/>
          </a:bodyPr>
          <a:lstStyle/>
          <a:p>
            <a:pPr lvl="0"/>
            <a:r>
              <a:rPr lang="et-EE" sz="3600" dirty="0"/>
              <a:t>Kuidas projekti hinnati</a:t>
            </a:r>
            <a:r>
              <a:rPr lang="es-ES" sz="3600" dirty="0"/>
              <a:t>?</a:t>
            </a:r>
            <a:br>
              <a:rPr lang="es-ES" sz="3600" dirty="0"/>
            </a:br>
            <a:r>
              <a:rPr lang="et-EE" sz="3600" dirty="0"/>
              <a:t>Milliseid mõõdikuid kasutati</a:t>
            </a:r>
            <a:r>
              <a:rPr lang="es-ES" sz="3600" dirty="0"/>
              <a:t>?</a:t>
            </a:r>
            <a:endParaRPr sz="3600" dirty="0"/>
          </a:p>
        </p:txBody>
      </p:sp>
      <p:sp>
        <p:nvSpPr>
          <p:cNvPr id="794" name="Google Shape;794;g6e373601da_0_116"/>
          <p:cNvSpPr txBox="1">
            <a:spLocks noGrp="1"/>
          </p:cNvSpPr>
          <p:nvPr>
            <p:ph type="body" idx="1"/>
          </p:nvPr>
        </p:nvSpPr>
        <p:spPr>
          <a:xfrm>
            <a:off x="1188733" y="2369925"/>
            <a:ext cx="10515600" cy="3683700"/>
          </a:xfrm>
          <a:prstGeom prst="rect">
            <a:avLst/>
          </a:prstGeom>
          <a:noFill/>
          <a:ln>
            <a:noFill/>
          </a:ln>
        </p:spPr>
        <p:txBody>
          <a:bodyPr spcFirstLastPara="1" wrap="square" lIns="91425" tIns="45700" rIns="91425" bIns="45700" anchor="t" anchorCtr="0">
            <a:noAutofit/>
          </a:bodyPr>
          <a:lstStyle/>
          <a:p>
            <a:pPr marL="342900" lvl="0" indent="-257175" algn="l" rtl="0">
              <a:lnSpc>
                <a:spcPct val="115000"/>
              </a:lnSpc>
              <a:spcBef>
                <a:spcPts val="600"/>
              </a:spcBef>
              <a:spcAft>
                <a:spcPts val="0"/>
              </a:spcAft>
              <a:buSzPts val="1800"/>
              <a:buChar char="•"/>
            </a:pPr>
            <a:r>
              <a:rPr lang="et-EE" sz="2400" dirty="0">
                <a:solidFill>
                  <a:srgbClr val="7F7F7F"/>
                </a:solidFill>
              </a:rPr>
              <a:t>Projekt salvestati videole ja fotodele</a:t>
            </a:r>
            <a:r>
              <a:rPr lang="es-ES" sz="2400" dirty="0">
                <a:solidFill>
                  <a:srgbClr val="7F7F7F"/>
                </a:solidFill>
              </a:rPr>
              <a:t>.</a:t>
            </a:r>
            <a:endParaRPr sz="2400" dirty="0">
              <a:solidFill>
                <a:srgbClr val="7F7F7F"/>
              </a:solidFill>
            </a:endParaRPr>
          </a:p>
          <a:p>
            <a:pPr marL="342900" lvl="0" indent="-257175" algn="l" rtl="0">
              <a:lnSpc>
                <a:spcPct val="115000"/>
              </a:lnSpc>
              <a:spcBef>
                <a:spcPts val="0"/>
              </a:spcBef>
              <a:spcAft>
                <a:spcPts val="0"/>
              </a:spcAft>
              <a:buSzPts val="1800"/>
              <a:buChar char="•"/>
            </a:pPr>
            <a:r>
              <a:rPr lang="et-EE" sz="2400" dirty="0">
                <a:solidFill>
                  <a:srgbClr val="7F7F7F"/>
                </a:solidFill>
              </a:rPr>
              <a:t>Meil oli ajakirjanik, kes kajastas konverentsi ja festivali, ja raportöör.</a:t>
            </a:r>
            <a:endParaRPr sz="2400" dirty="0">
              <a:solidFill>
                <a:srgbClr val="7F7F7F"/>
              </a:solidFill>
            </a:endParaRPr>
          </a:p>
          <a:p>
            <a:pPr marL="342900" lvl="0" indent="-257175" algn="l" rtl="0">
              <a:lnSpc>
                <a:spcPct val="115000"/>
              </a:lnSpc>
              <a:spcBef>
                <a:spcPts val="0"/>
              </a:spcBef>
              <a:spcAft>
                <a:spcPts val="0"/>
              </a:spcAft>
              <a:buSzPts val="1800"/>
              <a:buChar char="•"/>
            </a:pPr>
            <a:r>
              <a:rPr lang="et-EE" sz="2400" dirty="0">
                <a:solidFill>
                  <a:srgbClr val="7F7F7F"/>
                </a:solidFill>
              </a:rPr>
              <a:t>Aktiivselt kasutati visuaale ja videosid.</a:t>
            </a:r>
            <a:endParaRPr dirty="0">
              <a:solidFill>
                <a:srgbClr val="7F7F7F"/>
              </a:solidFill>
            </a:endParaRPr>
          </a:p>
        </p:txBody>
      </p:sp>
      <p:sp>
        <p:nvSpPr>
          <p:cNvPr id="795" name="Google Shape;795;g6e373601da_0_116"/>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79</a:t>
            </a:fld>
            <a:endParaRPr/>
          </a:p>
        </p:txBody>
      </p:sp>
      <p:pic>
        <p:nvPicPr>
          <p:cNvPr id="796" name="Google Shape;796;g6e373601da_0_116"/>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s-ES"/>
              <a:t>8</a:t>
            </a:fld>
            <a:endParaRPr/>
          </a:p>
        </p:txBody>
      </p:sp>
      <p:sp>
        <p:nvSpPr>
          <p:cNvPr id="190" name="Google Shape;190;p6"/>
          <p:cNvSpPr txBox="1"/>
          <p:nvPr/>
        </p:nvSpPr>
        <p:spPr>
          <a:xfrm>
            <a:off x="2274488" y="1925946"/>
            <a:ext cx="1229225" cy="638959"/>
          </a:xfrm>
          <a:prstGeom prst="rect">
            <a:avLst/>
          </a:prstGeom>
          <a:noFill/>
          <a:ln>
            <a:noFill/>
          </a:ln>
        </p:spPr>
        <p:txBody>
          <a:bodyPr spcFirstLastPara="1" wrap="square" lIns="91425" tIns="45700" rIns="91425" bIns="45700" anchor="t" anchorCtr="0">
            <a:normAutofit/>
          </a:bodyPr>
          <a:lstStyle/>
          <a:p>
            <a:pPr marL="68580" marR="0" lvl="0" indent="0" algn="ctr" rtl="0">
              <a:lnSpc>
                <a:spcPct val="100000"/>
              </a:lnSpc>
              <a:spcBef>
                <a:spcPts val="0"/>
              </a:spcBef>
              <a:spcAft>
                <a:spcPts val="0"/>
              </a:spcAft>
              <a:buClr>
                <a:schemeClr val="accent1"/>
              </a:buClr>
              <a:buSzPts val="1824"/>
              <a:buFont typeface="Noto Sans Symbols"/>
              <a:buNone/>
            </a:pPr>
            <a:r>
              <a:rPr lang="et-EE" sz="2400" b="1" dirty="0">
                <a:solidFill>
                  <a:srgbClr val="7F7F7F"/>
                </a:solidFill>
                <a:latin typeface="Calibri"/>
                <a:sym typeface="Calibri"/>
              </a:rPr>
              <a:t>JOOKS</a:t>
            </a:r>
            <a:endParaRPr sz="1400" b="0" i="0" u="none" strike="noStrike" cap="none" dirty="0">
              <a:solidFill>
                <a:srgbClr val="000000"/>
              </a:solidFill>
              <a:latin typeface="Arial"/>
              <a:ea typeface="Arial"/>
              <a:cs typeface="Arial"/>
              <a:sym typeface="Arial"/>
            </a:endParaRPr>
          </a:p>
        </p:txBody>
      </p:sp>
      <p:sp>
        <p:nvSpPr>
          <p:cNvPr id="191" name="Google Shape;191;p6"/>
          <p:cNvSpPr txBox="1"/>
          <p:nvPr/>
        </p:nvSpPr>
        <p:spPr>
          <a:xfrm>
            <a:off x="5059252" y="1956452"/>
            <a:ext cx="1640164" cy="577945"/>
          </a:xfrm>
          <a:prstGeom prst="rect">
            <a:avLst/>
          </a:prstGeom>
          <a:noFill/>
          <a:ln>
            <a:noFill/>
          </a:ln>
        </p:spPr>
        <p:txBody>
          <a:bodyPr spcFirstLastPara="1" wrap="square" lIns="91425" tIns="45700" rIns="91425" bIns="45700" anchor="t" anchorCtr="0">
            <a:normAutofit/>
          </a:bodyPr>
          <a:lstStyle/>
          <a:p>
            <a:pPr marL="68580" marR="0" lvl="0" indent="0" algn="ctr" rtl="0">
              <a:lnSpc>
                <a:spcPct val="100000"/>
              </a:lnSpc>
              <a:spcBef>
                <a:spcPts val="0"/>
              </a:spcBef>
              <a:spcAft>
                <a:spcPts val="0"/>
              </a:spcAft>
              <a:buClr>
                <a:schemeClr val="accent1"/>
              </a:buClr>
              <a:buSzPts val="1824"/>
              <a:buFont typeface="Noto Sans Symbols"/>
              <a:buNone/>
            </a:pPr>
            <a:r>
              <a:rPr lang="et-EE" sz="2400" b="1" dirty="0">
                <a:solidFill>
                  <a:srgbClr val="7F7F7F"/>
                </a:solidFill>
                <a:latin typeface="Calibri"/>
                <a:sym typeface="Calibri"/>
              </a:rPr>
              <a:t>RAHA</a:t>
            </a:r>
            <a:endParaRPr sz="1400" b="0" i="0" u="none" strike="noStrike" cap="none" dirty="0">
              <a:solidFill>
                <a:srgbClr val="000000"/>
              </a:solidFill>
              <a:latin typeface="Arial"/>
              <a:ea typeface="Arial"/>
              <a:cs typeface="Arial"/>
              <a:sym typeface="Arial"/>
            </a:endParaRPr>
          </a:p>
        </p:txBody>
      </p:sp>
      <p:sp>
        <p:nvSpPr>
          <p:cNvPr id="192" name="Google Shape;192;p6"/>
          <p:cNvSpPr txBox="1"/>
          <p:nvPr/>
        </p:nvSpPr>
        <p:spPr>
          <a:xfrm>
            <a:off x="8277349" y="1840032"/>
            <a:ext cx="1640164" cy="825618"/>
          </a:xfrm>
          <a:prstGeom prst="rect">
            <a:avLst/>
          </a:prstGeom>
          <a:noFill/>
          <a:ln>
            <a:noFill/>
          </a:ln>
        </p:spPr>
        <p:txBody>
          <a:bodyPr spcFirstLastPara="1" wrap="square" lIns="91425" tIns="45700" rIns="91425" bIns="45700" anchor="t" anchorCtr="0">
            <a:normAutofit/>
          </a:bodyPr>
          <a:lstStyle/>
          <a:p>
            <a:pPr marL="68580" marR="0" lvl="0" indent="0" algn="just" rtl="0">
              <a:lnSpc>
                <a:spcPct val="100000"/>
              </a:lnSpc>
              <a:spcBef>
                <a:spcPts val="0"/>
              </a:spcBef>
              <a:spcAft>
                <a:spcPts val="0"/>
              </a:spcAft>
              <a:buClr>
                <a:schemeClr val="accent1"/>
              </a:buClr>
              <a:buSzPts val="1824"/>
              <a:buFont typeface="Noto Sans Symbols"/>
              <a:buNone/>
            </a:pPr>
            <a:r>
              <a:rPr lang="es-ES" sz="2400" b="1" i="0" u="none" strike="noStrike" cap="none" dirty="0">
                <a:solidFill>
                  <a:srgbClr val="7F7F7F"/>
                </a:solidFill>
                <a:latin typeface="Calibri"/>
                <a:ea typeface="Calibri"/>
                <a:cs typeface="Calibri"/>
                <a:sym typeface="Calibri"/>
              </a:rPr>
              <a:t>EN</a:t>
            </a:r>
            <a:r>
              <a:rPr lang="et-EE" sz="2400" b="1" i="0" u="none" strike="noStrike" cap="none" dirty="0">
                <a:solidFill>
                  <a:srgbClr val="7F7F7F"/>
                </a:solidFill>
                <a:latin typeface="Calibri"/>
                <a:ea typeface="Calibri"/>
                <a:cs typeface="Calibri"/>
                <a:sym typeface="Calibri"/>
              </a:rPr>
              <a:t>ERGIA-</a:t>
            </a:r>
            <a:r>
              <a:rPr lang="es-ES" sz="2400" b="1" i="0" u="none" strike="noStrike" cap="none" dirty="0">
                <a:solidFill>
                  <a:srgbClr val="7F7F7F"/>
                </a:solidFill>
                <a:latin typeface="Calibri"/>
                <a:ea typeface="Calibri"/>
                <a:cs typeface="Calibri"/>
                <a:sym typeface="Calibri"/>
              </a:rPr>
              <a:t> </a:t>
            </a:r>
            <a:r>
              <a:rPr lang="et-EE" sz="2400" b="1" i="0" u="none" strike="noStrike" cap="none" dirty="0">
                <a:solidFill>
                  <a:srgbClr val="7F7F7F"/>
                </a:solidFill>
                <a:latin typeface="Calibri"/>
                <a:ea typeface="Calibri"/>
                <a:cs typeface="Calibri"/>
                <a:sym typeface="Calibri"/>
              </a:rPr>
              <a:t>VAESUS</a:t>
            </a:r>
            <a:endParaRPr sz="1400" b="0" i="0" u="none" strike="noStrike" cap="none" dirty="0">
              <a:solidFill>
                <a:srgbClr val="000000"/>
              </a:solidFill>
              <a:latin typeface="Arial"/>
              <a:ea typeface="Arial"/>
              <a:cs typeface="Arial"/>
              <a:sym typeface="Arial"/>
            </a:endParaRPr>
          </a:p>
        </p:txBody>
      </p:sp>
      <p:cxnSp>
        <p:nvCxnSpPr>
          <p:cNvPr id="193" name="Google Shape;193;p6"/>
          <p:cNvCxnSpPr>
            <a:stCxn id="190" idx="3"/>
            <a:endCxn id="191" idx="1"/>
          </p:cNvCxnSpPr>
          <p:nvPr/>
        </p:nvCxnSpPr>
        <p:spPr>
          <a:xfrm>
            <a:off x="3503713" y="2245426"/>
            <a:ext cx="1555500" cy="0"/>
          </a:xfrm>
          <a:prstGeom prst="straightConnector1">
            <a:avLst/>
          </a:prstGeom>
          <a:noFill/>
          <a:ln w="38100" cap="flat" cmpd="sng">
            <a:solidFill>
              <a:schemeClr val="accent1"/>
            </a:solidFill>
            <a:prstDash val="solid"/>
            <a:miter lim="800000"/>
            <a:headEnd type="none" w="sm" len="sm"/>
            <a:tailEnd type="triangle" w="med" len="med"/>
          </a:ln>
        </p:spPr>
      </p:cxnSp>
      <p:cxnSp>
        <p:nvCxnSpPr>
          <p:cNvPr id="194" name="Google Shape;194;p6"/>
          <p:cNvCxnSpPr>
            <a:stCxn id="191" idx="3"/>
            <a:endCxn id="192" idx="1"/>
          </p:cNvCxnSpPr>
          <p:nvPr/>
        </p:nvCxnSpPr>
        <p:spPr>
          <a:xfrm>
            <a:off x="6699416" y="2245424"/>
            <a:ext cx="1578000" cy="7500"/>
          </a:xfrm>
          <a:prstGeom prst="straightConnector1">
            <a:avLst/>
          </a:prstGeom>
          <a:noFill/>
          <a:ln w="38100" cap="flat" cmpd="sng">
            <a:solidFill>
              <a:schemeClr val="accent1">
                <a:alpha val="80392"/>
              </a:schemeClr>
            </a:solidFill>
            <a:prstDash val="solid"/>
            <a:miter lim="800000"/>
            <a:headEnd type="none" w="sm" len="sm"/>
            <a:tailEnd type="triangle" w="med" len="med"/>
          </a:ln>
        </p:spPr>
      </p:cxnSp>
      <p:sp>
        <p:nvSpPr>
          <p:cNvPr id="195" name="Google Shape;195;p6"/>
          <p:cNvSpPr/>
          <p:nvPr/>
        </p:nvSpPr>
        <p:spPr>
          <a:xfrm>
            <a:off x="2892670" y="2380238"/>
            <a:ext cx="269687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t-EE" sz="1800" dirty="0">
                <a:solidFill>
                  <a:srgbClr val="1F3864"/>
                </a:solidFill>
                <a:latin typeface="Helvetica Neue"/>
                <a:ea typeface="Helvetica Neue"/>
                <a:cs typeface="Helvetica Neue"/>
                <a:sym typeface="Helvetica Neue"/>
              </a:rPr>
              <a:t>K</a:t>
            </a:r>
            <a:r>
              <a:rPr lang="es-ES" sz="1800" b="0" i="0" u="none" strike="noStrike" cap="none" dirty="0" err="1">
                <a:solidFill>
                  <a:srgbClr val="1F3864"/>
                </a:solidFill>
                <a:latin typeface="Helvetica Neue"/>
                <a:ea typeface="Helvetica Neue"/>
                <a:cs typeface="Helvetica Neue"/>
                <a:sym typeface="Helvetica Neue"/>
              </a:rPr>
              <a:t>alori</a:t>
            </a:r>
            <a:r>
              <a:rPr lang="et-EE" sz="1800" b="0" i="0" u="none" strike="noStrike" cap="none" dirty="0">
                <a:solidFill>
                  <a:srgbClr val="1F3864"/>
                </a:solidFill>
                <a:latin typeface="Helvetica Neue"/>
                <a:ea typeface="Helvetica Neue"/>
                <a:cs typeface="Helvetica Neue"/>
                <a:sym typeface="Helvetica Neue"/>
              </a:rPr>
              <a:t>d</a:t>
            </a:r>
            <a:r>
              <a:rPr lang="es-ES" sz="1800" b="0" i="0" u="none" strike="noStrike" cap="none" dirty="0">
                <a:solidFill>
                  <a:srgbClr val="1F3864"/>
                </a:solidFill>
                <a:latin typeface="Helvetica Neue"/>
                <a:ea typeface="Helvetica Neue"/>
                <a:cs typeface="Helvetica Neue"/>
                <a:sym typeface="Helvetica Neue"/>
              </a:rPr>
              <a:t> = kW  = euro</a:t>
            </a:r>
            <a:r>
              <a:rPr lang="et-EE" sz="1800" b="0" i="0" u="none" strike="noStrike" cap="none" dirty="0">
                <a:solidFill>
                  <a:srgbClr val="1F3864"/>
                </a:solidFill>
                <a:latin typeface="Helvetica Neue"/>
                <a:ea typeface="Helvetica Neue"/>
                <a:cs typeface="Helvetica Neue"/>
                <a:sym typeface="Helvetica Neue"/>
              </a:rPr>
              <a:t>d</a:t>
            </a:r>
            <a:endParaRPr sz="1400" b="0" i="0" u="none" strike="noStrike" cap="none" dirty="0">
              <a:solidFill>
                <a:srgbClr val="000000"/>
              </a:solidFill>
              <a:latin typeface="Arial"/>
              <a:ea typeface="Arial"/>
              <a:cs typeface="Arial"/>
              <a:sym typeface="Arial"/>
            </a:endParaRPr>
          </a:p>
        </p:txBody>
      </p:sp>
      <p:sp>
        <p:nvSpPr>
          <p:cNvPr id="196" name="Google Shape;196;p6"/>
          <p:cNvSpPr/>
          <p:nvPr/>
        </p:nvSpPr>
        <p:spPr>
          <a:xfrm>
            <a:off x="4799857" y="5067538"/>
            <a:ext cx="2314219"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ES" sz="1800" b="0" i="0" u="none" strike="noStrike" cap="none" dirty="0">
                <a:solidFill>
                  <a:srgbClr val="00008D"/>
                </a:solidFill>
                <a:latin typeface="Helvetica Neue"/>
                <a:ea typeface="Helvetica Neue"/>
                <a:cs typeface="Helvetica Neue"/>
                <a:sym typeface="Helvetica Neue"/>
              </a:rPr>
              <a:t>52,000</a:t>
            </a:r>
            <a:r>
              <a:rPr lang="et-EE" sz="1800" b="0" i="0" u="none" strike="noStrike" cap="none" dirty="0">
                <a:solidFill>
                  <a:srgbClr val="00008D"/>
                </a:solidFill>
                <a:latin typeface="Helvetica Neue"/>
                <a:ea typeface="Helvetica Neue"/>
                <a:cs typeface="Helvetica Neue"/>
                <a:sym typeface="Helvetica Neue"/>
              </a:rPr>
              <a:t>€ kogutud 2017. ja 2018. a jooksudega</a:t>
            </a:r>
            <a:r>
              <a:rPr lang="es-ES" sz="1800" b="0" i="0" u="none" strike="noStrike" cap="none" dirty="0">
                <a:solidFill>
                  <a:srgbClr val="00008D"/>
                </a:solidFill>
                <a:latin typeface="Helvetica Neue"/>
                <a:ea typeface="Helvetica Neue"/>
                <a:cs typeface="Helvetica Neue"/>
                <a:sym typeface="Helvetica Neue"/>
              </a:rPr>
              <a:t> </a:t>
            </a:r>
            <a:endParaRPr sz="1400" b="0" i="0" u="none" strike="noStrike" cap="none" dirty="0">
              <a:solidFill>
                <a:srgbClr val="000000"/>
              </a:solidFill>
              <a:latin typeface="Arial"/>
              <a:ea typeface="Arial"/>
              <a:cs typeface="Arial"/>
              <a:sym typeface="Arial"/>
            </a:endParaRPr>
          </a:p>
        </p:txBody>
      </p:sp>
      <p:pic>
        <p:nvPicPr>
          <p:cNvPr id="197" name="Google Shape;197;p6"/>
          <p:cNvPicPr preferRelativeResize="0"/>
          <p:nvPr/>
        </p:nvPicPr>
        <p:blipFill rotWithShape="1">
          <a:blip r:embed="rId3">
            <a:alphaModFix/>
          </a:blip>
          <a:srcRect r="56290"/>
          <a:stretch/>
        </p:blipFill>
        <p:spPr>
          <a:xfrm>
            <a:off x="2310790" y="2892611"/>
            <a:ext cx="1970693" cy="2362200"/>
          </a:xfrm>
          <a:prstGeom prst="rect">
            <a:avLst/>
          </a:prstGeom>
          <a:noFill/>
          <a:ln>
            <a:noFill/>
          </a:ln>
        </p:spPr>
      </p:pic>
      <p:cxnSp>
        <p:nvCxnSpPr>
          <p:cNvPr id="198" name="Google Shape;198;p6"/>
          <p:cNvCxnSpPr/>
          <p:nvPr/>
        </p:nvCxnSpPr>
        <p:spPr>
          <a:xfrm>
            <a:off x="5879334" y="2678617"/>
            <a:ext cx="0" cy="2297643"/>
          </a:xfrm>
          <a:prstGeom prst="straightConnector1">
            <a:avLst/>
          </a:prstGeom>
          <a:noFill/>
          <a:ln w="63500" cap="flat" cmpd="sng">
            <a:solidFill>
              <a:srgbClr val="0070C0"/>
            </a:solidFill>
            <a:prstDash val="solid"/>
            <a:miter lim="800000"/>
            <a:headEnd type="none" w="sm" len="sm"/>
            <a:tailEnd type="triangle" w="med" len="med"/>
          </a:ln>
        </p:spPr>
      </p:cxnSp>
      <p:sp>
        <p:nvSpPr>
          <p:cNvPr id="199" name="Google Shape;199;p6"/>
          <p:cNvSpPr/>
          <p:nvPr/>
        </p:nvSpPr>
        <p:spPr>
          <a:xfrm>
            <a:off x="6456046" y="2420152"/>
            <a:ext cx="2006465"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ES" sz="1800" b="0" i="0" u="none" strike="noStrike" cap="none" dirty="0">
                <a:solidFill>
                  <a:srgbClr val="1F3864"/>
                </a:solidFill>
                <a:latin typeface="Helvetica Neue"/>
                <a:ea typeface="Helvetica Neue"/>
                <a:cs typeface="Helvetica Neue"/>
                <a:sym typeface="Helvetica Neue"/>
              </a:rPr>
              <a:t>So</a:t>
            </a:r>
            <a:r>
              <a:rPr lang="et-EE" sz="1800" b="0" i="0" u="none" strike="noStrike" cap="none" dirty="0">
                <a:solidFill>
                  <a:srgbClr val="1F3864"/>
                </a:solidFill>
                <a:latin typeface="Helvetica Neue"/>
                <a:ea typeface="Helvetica Neue"/>
                <a:cs typeface="Helvetica Neue"/>
                <a:sym typeface="Helvetica Neue"/>
              </a:rPr>
              <a:t>tsiaalne põhjus</a:t>
            </a:r>
            <a:endParaRPr sz="1400" b="0" i="0" u="none" strike="noStrike" cap="none" dirty="0">
              <a:solidFill>
                <a:srgbClr val="000000"/>
              </a:solidFill>
              <a:latin typeface="Arial"/>
              <a:ea typeface="Arial"/>
              <a:cs typeface="Arial"/>
              <a:sym typeface="Arial"/>
            </a:endParaRPr>
          </a:p>
        </p:txBody>
      </p:sp>
      <p:cxnSp>
        <p:nvCxnSpPr>
          <p:cNvPr id="200" name="Google Shape;200;p6"/>
          <p:cNvCxnSpPr/>
          <p:nvPr/>
        </p:nvCxnSpPr>
        <p:spPr>
          <a:xfrm>
            <a:off x="9048328" y="2665651"/>
            <a:ext cx="0" cy="2297643"/>
          </a:xfrm>
          <a:prstGeom prst="straightConnector1">
            <a:avLst/>
          </a:prstGeom>
          <a:noFill/>
          <a:ln w="63500" cap="flat" cmpd="sng">
            <a:solidFill>
              <a:srgbClr val="0070C0"/>
            </a:solidFill>
            <a:prstDash val="solid"/>
            <a:miter lim="800000"/>
            <a:headEnd type="none" w="sm" len="sm"/>
            <a:tailEnd type="triangle" w="med" len="med"/>
          </a:ln>
        </p:spPr>
      </p:cxnSp>
      <p:sp>
        <p:nvSpPr>
          <p:cNvPr id="201" name="Google Shape;201;p6"/>
          <p:cNvSpPr/>
          <p:nvPr/>
        </p:nvSpPr>
        <p:spPr>
          <a:xfrm>
            <a:off x="8123205" y="5067538"/>
            <a:ext cx="1779536" cy="92328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s-ES" sz="1800" b="0" i="0" u="none" strike="noStrike" cap="none" dirty="0">
                <a:solidFill>
                  <a:srgbClr val="00008D"/>
                </a:solidFill>
                <a:latin typeface="Helvetica Neue"/>
                <a:ea typeface="Helvetica Neue"/>
                <a:cs typeface="Helvetica Neue"/>
                <a:sym typeface="Helvetica Neue"/>
              </a:rPr>
              <a:t>110 </a:t>
            </a:r>
            <a:r>
              <a:rPr lang="et-EE" sz="1800" dirty="0">
                <a:solidFill>
                  <a:srgbClr val="00008D"/>
                </a:solidFill>
                <a:latin typeface="Helvetica Neue"/>
                <a:ea typeface="Helvetica Neue"/>
                <a:cs typeface="Helvetica Neue"/>
                <a:sym typeface="Helvetica Neue"/>
              </a:rPr>
              <a:t>majapidamist toetatud</a:t>
            </a:r>
            <a:endParaRPr sz="1400" b="0" i="0" u="none" strike="noStrike" cap="none" dirty="0">
              <a:solidFill>
                <a:srgbClr val="000000"/>
              </a:solidFill>
              <a:latin typeface="Arial"/>
              <a:ea typeface="Arial"/>
              <a:cs typeface="Arial"/>
              <a:sym typeface="Arial"/>
            </a:endParaRPr>
          </a:p>
        </p:txBody>
      </p:sp>
      <p:pic>
        <p:nvPicPr>
          <p:cNvPr id="202" name="Google Shape;202;p6"/>
          <p:cNvPicPr preferRelativeResize="0"/>
          <p:nvPr/>
        </p:nvPicPr>
        <p:blipFill rotWithShape="1">
          <a:blip r:embed="rId4">
            <a:alphaModFix/>
          </a:blip>
          <a:srcRect/>
          <a:stretch/>
        </p:blipFill>
        <p:spPr>
          <a:xfrm>
            <a:off x="9840751" y="5877075"/>
            <a:ext cx="2121449" cy="605975"/>
          </a:xfrm>
          <a:prstGeom prst="rect">
            <a:avLst/>
          </a:prstGeom>
          <a:noFill/>
          <a:ln>
            <a:noFill/>
          </a:ln>
        </p:spPr>
      </p:pic>
      <p:sp>
        <p:nvSpPr>
          <p:cNvPr id="203" name="Google Shape;203;p6"/>
          <p:cNvSpPr txBox="1">
            <a:spLocks noGrp="1"/>
          </p:cNvSpPr>
          <p:nvPr>
            <p:ph type="title"/>
          </p:nvPr>
        </p:nvSpPr>
        <p:spPr>
          <a:xfrm>
            <a:off x="1188720" y="298865"/>
            <a:ext cx="10515600" cy="102203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D944B"/>
              </a:buClr>
              <a:buSzPts val="1800"/>
              <a:buNone/>
            </a:pPr>
            <a:r>
              <a:rPr lang="es-ES" dirty="0" err="1"/>
              <a:t>Proje</a:t>
            </a:r>
            <a:r>
              <a:rPr lang="et-EE" dirty="0"/>
              <a:t>kti olemus</a:t>
            </a:r>
            <a:endParaRPr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g6e373601da_0_122"/>
          <p:cNvSpPr txBox="1">
            <a:spLocks noGrp="1"/>
          </p:cNvSpPr>
          <p:nvPr>
            <p:ph type="title"/>
          </p:nvPr>
        </p:nvSpPr>
        <p:spPr>
          <a:xfrm>
            <a:off x="1584960" y="298864"/>
            <a:ext cx="9316515" cy="1401943"/>
          </a:xfrm>
          <a:prstGeom prst="rect">
            <a:avLst/>
          </a:prstGeom>
          <a:noFill/>
          <a:ln>
            <a:noFill/>
          </a:ln>
        </p:spPr>
        <p:txBody>
          <a:bodyPr spcFirstLastPara="1" wrap="square" lIns="91425" tIns="45700" rIns="91425" bIns="45700" anchor="ctr" anchorCtr="0">
            <a:noAutofit/>
          </a:bodyPr>
          <a:lstStyle/>
          <a:p>
            <a:pPr lvl="0"/>
            <a:r>
              <a:rPr lang="et-EE" sz="3600" dirty="0"/>
              <a:t>Kas soolise võrdsusega arvestati projekti juures? </a:t>
            </a:r>
            <a:endParaRPr sz="3600" dirty="0"/>
          </a:p>
        </p:txBody>
      </p:sp>
      <p:sp>
        <p:nvSpPr>
          <p:cNvPr id="802" name="Google Shape;802;g6e373601da_0_122"/>
          <p:cNvSpPr txBox="1">
            <a:spLocks noGrp="1"/>
          </p:cNvSpPr>
          <p:nvPr>
            <p:ph type="body" idx="1"/>
          </p:nvPr>
        </p:nvSpPr>
        <p:spPr>
          <a:xfrm>
            <a:off x="1200500" y="1825625"/>
            <a:ext cx="10515600" cy="3284700"/>
          </a:xfrm>
          <a:prstGeom prst="rect">
            <a:avLst/>
          </a:prstGeom>
          <a:noFill/>
          <a:ln>
            <a:noFill/>
          </a:ln>
        </p:spPr>
        <p:txBody>
          <a:bodyPr spcFirstLastPara="1" wrap="square" lIns="91425" tIns="45700" rIns="91425" bIns="45700" anchor="t" anchorCtr="0">
            <a:noAutofit/>
          </a:bodyPr>
          <a:lstStyle/>
          <a:p>
            <a:pPr marL="342900" lvl="0" indent="-257175" algn="l" rtl="0">
              <a:lnSpc>
                <a:spcPct val="115000"/>
              </a:lnSpc>
              <a:spcBef>
                <a:spcPts val="600"/>
              </a:spcBef>
              <a:spcAft>
                <a:spcPts val="0"/>
              </a:spcAft>
              <a:buSzPts val="1800"/>
              <a:buChar char="•"/>
            </a:pPr>
            <a:r>
              <a:rPr lang="et-EE" sz="2400" dirty="0">
                <a:solidFill>
                  <a:srgbClr val="7F7F7F"/>
                </a:solidFill>
              </a:rPr>
              <a:t>Naiste osalust mõõdeti konverentsile registeerimise, taotluste ja osaluse kaudu.</a:t>
            </a:r>
            <a:endParaRPr sz="2400" dirty="0">
              <a:solidFill>
                <a:srgbClr val="7F7F7F"/>
              </a:solidFill>
            </a:endParaRPr>
          </a:p>
          <a:p>
            <a:pPr marL="342900" lvl="0" indent="-257175" algn="l" rtl="0">
              <a:lnSpc>
                <a:spcPct val="115000"/>
              </a:lnSpc>
              <a:spcBef>
                <a:spcPts val="0"/>
              </a:spcBef>
              <a:spcAft>
                <a:spcPts val="0"/>
              </a:spcAft>
              <a:buSzPts val="1800"/>
              <a:buChar char="•"/>
            </a:pPr>
            <a:r>
              <a:rPr lang="et-EE" sz="2400" dirty="0">
                <a:solidFill>
                  <a:srgbClr val="7F7F7F"/>
                </a:solidFill>
              </a:rPr>
              <a:t>Sooküsimuste teadvustamine oli oluline aspekt – pidime olema hoolsad ja efektiivsed.</a:t>
            </a:r>
            <a:endParaRPr dirty="0">
              <a:solidFill>
                <a:srgbClr val="7F7F7F"/>
              </a:solidFill>
            </a:endParaRPr>
          </a:p>
        </p:txBody>
      </p:sp>
      <p:sp>
        <p:nvSpPr>
          <p:cNvPr id="803" name="Google Shape;803;g6e373601da_0_122"/>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80</a:t>
            </a:fld>
            <a:endParaRPr/>
          </a:p>
        </p:txBody>
      </p:sp>
      <p:pic>
        <p:nvPicPr>
          <p:cNvPr id="804" name="Google Shape;804;g6e373601da_0_122"/>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Google Shape;809;g6e373601da_0_128"/>
          <p:cNvSpPr txBox="1">
            <a:spLocks noGrp="1"/>
          </p:cNvSpPr>
          <p:nvPr>
            <p:ph type="title"/>
          </p:nvPr>
        </p:nvSpPr>
        <p:spPr>
          <a:xfrm>
            <a:off x="1108100" y="286775"/>
            <a:ext cx="11003100" cy="1022100"/>
          </a:xfrm>
          <a:prstGeom prst="rect">
            <a:avLst/>
          </a:prstGeom>
          <a:noFill/>
          <a:ln>
            <a:noFill/>
          </a:ln>
        </p:spPr>
        <p:txBody>
          <a:bodyPr spcFirstLastPara="1" wrap="square" lIns="91425" tIns="45700" rIns="91425" bIns="45700" anchor="ctr" anchorCtr="0">
            <a:noAutofit/>
          </a:bodyPr>
          <a:lstStyle/>
          <a:p>
            <a:pPr lvl="0"/>
            <a:r>
              <a:rPr lang="et-EE" sz="3600" dirty="0"/>
              <a:t>Kuidas saab parimaid praktikaid rakendada </a:t>
            </a:r>
            <a:r>
              <a:rPr lang="es-ES" sz="3600" dirty="0" err="1"/>
              <a:t>PlayGreen</a:t>
            </a:r>
            <a:r>
              <a:rPr lang="et-EE" sz="3600" dirty="0"/>
              <a:t> juures</a:t>
            </a:r>
            <a:r>
              <a:rPr lang="es-ES" sz="3600" dirty="0"/>
              <a:t>?</a:t>
            </a:r>
            <a:endParaRPr sz="3600" dirty="0"/>
          </a:p>
        </p:txBody>
      </p:sp>
      <p:sp>
        <p:nvSpPr>
          <p:cNvPr id="810" name="Google Shape;810;g6e373601da_0_128"/>
          <p:cNvSpPr txBox="1">
            <a:spLocks noGrp="1"/>
          </p:cNvSpPr>
          <p:nvPr>
            <p:ph type="body" idx="1"/>
          </p:nvPr>
        </p:nvSpPr>
        <p:spPr>
          <a:xfrm>
            <a:off x="1262287" y="2127834"/>
            <a:ext cx="9036300" cy="3509100"/>
          </a:xfrm>
          <a:prstGeom prst="rect">
            <a:avLst/>
          </a:prstGeom>
          <a:noFill/>
          <a:ln>
            <a:noFill/>
          </a:ln>
        </p:spPr>
        <p:txBody>
          <a:bodyPr spcFirstLastPara="1" wrap="square" lIns="91425" tIns="45700" rIns="91425" bIns="45700" anchor="t" anchorCtr="0">
            <a:noAutofit/>
          </a:bodyPr>
          <a:lstStyle/>
          <a:p>
            <a:pPr marL="342900" lvl="0" indent="-257175" algn="l" rtl="0">
              <a:lnSpc>
                <a:spcPct val="115000"/>
              </a:lnSpc>
              <a:spcBef>
                <a:spcPts val="600"/>
              </a:spcBef>
              <a:spcAft>
                <a:spcPts val="0"/>
              </a:spcAft>
              <a:buSzPts val="1800"/>
              <a:buChar char="•"/>
            </a:pPr>
            <a:r>
              <a:rPr lang="et-EE" sz="2400" dirty="0">
                <a:solidFill>
                  <a:srgbClr val="7F7F7F"/>
                </a:solidFill>
              </a:rPr>
              <a:t>Rahvusliku konverentsi kontseptsiooni kasutatakse staadionil. Füüsilised ja praktilised tegevused on parimate praktikate näiteks.</a:t>
            </a:r>
            <a:endParaRPr sz="2400" dirty="0">
              <a:solidFill>
                <a:srgbClr val="7F7F7F"/>
              </a:solidFill>
            </a:endParaRPr>
          </a:p>
          <a:p>
            <a:pPr marL="342900" lvl="0" indent="-257175" algn="l" rtl="0">
              <a:lnSpc>
                <a:spcPct val="115000"/>
              </a:lnSpc>
              <a:spcBef>
                <a:spcPts val="0"/>
              </a:spcBef>
              <a:spcAft>
                <a:spcPts val="0"/>
              </a:spcAft>
              <a:buSzPts val="1800"/>
              <a:buChar char="•"/>
            </a:pPr>
            <a:r>
              <a:rPr lang="et-EE" sz="2400" dirty="0">
                <a:solidFill>
                  <a:srgbClr val="7F7F7F"/>
                </a:solidFill>
              </a:rPr>
              <a:t>Huvirühmade kokku kutsumine mitte ainult </a:t>
            </a:r>
            <a:r>
              <a:rPr lang="en-US" sz="2400" dirty="0" err="1">
                <a:solidFill>
                  <a:srgbClr val="7F7F7F"/>
                </a:solidFill>
              </a:rPr>
              <a:t>koosolekute</a:t>
            </a:r>
            <a:r>
              <a:rPr lang="en-US" sz="2400" dirty="0">
                <a:solidFill>
                  <a:srgbClr val="7F7F7F"/>
                </a:solidFill>
              </a:rPr>
              <a:t> </a:t>
            </a:r>
            <a:r>
              <a:rPr lang="en-US" sz="2400" dirty="0" err="1">
                <a:solidFill>
                  <a:srgbClr val="7F7F7F"/>
                </a:solidFill>
              </a:rPr>
              <a:t>ruumidesse</a:t>
            </a:r>
            <a:r>
              <a:rPr lang="et-EE" sz="2400" dirty="0">
                <a:solidFill>
                  <a:srgbClr val="7F7F7F"/>
                </a:solidFill>
              </a:rPr>
              <a:t> vaid ka väljakule.</a:t>
            </a:r>
            <a:endParaRPr dirty="0">
              <a:solidFill>
                <a:srgbClr val="7F7F7F"/>
              </a:solidFill>
            </a:endParaRPr>
          </a:p>
          <a:p>
            <a:pPr marL="342900" lvl="0" indent="-142875" algn="l" rtl="0">
              <a:lnSpc>
                <a:spcPct val="70000"/>
              </a:lnSpc>
              <a:spcBef>
                <a:spcPts val="750"/>
              </a:spcBef>
              <a:spcAft>
                <a:spcPts val="0"/>
              </a:spcAft>
              <a:buClr>
                <a:srgbClr val="71BE44"/>
              </a:buClr>
              <a:buSzPts val="1800"/>
              <a:buNone/>
            </a:pPr>
            <a:endParaRPr sz="2960" dirty="0">
              <a:solidFill>
                <a:srgbClr val="7F7F7F"/>
              </a:solidFill>
            </a:endParaRPr>
          </a:p>
          <a:p>
            <a:pPr marL="342900" lvl="0" indent="-142875" algn="l" rtl="0">
              <a:lnSpc>
                <a:spcPct val="70000"/>
              </a:lnSpc>
              <a:spcBef>
                <a:spcPts val="750"/>
              </a:spcBef>
              <a:spcAft>
                <a:spcPts val="0"/>
              </a:spcAft>
              <a:buClr>
                <a:srgbClr val="71BE44"/>
              </a:buClr>
              <a:buSzPts val="1800"/>
              <a:buNone/>
            </a:pPr>
            <a:endParaRPr sz="2960" dirty="0">
              <a:solidFill>
                <a:srgbClr val="7F7F7F"/>
              </a:solidFill>
            </a:endParaRPr>
          </a:p>
          <a:p>
            <a:pPr marL="342900" lvl="0" indent="-142875" algn="l" rtl="0">
              <a:lnSpc>
                <a:spcPct val="70000"/>
              </a:lnSpc>
              <a:spcBef>
                <a:spcPts val="750"/>
              </a:spcBef>
              <a:spcAft>
                <a:spcPts val="0"/>
              </a:spcAft>
              <a:buClr>
                <a:srgbClr val="71BE44"/>
              </a:buClr>
              <a:buSzPts val="1800"/>
              <a:buNone/>
            </a:pPr>
            <a:endParaRPr sz="2960" dirty="0"/>
          </a:p>
        </p:txBody>
      </p:sp>
      <p:sp>
        <p:nvSpPr>
          <p:cNvPr id="811" name="Google Shape;811;g6e373601da_0_128"/>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81</a:t>
            </a:fld>
            <a:endParaRPr/>
          </a:p>
        </p:txBody>
      </p:sp>
      <p:pic>
        <p:nvPicPr>
          <p:cNvPr id="812" name="Google Shape;812;g6e373601da_0_128"/>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g6d3c560e57_0_857"/>
          <p:cNvSpPr txBox="1">
            <a:spLocks noGrp="1"/>
          </p:cNvSpPr>
          <p:nvPr>
            <p:ph type="title"/>
          </p:nvPr>
        </p:nvSpPr>
        <p:spPr>
          <a:xfrm>
            <a:off x="1514475" y="2564904"/>
            <a:ext cx="93417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4D944B"/>
              </a:buClr>
              <a:buSzPts val="4000"/>
              <a:buFont typeface="Arial"/>
              <a:buNone/>
            </a:pPr>
            <a:r>
              <a:rPr lang="es-ES" dirty="0"/>
              <a:t>9</a:t>
            </a:r>
            <a:r>
              <a:rPr lang="et-EE" dirty="0"/>
              <a:t>. näide</a:t>
            </a:r>
            <a:r>
              <a:rPr lang="es-ES" dirty="0"/>
              <a:t>: SCORE Project</a:t>
            </a:r>
            <a:endParaRPr dirty="0"/>
          </a:p>
        </p:txBody>
      </p:sp>
      <p:sp>
        <p:nvSpPr>
          <p:cNvPr id="818" name="Google Shape;818;g6d3c560e57_0_85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s-ES"/>
              <a:t>82</a:t>
            </a:fld>
            <a:endParaRPr/>
          </a:p>
        </p:txBody>
      </p:sp>
      <p:pic>
        <p:nvPicPr>
          <p:cNvPr id="819" name="Google Shape;819;g6d3c560e57_0_857"/>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g711275cc8a_1_1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83</a:t>
            </a:fld>
            <a:endParaRPr/>
          </a:p>
        </p:txBody>
      </p:sp>
      <p:pic>
        <p:nvPicPr>
          <p:cNvPr id="826" name="Google Shape;826;g711275cc8a_1_12"/>
          <p:cNvPicPr preferRelativeResize="0"/>
          <p:nvPr/>
        </p:nvPicPr>
        <p:blipFill rotWithShape="1">
          <a:blip r:embed="rId3">
            <a:alphaModFix/>
          </a:blip>
          <a:srcRect/>
          <a:stretch/>
        </p:blipFill>
        <p:spPr>
          <a:xfrm>
            <a:off x="6681850" y="2348625"/>
            <a:ext cx="2686325" cy="1751950"/>
          </a:xfrm>
          <a:prstGeom prst="rect">
            <a:avLst/>
          </a:prstGeom>
          <a:noFill/>
          <a:ln>
            <a:noFill/>
          </a:ln>
        </p:spPr>
      </p:pic>
      <p:sp>
        <p:nvSpPr>
          <p:cNvPr id="827" name="Google Shape;827;g711275cc8a_1_12"/>
          <p:cNvSpPr txBox="1"/>
          <p:nvPr/>
        </p:nvSpPr>
        <p:spPr>
          <a:xfrm>
            <a:off x="2572696" y="4365104"/>
            <a:ext cx="7200900" cy="110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s-ES" sz="2400" b="1" i="0" u="none" strike="noStrike" cap="none" dirty="0" err="1">
                <a:solidFill>
                  <a:srgbClr val="0042AA"/>
                </a:solidFill>
                <a:latin typeface="Calibri"/>
                <a:ea typeface="Calibri"/>
                <a:cs typeface="Calibri"/>
                <a:sym typeface="Calibri"/>
              </a:rPr>
              <a:t>S</a:t>
            </a:r>
            <a:r>
              <a:rPr lang="es-ES" sz="2400" b="0" i="0" u="none" strike="noStrike" cap="none" dirty="0" err="1">
                <a:solidFill>
                  <a:srgbClr val="0042AA"/>
                </a:solidFill>
                <a:latin typeface="Calibri"/>
                <a:ea typeface="Calibri"/>
                <a:cs typeface="Calibri"/>
                <a:sym typeface="Calibri"/>
              </a:rPr>
              <a:t>trengthening</a:t>
            </a:r>
            <a:r>
              <a:rPr lang="es-ES" sz="2400" b="0" i="0" u="none" strike="noStrike" cap="none" dirty="0">
                <a:solidFill>
                  <a:srgbClr val="0042AA"/>
                </a:solidFill>
                <a:latin typeface="Calibri"/>
                <a:ea typeface="Calibri"/>
                <a:cs typeface="Calibri"/>
                <a:sym typeface="Calibri"/>
              </a:rPr>
              <a:t> </a:t>
            </a:r>
            <a:r>
              <a:rPr lang="es-ES" sz="2400" b="1" i="0" u="none" strike="noStrike" cap="none" dirty="0">
                <a:solidFill>
                  <a:srgbClr val="0042AA"/>
                </a:solidFill>
                <a:latin typeface="Calibri"/>
                <a:ea typeface="Calibri"/>
                <a:cs typeface="Calibri"/>
                <a:sym typeface="Calibri"/>
              </a:rPr>
              <a:t>C</a:t>
            </a:r>
            <a:r>
              <a:rPr lang="es-ES" sz="2400" b="0" i="0" u="none" strike="noStrike" cap="none" dirty="0">
                <a:solidFill>
                  <a:srgbClr val="0042AA"/>
                </a:solidFill>
                <a:latin typeface="Calibri"/>
                <a:ea typeface="Calibri"/>
                <a:cs typeface="Calibri"/>
                <a:sym typeface="Calibri"/>
              </a:rPr>
              <a:t>oaching </a:t>
            </a:r>
            <a:r>
              <a:rPr lang="es-ES" sz="2400" b="0" i="0" u="none" strike="noStrike" cap="none" dirty="0" err="1">
                <a:solidFill>
                  <a:srgbClr val="0042AA"/>
                </a:solidFill>
                <a:latin typeface="Calibri"/>
                <a:ea typeface="Calibri"/>
                <a:cs typeface="Calibri"/>
                <a:sym typeface="Calibri"/>
              </a:rPr>
              <a:t>with</a:t>
            </a:r>
            <a:r>
              <a:rPr lang="es-ES" sz="2400" b="0" i="0" u="none" strike="noStrike" cap="none" dirty="0">
                <a:solidFill>
                  <a:srgbClr val="0042AA"/>
                </a:solidFill>
                <a:latin typeface="Calibri"/>
                <a:ea typeface="Calibri"/>
                <a:cs typeface="Calibri"/>
                <a:sym typeface="Calibri"/>
              </a:rPr>
              <a:t> </a:t>
            </a:r>
            <a:r>
              <a:rPr lang="es-ES" sz="2400" b="0" i="0" u="none" strike="noStrike" cap="none" dirty="0" err="1">
                <a:solidFill>
                  <a:srgbClr val="0042AA"/>
                </a:solidFill>
                <a:latin typeface="Calibri"/>
                <a:ea typeface="Calibri"/>
                <a:cs typeface="Calibri"/>
                <a:sym typeface="Calibri"/>
              </a:rPr>
              <a:t>the</a:t>
            </a:r>
            <a:r>
              <a:rPr lang="es-ES" sz="2400" b="0" i="0" u="none" strike="noStrike" cap="none" dirty="0">
                <a:solidFill>
                  <a:srgbClr val="0042AA"/>
                </a:solidFill>
                <a:latin typeface="Calibri"/>
                <a:ea typeface="Calibri"/>
                <a:cs typeface="Calibri"/>
                <a:sym typeface="Calibri"/>
              </a:rPr>
              <a:t> </a:t>
            </a:r>
            <a:r>
              <a:rPr lang="es-ES" sz="2400" b="1" i="0" u="none" strike="noStrike" cap="none" dirty="0" err="1">
                <a:solidFill>
                  <a:srgbClr val="0042AA"/>
                </a:solidFill>
                <a:latin typeface="Calibri"/>
                <a:ea typeface="Calibri"/>
                <a:cs typeface="Calibri"/>
                <a:sym typeface="Calibri"/>
              </a:rPr>
              <a:t>O</a:t>
            </a:r>
            <a:r>
              <a:rPr lang="es-ES" sz="2400" b="0" i="0" u="none" strike="noStrike" cap="none" dirty="0" err="1">
                <a:solidFill>
                  <a:srgbClr val="0042AA"/>
                </a:solidFill>
                <a:latin typeface="Calibri"/>
                <a:ea typeface="Calibri"/>
                <a:cs typeface="Calibri"/>
                <a:sym typeface="Calibri"/>
              </a:rPr>
              <a:t>bjective</a:t>
            </a:r>
            <a:r>
              <a:rPr lang="es-ES" sz="2400" b="0" i="0" u="none" strike="noStrike" cap="none" dirty="0">
                <a:solidFill>
                  <a:srgbClr val="0042AA"/>
                </a:solidFill>
                <a:latin typeface="Calibri"/>
                <a:ea typeface="Calibri"/>
                <a:cs typeface="Calibri"/>
                <a:sym typeface="Calibri"/>
              </a:rPr>
              <a:t> to </a:t>
            </a:r>
            <a:r>
              <a:rPr lang="es-ES" sz="2400" b="1" i="0" u="none" strike="noStrike" cap="none" dirty="0" err="1">
                <a:solidFill>
                  <a:srgbClr val="0042AA"/>
                </a:solidFill>
                <a:latin typeface="Calibri"/>
                <a:ea typeface="Calibri"/>
                <a:cs typeface="Calibri"/>
                <a:sym typeface="Calibri"/>
              </a:rPr>
              <a:t>R</a:t>
            </a:r>
            <a:r>
              <a:rPr lang="es-ES" sz="2400" b="0" i="0" u="none" strike="noStrike" cap="none" dirty="0" err="1">
                <a:solidFill>
                  <a:srgbClr val="0042AA"/>
                </a:solidFill>
                <a:latin typeface="Calibri"/>
                <a:ea typeface="Calibri"/>
                <a:cs typeface="Calibri"/>
                <a:sym typeface="Calibri"/>
              </a:rPr>
              <a:t>aise</a:t>
            </a:r>
            <a:r>
              <a:rPr lang="es-ES" sz="2400" b="0" i="0" u="none" strike="noStrike" cap="none" dirty="0">
                <a:solidFill>
                  <a:srgbClr val="0042AA"/>
                </a:solidFill>
                <a:latin typeface="Calibri"/>
                <a:ea typeface="Calibri"/>
                <a:cs typeface="Calibri"/>
                <a:sym typeface="Calibri"/>
              </a:rPr>
              <a:t> </a:t>
            </a:r>
            <a:r>
              <a:rPr lang="es-ES" sz="2400" b="1" i="0" u="none" strike="noStrike" cap="none" dirty="0" err="1">
                <a:solidFill>
                  <a:srgbClr val="0042AA"/>
                </a:solidFill>
                <a:latin typeface="Calibri"/>
                <a:ea typeface="Calibri"/>
                <a:cs typeface="Calibri"/>
                <a:sym typeface="Calibri"/>
              </a:rPr>
              <a:t>E</a:t>
            </a:r>
            <a:r>
              <a:rPr lang="es-ES" sz="2400" b="0" i="0" u="none" strike="noStrike" cap="none" dirty="0" err="1">
                <a:solidFill>
                  <a:srgbClr val="0042AA"/>
                </a:solidFill>
                <a:latin typeface="Calibri"/>
                <a:ea typeface="Calibri"/>
                <a:cs typeface="Calibri"/>
                <a:sym typeface="Calibri"/>
              </a:rPr>
              <a:t>quality</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rgbClr val="0042AA"/>
              </a:solidFill>
              <a:latin typeface="Calibri"/>
              <a:ea typeface="Calibri"/>
              <a:cs typeface="Calibri"/>
              <a:sym typeface="Calibri"/>
            </a:endParaRPr>
          </a:p>
        </p:txBody>
      </p:sp>
      <p:pic>
        <p:nvPicPr>
          <p:cNvPr id="828" name="Google Shape;828;g711275cc8a_1_12"/>
          <p:cNvPicPr preferRelativeResize="0"/>
          <p:nvPr/>
        </p:nvPicPr>
        <p:blipFill rotWithShape="1">
          <a:blip r:embed="rId4">
            <a:alphaModFix/>
          </a:blip>
          <a:srcRect/>
          <a:stretch/>
        </p:blipFill>
        <p:spPr>
          <a:xfrm>
            <a:off x="2773175" y="1443900"/>
            <a:ext cx="2743200" cy="2743200"/>
          </a:xfrm>
          <a:prstGeom prst="rect">
            <a:avLst/>
          </a:prstGeom>
          <a:noFill/>
          <a:ln>
            <a:noFill/>
          </a:ln>
        </p:spPr>
      </p:pic>
      <p:pic>
        <p:nvPicPr>
          <p:cNvPr id="829" name="Google Shape;829;g711275cc8a_1_12"/>
          <p:cNvPicPr preferRelativeResize="0"/>
          <p:nvPr/>
        </p:nvPicPr>
        <p:blipFill rotWithShape="1">
          <a:blip r:embed="rId5">
            <a:alphaModFix/>
          </a:blip>
          <a:srcRect/>
          <a:stretch/>
        </p:blipFill>
        <p:spPr>
          <a:xfrm>
            <a:off x="9840751" y="5877075"/>
            <a:ext cx="2121449" cy="60597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g711275cc8a_1_19"/>
          <p:cNvSpPr txBox="1">
            <a:spLocks noGrp="1"/>
          </p:cNvSpPr>
          <p:nvPr>
            <p:ph type="sldNum" idx="12"/>
          </p:nvPr>
        </p:nvSpPr>
        <p:spPr>
          <a:xfrm>
            <a:off x="836615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84</a:t>
            </a:fld>
            <a:endParaRPr/>
          </a:p>
        </p:txBody>
      </p:sp>
      <p:sp>
        <p:nvSpPr>
          <p:cNvPr id="836" name="Google Shape;836;g711275cc8a_1_19"/>
          <p:cNvSpPr txBox="1"/>
          <p:nvPr/>
        </p:nvSpPr>
        <p:spPr>
          <a:xfrm>
            <a:off x="898978" y="291664"/>
            <a:ext cx="7024800" cy="745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4000"/>
              <a:buFont typeface="Arial"/>
              <a:buNone/>
            </a:pPr>
            <a:r>
              <a:rPr lang="es-ES" sz="4000" b="0" i="0" u="none" strike="noStrike" cap="none" dirty="0" err="1">
                <a:solidFill>
                  <a:srgbClr val="4D944B"/>
                </a:solidFill>
                <a:latin typeface="Arial"/>
                <a:ea typeface="Arial"/>
                <a:cs typeface="Arial"/>
                <a:sym typeface="Arial"/>
              </a:rPr>
              <a:t>Proje</a:t>
            </a:r>
            <a:r>
              <a:rPr lang="et-EE" sz="4000" b="0" i="0" u="none" strike="noStrike" cap="none" dirty="0">
                <a:solidFill>
                  <a:srgbClr val="4D944B"/>
                </a:solidFill>
                <a:latin typeface="Arial"/>
                <a:ea typeface="Arial"/>
                <a:cs typeface="Arial"/>
                <a:sym typeface="Arial"/>
              </a:rPr>
              <a:t>kti olemus</a:t>
            </a:r>
            <a:endParaRPr sz="4000" b="0" i="0" u="none" strike="noStrike" cap="none" dirty="0">
              <a:solidFill>
                <a:srgbClr val="4D944B"/>
              </a:solidFill>
              <a:latin typeface="Arial"/>
              <a:ea typeface="Arial"/>
              <a:cs typeface="Arial"/>
              <a:sym typeface="Arial"/>
            </a:endParaRPr>
          </a:p>
        </p:txBody>
      </p:sp>
      <p:sp>
        <p:nvSpPr>
          <p:cNvPr id="837" name="Google Shape;837;g711275cc8a_1_19"/>
          <p:cNvSpPr txBox="1"/>
          <p:nvPr/>
        </p:nvSpPr>
        <p:spPr>
          <a:xfrm>
            <a:off x="898978" y="1319752"/>
            <a:ext cx="9479100" cy="2494725"/>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2000"/>
              <a:buFont typeface="Arial"/>
              <a:buNone/>
            </a:pPr>
            <a:r>
              <a:rPr lang="es-ES" sz="2000" b="1" i="0" u="none" strike="noStrike" cap="none" dirty="0">
                <a:solidFill>
                  <a:srgbClr val="71BE44"/>
                </a:solidFill>
                <a:highlight>
                  <a:srgbClr val="FFFFFF"/>
                </a:highlight>
                <a:latin typeface="Calibri"/>
                <a:ea typeface="Calibri"/>
                <a:cs typeface="Calibri"/>
                <a:sym typeface="Calibri"/>
              </a:rPr>
              <a:t>"</a:t>
            </a:r>
            <a:r>
              <a:rPr lang="es-ES" sz="2000" b="1" i="0" u="none" strike="noStrike" cap="none" dirty="0" err="1">
                <a:solidFill>
                  <a:srgbClr val="71BE44"/>
                </a:solidFill>
                <a:latin typeface="Calibri"/>
                <a:ea typeface="Calibri"/>
                <a:cs typeface="Calibri"/>
                <a:sym typeface="Calibri"/>
              </a:rPr>
              <a:t>Strengthening</a:t>
            </a:r>
            <a:r>
              <a:rPr lang="es-ES" sz="2000" b="1" i="0" u="none" strike="noStrike" cap="none" dirty="0">
                <a:solidFill>
                  <a:srgbClr val="71BE44"/>
                </a:solidFill>
                <a:latin typeface="Calibri"/>
                <a:ea typeface="Calibri"/>
                <a:cs typeface="Calibri"/>
                <a:sym typeface="Calibri"/>
              </a:rPr>
              <a:t> Coaching </a:t>
            </a:r>
            <a:r>
              <a:rPr lang="es-ES" sz="2000" b="1" i="0" u="none" strike="noStrike" cap="none" dirty="0" err="1">
                <a:solidFill>
                  <a:srgbClr val="71BE44"/>
                </a:solidFill>
                <a:latin typeface="Calibri"/>
                <a:ea typeface="Calibri"/>
                <a:cs typeface="Calibri"/>
                <a:sym typeface="Calibri"/>
              </a:rPr>
              <a:t>with</a:t>
            </a:r>
            <a:r>
              <a:rPr lang="es-ES" sz="2000" b="1" i="0" u="none" strike="noStrike" cap="none" dirty="0">
                <a:solidFill>
                  <a:srgbClr val="71BE44"/>
                </a:solidFill>
                <a:latin typeface="Calibri"/>
                <a:ea typeface="Calibri"/>
                <a:cs typeface="Calibri"/>
                <a:sym typeface="Calibri"/>
              </a:rPr>
              <a:t> </a:t>
            </a:r>
            <a:r>
              <a:rPr lang="es-ES" sz="2000" b="1" i="0" u="none" strike="noStrike" cap="none" dirty="0" err="1">
                <a:solidFill>
                  <a:srgbClr val="71BE44"/>
                </a:solidFill>
                <a:latin typeface="Calibri"/>
                <a:ea typeface="Calibri"/>
                <a:cs typeface="Calibri"/>
                <a:sym typeface="Calibri"/>
              </a:rPr>
              <a:t>the</a:t>
            </a:r>
            <a:r>
              <a:rPr lang="es-ES" sz="2000" b="1" i="0" u="none" strike="noStrike" cap="none" dirty="0">
                <a:solidFill>
                  <a:srgbClr val="71BE44"/>
                </a:solidFill>
                <a:latin typeface="Calibri"/>
                <a:ea typeface="Calibri"/>
                <a:cs typeface="Calibri"/>
                <a:sym typeface="Calibri"/>
              </a:rPr>
              <a:t> </a:t>
            </a:r>
            <a:r>
              <a:rPr lang="es-ES" sz="2000" b="1" i="0" u="none" strike="noStrike" cap="none" dirty="0" err="1">
                <a:solidFill>
                  <a:srgbClr val="71BE44"/>
                </a:solidFill>
                <a:latin typeface="Calibri"/>
                <a:ea typeface="Calibri"/>
                <a:cs typeface="Calibri"/>
                <a:sym typeface="Calibri"/>
              </a:rPr>
              <a:t>Objective</a:t>
            </a:r>
            <a:r>
              <a:rPr lang="es-ES" sz="2000" b="1" i="0" u="none" strike="noStrike" cap="none" dirty="0">
                <a:solidFill>
                  <a:srgbClr val="71BE44"/>
                </a:solidFill>
                <a:latin typeface="Calibri"/>
                <a:ea typeface="Calibri"/>
                <a:cs typeface="Calibri"/>
                <a:sym typeface="Calibri"/>
              </a:rPr>
              <a:t> to </a:t>
            </a:r>
            <a:r>
              <a:rPr lang="es-ES" sz="2000" b="1" i="0" u="none" strike="noStrike" cap="none" dirty="0" err="1">
                <a:solidFill>
                  <a:srgbClr val="71BE44"/>
                </a:solidFill>
                <a:latin typeface="Calibri"/>
                <a:ea typeface="Calibri"/>
                <a:cs typeface="Calibri"/>
                <a:sym typeface="Calibri"/>
              </a:rPr>
              <a:t>Raise</a:t>
            </a:r>
            <a:r>
              <a:rPr lang="es-ES" sz="2000" b="1" i="0" u="none" strike="noStrike" cap="none" dirty="0">
                <a:solidFill>
                  <a:srgbClr val="71BE44"/>
                </a:solidFill>
                <a:latin typeface="Calibri"/>
                <a:ea typeface="Calibri"/>
                <a:cs typeface="Calibri"/>
                <a:sym typeface="Calibri"/>
              </a:rPr>
              <a:t> </a:t>
            </a:r>
            <a:r>
              <a:rPr lang="es-ES" sz="2000" b="1" i="0" u="none" strike="noStrike" cap="none" dirty="0" err="1">
                <a:solidFill>
                  <a:srgbClr val="71BE44"/>
                </a:solidFill>
                <a:latin typeface="Calibri"/>
                <a:ea typeface="Calibri"/>
                <a:cs typeface="Calibri"/>
                <a:sym typeface="Calibri"/>
              </a:rPr>
              <a:t>Equality</a:t>
            </a:r>
            <a:r>
              <a:rPr lang="es-ES" sz="2000" b="1" i="0" u="none" strike="noStrike" cap="none" dirty="0">
                <a:solidFill>
                  <a:srgbClr val="71BE44"/>
                </a:solidFill>
                <a:latin typeface="Calibri"/>
                <a:ea typeface="Calibri"/>
                <a:cs typeface="Calibri"/>
                <a:sym typeface="Calibri"/>
              </a:rPr>
              <a:t>" – SCORE</a:t>
            </a:r>
            <a:r>
              <a:rPr lang="es-ES" sz="2000" b="0" i="0" u="none" strike="noStrike" cap="none" dirty="0">
                <a:solidFill>
                  <a:srgbClr val="71BE44"/>
                </a:solidFill>
                <a:highlight>
                  <a:srgbClr val="FFFFFF"/>
                </a:highlight>
                <a:latin typeface="Calibri"/>
                <a:ea typeface="Calibri"/>
                <a:cs typeface="Calibri"/>
                <a:sym typeface="Calibri"/>
              </a:rPr>
              <a:t> </a:t>
            </a:r>
            <a:r>
              <a:rPr lang="et-EE" sz="2000" b="0" i="0" u="none" strike="noStrike" cap="none" dirty="0">
                <a:solidFill>
                  <a:srgbClr val="7F7F7F"/>
                </a:solidFill>
                <a:highlight>
                  <a:srgbClr val="FFFFFF"/>
                </a:highlight>
                <a:latin typeface="Calibri"/>
                <a:ea typeface="Calibri"/>
                <a:cs typeface="Calibri"/>
                <a:sym typeface="Calibri"/>
              </a:rPr>
              <a:t>on Euroopa projekt, mida toetatakse Erasmus+ Sport programmist. Seda juhib ENGSO (Euroopa Spordi MTÜ), mis edendab võrdseid võimalusi, eelkõige soolist võrdsust treeningtööl, ja keskendub kasvavale hulgale palgalistele ja vabatahtlikele naistreereritele kõigil spordi tasemetel kui ka soolise võrdsuse alaste teadmiste tõstmisele treenerihariduses. Projekt on mõeldu kõikidele spordi- ja koolitusorganisatsioonidele, täpsemalt treeneritele, endistele sportlastele, vabatahtlikele ja otsustajale.</a:t>
            </a:r>
          </a:p>
        </p:txBody>
      </p:sp>
      <p:sp>
        <p:nvSpPr>
          <p:cNvPr id="838" name="Google Shape;838;g711275cc8a_1_19"/>
          <p:cNvSpPr txBox="1">
            <a:spLocks noGrp="1"/>
          </p:cNvSpPr>
          <p:nvPr>
            <p:ph type="body" idx="1"/>
          </p:nvPr>
        </p:nvSpPr>
        <p:spPr>
          <a:xfrm>
            <a:off x="732976" y="3795450"/>
            <a:ext cx="9335174" cy="1976700"/>
          </a:xfrm>
          <a:prstGeom prst="rect">
            <a:avLst/>
          </a:prstGeom>
          <a:noFill/>
          <a:ln>
            <a:noFill/>
          </a:ln>
        </p:spPr>
        <p:txBody>
          <a:bodyPr spcFirstLastPara="1" wrap="square" lIns="91425" tIns="45700" rIns="91425" bIns="45700" anchor="t" anchorCtr="0">
            <a:noAutofit/>
          </a:bodyPr>
          <a:lstStyle/>
          <a:p>
            <a:pPr marL="68580" lvl="0" indent="0" algn="just" rtl="0">
              <a:lnSpc>
                <a:spcPct val="80000"/>
              </a:lnSpc>
              <a:spcBef>
                <a:spcPts val="600"/>
              </a:spcBef>
              <a:spcAft>
                <a:spcPts val="0"/>
              </a:spcAft>
              <a:buClr>
                <a:srgbClr val="71BE44"/>
              </a:buClr>
              <a:buSzPts val="2960"/>
              <a:buNone/>
            </a:pPr>
            <a:endParaRPr sz="2000" b="1" dirty="0">
              <a:solidFill>
                <a:schemeClr val="dk1"/>
              </a:solidFill>
              <a:latin typeface="Calibri"/>
              <a:ea typeface="Calibri"/>
              <a:cs typeface="Calibri"/>
              <a:sym typeface="Calibri"/>
            </a:endParaRPr>
          </a:p>
          <a:p>
            <a:pPr marL="228600" lvl="0" indent="0" algn="just" rtl="0">
              <a:lnSpc>
                <a:spcPct val="80000"/>
              </a:lnSpc>
              <a:spcBef>
                <a:spcPts val="600"/>
              </a:spcBef>
              <a:spcAft>
                <a:spcPts val="0"/>
              </a:spcAft>
              <a:buSzPts val="1800"/>
              <a:buNone/>
            </a:pPr>
            <a:r>
              <a:rPr lang="et-EE" sz="2000" b="1" dirty="0">
                <a:latin typeface="Calibri"/>
                <a:ea typeface="Calibri"/>
                <a:cs typeface="Calibri"/>
                <a:sym typeface="Calibri"/>
              </a:rPr>
              <a:t>Kolm rahvusvahelise projekti kohtumist</a:t>
            </a:r>
            <a:endParaRPr sz="2000" dirty="0">
              <a:latin typeface="Calibri"/>
              <a:ea typeface="Calibri"/>
              <a:cs typeface="Calibri"/>
              <a:sym typeface="Calibri"/>
            </a:endParaRPr>
          </a:p>
          <a:p>
            <a:pPr marL="68580" lvl="0" indent="0" algn="just" rtl="0">
              <a:lnSpc>
                <a:spcPct val="80000"/>
              </a:lnSpc>
              <a:spcBef>
                <a:spcPts val="600"/>
              </a:spcBef>
              <a:spcAft>
                <a:spcPts val="0"/>
              </a:spcAft>
              <a:buClr>
                <a:srgbClr val="71BE44"/>
              </a:buClr>
              <a:buSzPts val="2960"/>
              <a:buNone/>
            </a:pPr>
            <a:endParaRPr sz="2000" b="1" dirty="0">
              <a:solidFill>
                <a:schemeClr val="dk1"/>
              </a:solidFill>
              <a:latin typeface="Calibri"/>
              <a:ea typeface="Calibri"/>
              <a:cs typeface="Calibri"/>
              <a:sym typeface="Calibri"/>
            </a:endParaRPr>
          </a:p>
          <a:p>
            <a:pPr marL="228600" lvl="0" indent="0" algn="just" rtl="0">
              <a:lnSpc>
                <a:spcPct val="80000"/>
              </a:lnSpc>
              <a:spcBef>
                <a:spcPts val="600"/>
              </a:spcBef>
              <a:spcAft>
                <a:spcPts val="0"/>
              </a:spcAft>
              <a:buSzPts val="1800"/>
              <a:buNone/>
            </a:pPr>
            <a:r>
              <a:rPr lang="es-ES" sz="2000" b="1" dirty="0">
                <a:latin typeface="Calibri"/>
                <a:ea typeface="Calibri"/>
                <a:cs typeface="Calibri"/>
                <a:sym typeface="Calibri"/>
              </a:rPr>
              <a:t>24 </a:t>
            </a:r>
            <a:r>
              <a:rPr lang="et-EE" sz="2000" b="1" dirty="0">
                <a:latin typeface="Calibri"/>
                <a:ea typeface="Calibri"/>
                <a:cs typeface="Calibri"/>
                <a:sym typeface="Calibri"/>
              </a:rPr>
              <a:t>mentoriga õppesessioonid 8 riigis </a:t>
            </a:r>
            <a:r>
              <a:rPr lang="es-ES" sz="2000" dirty="0">
                <a:solidFill>
                  <a:srgbClr val="7F7F7F"/>
                </a:solidFill>
                <a:latin typeface="Calibri"/>
                <a:ea typeface="Calibri"/>
                <a:cs typeface="Calibri"/>
                <a:sym typeface="Calibri"/>
              </a:rPr>
              <a:t>(</a:t>
            </a:r>
            <a:r>
              <a:rPr lang="et-EE" sz="2000" dirty="0">
                <a:solidFill>
                  <a:srgbClr val="7F7F7F"/>
                </a:solidFill>
                <a:latin typeface="Calibri"/>
                <a:ea typeface="Calibri"/>
                <a:cs typeface="Calibri"/>
                <a:sym typeface="Calibri"/>
              </a:rPr>
              <a:t>Horvaatia, Küpros, Soome, Saksamaa, Leedu, Portugal, Rootsi ja Suurbritannia</a:t>
            </a:r>
            <a:r>
              <a:rPr lang="es-ES" sz="2000" dirty="0">
                <a:solidFill>
                  <a:srgbClr val="7F7F7F"/>
                </a:solidFill>
                <a:latin typeface="Calibri"/>
                <a:ea typeface="Calibri"/>
                <a:cs typeface="Calibri"/>
                <a:sym typeface="Calibri"/>
              </a:rPr>
              <a:t>)</a:t>
            </a:r>
            <a:endParaRPr sz="2000" dirty="0">
              <a:solidFill>
                <a:srgbClr val="7F7F7F"/>
              </a:solidFill>
              <a:latin typeface="Calibri"/>
              <a:ea typeface="Calibri"/>
              <a:cs typeface="Calibri"/>
              <a:sym typeface="Calibri"/>
            </a:endParaRPr>
          </a:p>
          <a:p>
            <a:pPr marL="228600" lvl="0" indent="-40639" algn="just" rtl="0">
              <a:lnSpc>
                <a:spcPct val="80000"/>
              </a:lnSpc>
              <a:spcBef>
                <a:spcPts val="1300"/>
              </a:spcBef>
              <a:spcAft>
                <a:spcPts val="0"/>
              </a:spcAft>
              <a:buClr>
                <a:srgbClr val="71BE44"/>
              </a:buClr>
              <a:buSzPts val="2960"/>
              <a:buNone/>
            </a:pPr>
            <a:endParaRPr sz="2000" dirty="0">
              <a:solidFill>
                <a:srgbClr val="7F7F7F"/>
              </a:solidFill>
              <a:latin typeface="Calibri"/>
              <a:ea typeface="Calibri"/>
              <a:cs typeface="Calibri"/>
              <a:sym typeface="Calibri"/>
            </a:endParaRPr>
          </a:p>
        </p:txBody>
      </p:sp>
      <p:sp>
        <p:nvSpPr>
          <p:cNvPr id="839" name="Google Shape;839;g711275cc8a_1_19"/>
          <p:cNvSpPr txBox="1"/>
          <p:nvPr/>
        </p:nvSpPr>
        <p:spPr>
          <a:xfrm>
            <a:off x="4584450" y="469525"/>
            <a:ext cx="5483700" cy="577189"/>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2400"/>
              <a:buFont typeface="Arial"/>
              <a:buNone/>
            </a:pPr>
            <a:r>
              <a:rPr lang="es-ES" sz="2400" b="1" i="0" u="none" strike="noStrike" cap="none" dirty="0">
                <a:solidFill>
                  <a:schemeClr val="dk1"/>
                </a:solidFill>
                <a:latin typeface="Calibri"/>
                <a:ea typeface="Calibri"/>
                <a:cs typeface="Calibri"/>
                <a:sym typeface="Calibri"/>
              </a:rPr>
              <a:t>Jan 2015-Dec 2016</a:t>
            </a:r>
            <a:endParaRPr sz="2400" b="0" i="0" u="none" strike="noStrike" cap="none" dirty="0">
              <a:solidFill>
                <a:srgbClr val="71BE44"/>
              </a:solidFill>
              <a:latin typeface="Calibri"/>
              <a:ea typeface="Calibri"/>
              <a:cs typeface="Calibri"/>
              <a:sym typeface="Calibri"/>
            </a:endParaRPr>
          </a:p>
        </p:txBody>
      </p:sp>
      <p:pic>
        <p:nvPicPr>
          <p:cNvPr id="840" name="Google Shape;840;g711275cc8a_1_19"/>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sp>
        <p:nvSpPr>
          <p:cNvPr id="845" name="Google Shape;845;p42"/>
          <p:cNvSpPr txBox="1">
            <a:spLocks noGrp="1"/>
          </p:cNvSpPr>
          <p:nvPr>
            <p:ph type="title"/>
          </p:nvPr>
        </p:nvSpPr>
        <p:spPr>
          <a:xfrm>
            <a:off x="1188720" y="298865"/>
            <a:ext cx="10515600" cy="102203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D944B"/>
              </a:buClr>
              <a:buSzPts val="1800"/>
              <a:buNone/>
            </a:pPr>
            <a:r>
              <a:rPr lang="es-ES" dirty="0" err="1"/>
              <a:t>Proje</a:t>
            </a:r>
            <a:r>
              <a:rPr lang="et-EE" dirty="0"/>
              <a:t>kti olemus</a:t>
            </a:r>
            <a:endParaRPr dirty="0"/>
          </a:p>
        </p:txBody>
      </p:sp>
      <p:sp>
        <p:nvSpPr>
          <p:cNvPr id="846" name="Google Shape;846;p42"/>
          <p:cNvSpPr txBox="1">
            <a:spLocks noGrp="1"/>
          </p:cNvSpPr>
          <p:nvPr>
            <p:ph type="body" idx="1"/>
          </p:nvPr>
        </p:nvSpPr>
        <p:spPr>
          <a:xfrm>
            <a:off x="1200509" y="1825625"/>
            <a:ext cx="10515600" cy="4351338"/>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1000"/>
              </a:spcBef>
              <a:spcAft>
                <a:spcPts val="0"/>
              </a:spcAft>
              <a:buClr>
                <a:srgbClr val="71BE44"/>
              </a:buClr>
              <a:buSzPts val="1800"/>
              <a:buChar char="•"/>
            </a:pPr>
            <a:r>
              <a:rPr lang="et-EE" dirty="0"/>
              <a:t>Edendada</a:t>
            </a:r>
            <a:r>
              <a:rPr lang="es-ES" dirty="0"/>
              <a:t> </a:t>
            </a:r>
            <a:r>
              <a:rPr lang="et-EE" dirty="0">
                <a:solidFill>
                  <a:srgbClr val="7F7F7F"/>
                </a:solidFill>
              </a:rPr>
              <a:t>palgaliste ja vabatahtlike naistreenerite esindatust.</a:t>
            </a:r>
            <a:endParaRPr dirty="0"/>
          </a:p>
          <a:p>
            <a:pPr marL="457200" lvl="0" indent="-342900" algn="l" rtl="0">
              <a:lnSpc>
                <a:spcPct val="90000"/>
              </a:lnSpc>
              <a:spcBef>
                <a:spcPts val="1000"/>
              </a:spcBef>
              <a:spcAft>
                <a:spcPts val="0"/>
              </a:spcAft>
              <a:buClr>
                <a:srgbClr val="71BE44"/>
              </a:buClr>
              <a:buSzPts val="1800"/>
              <a:buChar char="•"/>
            </a:pPr>
            <a:r>
              <a:rPr lang="et-EE" dirty="0"/>
              <a:t>Suurendada</a:t>
            </a:r>
            <a:r>
              <a:rPr lang="es-ES" dirty="0"/>
              <a:t> </a:t>
            </a:r>
            <a:r>
              <a:rPr lang="et-EE" dirty="0">
                <a:solidFill>
                  <a:srgbClr val="7F7F7F"/>
                </a:solidFill>
              </a:rPr>
              <a:t>naistreenerite arvu, luues arenguks vajalike vahendeid.</a:t>
            </a:r>
            <a:endParaRPr dirty="0"/>
          </a:p>
          <a:p>
            <a:pPr marL="457200" lvl="0" indent="-342900" algn="l" rtl="0">
              <a:lnSpc>
                <a:spcPct val="90000"/>
              </a:lnSpc>
              <a:spcBef>
                <a:spcPts val="1000"/>
              </a:spcBef>
              <a:spcAft>
                <a:spcPts val="0"/>
              </a:spcAft>
              <a:buClr>
                <a:srgbClr val="71BE44"/>
              </a:buClr>
              <a:buSzPts val="1800"/>
              <a:buChar char="•"/>
            </a:pPr>
            <a:r>
              <a:rPr lang="et-EE" dirty="0"/>
              <a:t>Lisada</a:t>
            </a:r>
            <a:r>
              <a:rPr lang="es-ES" dirty="0"/>
              <a:t> </a:t>
            </a:r>
            <a:r>
              <a:rPr lang="et-EE" dirty="0">
                <a:solidFill>
                  <a:srgbClr val="7F7F7F"/>
                </a:solidFill>
              </a:rPr>
              <a:t>tõendipõhist infot sugude ja soolise võrdsuse kohta treeneriõppesse.</a:t>
            </a:r>
            <a:endParaRPr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g711275cc8a_1_34"/>
          <p:cNvSpPr txBox="1">
            <a:spLocks noGrp="1"/>
          </p:cNvSpPr>
          <p:nvPr>
            <p:ph type="sldNum" idx="12"/>
          </p:nvPr>
        </p:nvSpPr>
        <p:spPr>
          <a:xfrm>
            <a:off x="836615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86</a:t>
            </a:fld>
            <a:endParaRPr/>
          </a:p>
        </p:txBody>
      </p:sp>
      <p:sp>
        <p:nvSpPr>
          <p:cNvPr id="853" name="Google Shape;853;g711275cc8a_1_34"/>
          <p:cNvSpPr txBox="1"/>
          <p:nvPr/>
        </p:nvSpPr>
        <p:spPr>
          <a:xfrm>
            <a:off x="898975" y="307525"/>
            <a:ext cx="9479100" cy="745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600"/>
              <a:buFont typeface="Arial"/>
              <a:buNone/>
            </a:pPr>
            <a:r>
              <a:rPr lang="et-EE" sz="3600" b="0" i="0" u="none" strike="noStrike" cap="none" dirty="0">
                <a:solidFill>
                  <a:srgbClr val="4D944B"/>
                </a:solidFill>
                <a:latin typeface="Arial"/>
                <a:ea typeface="Arial"/>
                <a:cs typeface="Arial"/>
                <a:sym typeface="Arial"/>
              </a:rPr>
              <a:t>Üldine strateegia vabatahtlike kaasamiseks</a:t>
            </a:r>
            <a:endParaRPr sz="4000" b="0" i="0" u="none" strike="noStrike" cap="none" dirty="0">
              <a:solidFill>
                <a:srgbClr val="4D944B"/>
              </a:solidFill>
              <a:latin typeface="Arial"/>
              <a:ea typeface="Arial"/>
              <a:cs typeface="Arial"/>
              <a:sym typeface="Arial"/>
            </a:endParaRPr>
          </a:p>
        </p:txBody>
      </p:sp>
      <p:sp>
        <p:nvSpPr>
          <p:cNvPr id="854" name="Google Shape;854;g711275cc8a_1_34"/>
          <p:cNvSpPr txBox="1"/>
          <p:nvPr/>
        </p:nvSpPr>
        <p:spPr>
          <a:xfrm>
            <a:off x="898975" y="1656775"/>
            <a:ext cx="9479100" cy="42203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2000"/>
              <a:buFont typeface="Arial"/>
              <a:buNone/>
            </a:pPr>
            <a:r>
              <a:rPr lang="et-EE" sz="2000" b="1" i="0" u="none" strike="noStrike" cap="none" dirty="0">
                <a:solidFill>
                  <a:srgbClr val="71BE44"/>
                </a:solidFill>
                <a:latin typeface="Calibri"/>
                <a:ea typeface="Calibri"/>
                <a:cs typeface="Calibri"/>
                <a:sym typeface="Calibri"/>
              </a:rPr>
              <a:t>Mentorite koolitus</a:t>
            </a:r>
            <a:r>
              <a:rPr lang="es-ES" sz="2000" b="1" i="0" u="none" strike="noStrike" cap="none" dirty="0">
                <a:solidFill>
                  <a:srgbClr val="7F7F7F"/>
                </a:solidFill>
                <a:latin typeface="Calibri"/>
                <a:ea typeface="Calibri"/>
                <a:cs typeface="Calibri"/>
                <a:sym typeface="Calibri"/>
              </a:rPr>
              <a:t>: </a:t>
            </a:r>
            <a:r>
              <a:rPr lang="es-ES" sz="2000" b="0" i="0" u="none" strike="noStrike" cap="none" dirty="0">
                <a:solidFill>
                  <a:srgbClr val="7F7F7F"/>
                </a:solidFill>
                <a:latin typeface="Calibri"/>
                <a:ea typeface="Calibri"/>
                <a:cs typeface="Calibri"/>
                <a:sym typeface="Calibri"/>
              </a:rPr>
              <a:t>24 mentor</a:t>
            </a:r>
            <a:r>
              <a:rPr lang="et-EE" sz="2000" b="0" i="0" u="none" strike="noStrike" cap="none" dirty="0">
                <a:solidFill>
                  <a:srgbClr val="7F7F7F"/>
                </a:solidFill>
                <a:latin typeface="Calibri"/>
                <a:ea typeface="Calibri"/>
                <a:cs typeface="Calibri"/>
                <a:sym typeface="Calibri"/>
              </a:rPr>
              <a:t>it õpetatakse toetama potentsiaalseid naistreenereid, et toetada nende professionaalset ja personaalset arengut</a:t>
            </a:r>
            <a:r>
              <a:rPr lang="es-ES" sz="2000" b="0" i="0" u="none" strike="noStrike" cap="none" dirty="0">
                <a:solidFill>
                  <a:srgbClr val="7F7F7F"/>
                </a:solidFill>
                <a:latin typeface="Calibri"/>
                <a:ea typeface="Calibri"/>
                <a:cs typeface="Calibri"/>
                <a:sym typeface="Calibri"/>
              </a:rPr>
              <a:t>.</a:t>
            </a:r>
            <a:endParaRPr dirty="0"/>
          </a:p>
          <a:p>
            <a:pPr marL="0" marR="0" lvl="0" indent="0" algn="just" rtl="0">
              <a:lnSpc>
                <a:spcPct val="115000"/>
              </a:lnSpc>
              <a:spcBef>
                <a:spcPts val="2200"/>
              </a:spcBef>
              <a:spcAft>
                <a:spcPts val="0"/>
              </a:spcAft>
              <a:buClr>
                <a:srgbClr val="000000"/>
              </a:buClr>
              <a:buSzPts val="2000"/>
              <a:buFont typeface="Arial"/>
              <a:buNone/>
            </a:pPr>
            <a:r>
              <a:rPr lang="et-EE" sz="2000" b="1" dirty="0">
                <a:solidFill>
                  <a:srgbClr val="71BE44"/>
                </a:solidFill>
                <a:latin typeface="Calibri"/>
                <a:ea typeface="Calibri"/>
                <a:cs typeface="Calibri"/>
                <a:sym typeface="Calibri"/>
              </a:rPr>
              <a:t>Rahvuslikud õppesessioonid</a:t>
            </a:r>
            <a:r>
              <a:rPr lang="es-ES" sz="2000" b="1" i="0" u="none" strike="noStrike" cap="none" dirty="0">
                <a:solidFill>
                  <a:srgbClr val="71BE44"/>
                </a:solidFill>
                <a:latin typeface="Calibri"/>
                <a:ea typeface="Calibri"/>
                <a:cs typeface="Calibri"/>
                <a:sym typeface="Calibri"/>
              </a:rPr>
              <a:t>: </a:t>
            </a:r>
            <a:r>
              <a:rPr lang="et-EE" sz="2000" dirty="0">
                <a:solidFill>
                  <a:srgbClr val="7F7F7F"/>
                </a:solidFill>
                <a:latin typeface="Calibri"/>
                <a:ea typeface="Calibri"/>
                <a:cs typeface="Calibri"/>
                <a:sym typeface="Calibri"/>
              </a:rPr>
              <a:t>korraldatakse Horvaatias, Küprosel, Soomes, Saksamaal, Leedus, Portugalis, Rootsis ja Suurbritannias vahemikus novembrist 2015 kuni augustini 2016, et soodustada abivahendite komplekti rakendamist ja levitamist ning harida olulisi huvirühmi. 2016. aasta lõpp-konverents keskendub projekti tulemuste laiemale levikule ja teadlikkuse tõstmisele.</a:t>
            </a:r>
            <a:endParaRPr dirty="0"/>
          </a:p>
          <a:p>
            <a:pPr marL="0" marR="0" lvl="0" indent="0" algn="just" rtl="0">
              <a:lnSpc>
                <a:spcPct val="115000"/>
              </a:lnSpc>
              <a:spcBef>
                <a:spcPts val="2200"/>
              </a:spcBef>
              <a:spcAft>
                <a:spcPts val="0"/>
              </a:spcAft>
              <a:buClr>
                <a:srgbClr val="000000"/>
              </a:buClr>
              <a:buSzPts val="2000"/>
              <a:buFont typeface="Arial"/>
              <a:buNone/>
            </a:pPr>
            <a:r>
              <a:rPr lang="et-EE" sz="2000" b="0" i="0" u="none" strike="noStrike" cap="none" dirty="0">
                <a:solidFill>
                  <a:srgbClr val="7F7F7F"/>
                </a:solidFill>
                <a:latin typeface="Calibri"/>
                <a:ea typeface="Calibri"/>
                <a:cs typeface="Calibri"/>
                <a:sym typeface="Calibri"/>
              </a:rPr>
              <a:t>Selle kaudu jõudis projekt sadade spordiklubideni üle Euroopa, tõstes soolise võrdsuse alast teadlikkust spordis.</a:t>
            </a:r>
            <a:endParaRPr sz="2000" b="1" i="0" u="none" strike="noStrike" cap="none" dirty="0">
              <a:solidFill>
                <a:srgbClr val="7F7F7F"/>
              </a:solidFill>
              <a:highlight>
                <a:srgbClr val="FFFFFF"/>
              </a:highlight>
              <a:latin typeface="Calibri"/>
              <a:ea typeface="Calibri"/>
              <a:cs typeface="Calibri"/>
              <a:sym typeface="Calibri"/>
            </a:endParaRPr>
          </a:p>
        </p:txBody>
      </p:sp>
      <p:pic>
        <p:nvPicPr>
          <p:cNvPr id="855" name="Google Shape;855;g711275cc8a_1_34"/>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Google Shape;860;g711275cc8a_1_41"/>
          <p:cNvSpPr txBox="1">
            <a:spLocks noGrp="1"/>
          </p:cNvSpPr>
          <p:nvPr>
            <p:ph type="title"/>
          </p:nvPr>
        </p:nvSpPr>
        <p:spPr>
          <a:xfrm>
            <a:off x="1198040" y="302252"/>
            <a:ext cx="9290448" cy="780300"/>
          </a:xfrm>
          <a:prstGeom prst="rect">
            <a:avLst/>
          </a:prstGeom>
          <a:noFill/>
          <a:ln>
            <a:noFill/>
          </a:ln>
        </p:spPr>
        <p:txBody>
          <a:bodyPr spcFirstLastPara="1" wrap="square" lIns="91425" tIns="45700" rIns="91425" bIns="45700" anchor="ctr" anchorCtr="0">
            <a:noAutofit/>
          </a:bodyPr>
          <a:lstStyle/>
          <a:p>
            <a:pPr lvl="0">
              <a:buSzPts val="4000"/>
            </a:pPr>
            <a:r>
              <a:rPr lang="et-EE" dirty="0"/>
              <a:t>Tegevused eesmärkide saavutamiseks</a:t>
            </a:r>
            <a:endParaRPr dirty="0"/>
          </a:p>
        </p:txBody>
      </p:sp>
      <p:sp>
        <p:nvSpPr>
          <p:cNvPr id="861" name="Google Shape;861;g711275cc8a_1_4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87</a:t>
            </a:fld>
            <a:endParaRPr/>
          </a:p>
        </p:txBody>
      </p:sp>
      <p:grpSp>
        <p:nvGrpSpPr>
          <p:cNvPr id="862" name="Google Shape;862;g711275cc8a_1_41"/>
          <p:cNvGrpSpPr/>
          <p:nvPr/>
        </p:nvGrpSpPr>
        <p:grpSpPr>
          <a:xfrm>
            <a:off x="2384645" y="1772817"/>
            <a:ext cx="7134517" cy="4536352"/>
            <a:chOff x="-182847" y="0"/>
            <a:chExt cx="7134517" cy="4536352"/>
          </a:xfrm>
        </p:grpSpPr>
        <p:sp>
          <p:nvSpPr>
            <p:cNvPr id="863" name="Google Shape;863;g711275cc8a_1_41"/>
            <p:cNvSpPr/>
            <p:nvPr/>
          </p:nvSpPr>
          <p:spPr>
            <a:xfrm>
              <a:off x="-182847" y="0"/>
              <a:ext cx="6192900" cy="1360800"/>
            </a:xfrm>
            <a:prstGeom prst="roundRect">
              <a:avLst>
                <a:gd name="adj" fmla="val 10000"/>
              </a:avLst>
            </a:prstGeom>
            <a:solidFill>
              <a:srgbClr val="71BE44">
                <a:alpha val="24705"/>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4" name="Google Shape;864;g711275cc8a_1_41"/>
            <p:cNvSpPr txBox="1"/>
            <p:nvPr/>
          </p:nvSpPr>
          <p:spPr>
            <a:xfrm>
              <a:off x="-142986" y="39861"/>
              <a:ext cx="4618200" cy="1281300"/>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Clr>
                  <a:schemeClr val="lt1"/>
                </a:buClr>
                <a:buSzPts val="2200"/>
                <a:buFont typeface="Calibri"/>
                <a:buNone/>
              </a:pPr>
              <a:r>
                <a:rPr lang="es-ES" sz="2200" b="1" i="0" u="none" strike="noStrike" cap="none" dirty="0" err="1">
                  <a:solidFill>
                    <a:srgbClr val="7F7F7F"/>
                  </a:solidFill>
                  <a:latin typeface="Calibri"/>
                  <a:ea typeface="Calibri"/>
                  <a:cs typeface="Calibri"/>
                  <a:sym typeface="Calibri"/>
                </a:rPr>
                <a:t>Education</a:t>
              </a:r>
              <a:r>
                <a:rPr lang="es-ES" sz="2200" b="1" i="0" u="none" strike="noStrike" cap="none" dirty="0">
                  <a:solidFill>
                    <a:srgbClr val="7F7F7F"/>
                  </a:solidFill>
                  <a:latin typeface="Calibri"/>
                  <a:ea typeface="Calibri"/>
                  <a:cs typeface="Calibri"/>
                  <a:sym typeface="Calibri"/>
                </a:rPr>
                <a:t> </a:t>
              </a:r>
              <a:r>
                <a:rPr lang="es-ES" sz="2200" b="1" i="0" u="none" strike="noStrike" cap="none" dirty="0" err="1">
                  <a:solidFill>
                    <a:srgbClr val="7F7F7F"/>
                  </a:solidFill>
                  <a:latin typeface="Calibri"/>
                  <a:ea typeface="Calibri"/>
                  <a:cs typeface="Calibri"/>
                  <a:sym typeface="Calibri"/>
                </a:rPr>
                <a:t>for</a:t>
              </a:r>
              <a:r>
                <a:rPr lang="es-ES" sz="2200" b="1" i="0" u="none" strike="noStrike" cap="none" dirty="0">
                  <a:solidFill>
                    <a:srgbClr val="7F7F7F"/>
                  </a:solidFill>
                  <a:latin typeface="Calibri"/>
                  <a:ea typeface="Calibri"/>
                  <a:cs typeface="Calibri"/>
                  <a:sym typeface="Calibri"/>
                </a:rPr>
                <a:t> </a:t>
              </a:r>
              <a:r>
                <a:rPr lang="es-ES" sz="2200" b="1" i="0" u="none" strike="noStrike" cap="none" dirty="0" err="1">
                  <a:solidFill>
                    <a:srgbClr val="7F7F7F"/>
                  </a:solidFill>
                  <a:latin typeface="Calibri"/>
                  <a:ea typeface="Calibri"/>
                  <a:cs typeface="Calibri"/>
                  <a:sym typeface="Calibri"/>
                </a:rPr>
                <a:t>Mentors</a:t>
              </a:r>
              <a:endParaRPr sz="1400" b="0" i="0" u="none" strike="noStrike" cap="none" dirty="0">
                <a:solidFill>
                  <a:srgbClr val="7F7F7F"/>
                </a:solidFill>
                <a:latin typeface="Arial"/>
                <a:ea typeface="Arial"/>
                <a:cs typeface="Arial"/>
                <a:sym typeface="Arial"/>
              </a:endParaRPr>
            </a:p>
            <a:p>
              <a:pPr marL="0" marR="0" lvl="1" indent="0" algn="l" rtl="0">
                <a:lnSpc>
                  <a:spcPct val="90000"/>
                </a:lnSpc>
                <a:spcBef>
                  <a:spcPts val="770"/>
                </a:spcBef>
                <a:spcAft>
                  <a:spcPts val="0"/>
                </a:spcAft>
                <a:buNone/>
              </a:pPr>
              <a:r>
                <a:rPr lang="es-ES" sz="2000" b="0" i="0" u="none" strike="noStrike" cap="none" dirty="0">
                  <a:solidFill>
                    <a:srgbClr val="7F7F7F"/>
                  </a:solidFill>
                  <a:latin typeface="Calibri"/>
                  <a:ea typeface="Calibri"/>
                  <a:cs typeface="Calibri"/>
                  <a:sym typeface="Calibri"/>
                </a:rPr>
                <a:t>To </a:t>
              </a:r>
              <a:r>
                <a:rPr lang="es-ES" sz="2000" b="0" i="0" u="none" strike="noStrike" cap="none" dirty="0" err="1">
                  <a:solidFill>
                    <a:srgbClr val="7F7F7F"/>
                  </a:solidFill>
                  <a:latin typeface="Calibri"/>
                  <a:ea typeface="Calibri"/>
                  <a:cs typeface="Calibri"/>
                  <a:sym typeface="Calibri"/>
                </a:rPr>
                <a:t>support</a:t>
              </a:r>
              <a:r>
                <a:rPr lang="es-ES" sz="2000" b="0" i="0" u="none" strike="noStrike" cap="none" dirty="0">
                  <a:solidFill>
                    <a:srgbClr val="7F7F7F"/>
                  </a:solidFill>
                  <a:latin typeface="Calibri"/>
                  <a:ea typeface="Calibri"/>
                  <a:cs typeface="Calibri"/>
                  <a:sym typeface="Calibri"/>
                </a:rPr>
                <a:t> </a:t>
              </a:r>
              <a:r>
                <a:rPr lang="es-ES" sz="2000" b="0" i="0" u="none" strike="noStrike" cap="none" dirty="0" err="1">
                  <a:solidFill>
                    <a:srgbClr val="7F7F7F"/>
                  </a:solidFill>
                  <a:latin typeface="Calibri"/>
                  <a:ea typeface="Calibri"/>
                  <a:cs typeface="Calibri"/>
                  <a:sym typeface="Calibri"/>
                </a:rPr>
                <a:t>potential</a:t>
              </a:r>
              <a:r>
                <a:rPr lang="es-ES" sz="2000" b="0" i="0" u="none" strike="noStrike" cap="none" dirty="0">
                  <a:solidFill>
                    <a:srgbClr val="7F7F7F"/>
                  </a:solidFill>
                  <a:latin typeface="Calibri"/>
                  <a:ea typeface="Calibri"/>
                  <a:cs typeface="Calibri"/>
                  <a:sym typeface="Calibri"/>
                </a:rPr>
                <a:t> </a:t>
              </a:r>
              <a:r>
                <a:rPr lang="es-ES" sz="2000" b="0" i="0" u="none" strike="noStrike" cap="none" dirty="0" err="1">
                  <a:solidFill>
                    <a:srgbClr val="7F7F7F"/>
                  </a:solidFill>
                  <a:latin typeface="Calibri"/>
                  <a:ea typeface="Calibri"/>
                  <a:cs typeface="Calibri"/>
                  <a:sym typeface="Calibri"/>
                </a:rPr>
                <a:t>female</a:t>
              </a:r>
              <a:r>
                <a:rPr lang="es-ES" sz="2000" b="0" i="0" u="none" strike="noStrike" cap="none" dirty="0">
                  <a:solidFill>
                    <a:srgbClr val="7F7F7F"/>
                  </a:solidFill>
                  <a:latin typeface="Calibri"/>
                  <a:ea typeface="Calibri"/>
                  <a:cs typeface="Calibri"/>
                  <a:sym typeface="Calibri"/>
                </a:rPr>
                <a:t> </a:t>
              </a:r>
              <a:r>
                <a:rPr lang="es-ES" sz="2000" b="0" i="0" u="none" strike="noStrike" cap="none" dirty="0" err="1">
                  <a:solidFill>
                    <a:srgbClr val="7F7F7F"/>
                  </a:solidFill>
                  <a:latin typeface="Calibri"/>
                  <a:ea typeface="Calibri"/>
                  <a:cs typeface="Calibri"/>
                  <a:sym typeface="Calibri"/>
                </a:rPr>
                <a:t>coaches</a:t>
              </a:r>
              <a:r>
                <a:rPr lang="es-ES" sz="2000" b="0" i="0" u="none" strike="noStrike" cap="none" dirty="0">
                  <a:solidFill>
                    <a:srgbClr val="7F7F7F"/>
                  </a:solidFill>
                  <a:latin typeface="Calibri"/>
                  <a:ea typeface="Calibri"/>
                  <a:cs typeface="Calibri"/>
                  <a:sym typeface="Calibri"/>
                </a:rPr>
                <a:t>, </a:t>
              </a:r>
              <a:r>
                <a:rPr lang="es-ES" sz="2000" b="0" i="0" u="none" strike="noStrike" cap="none" dirty="0" err="1">
                  <a:solidFill>
                    <a:srgbClr val="7F7F7F"/>
                  </a:solidFill>
                  <a:latin typeface="Calibri"/>
                  <a:ea typeface="Calibri"/>
                  <a:cs typeface="Calibri"/>
                  <a:sym typeface="Calibri"/>
                </a:rPr>
                <a:t>assist</a:t>
              </a:r>
              <a:r>
                <a:rPr lang="es-ES" sz="2000" b="0" i="0" u="none" strike="noStrike" cap="none" dirty="0">
                  <a:solidFill>
                    <a:srgbClr val="7F7F7F"/>
                  </a:solidFill>
                  <a:latin typeface="Calibri"/>
                  <a:ea typeface="Calibri"/>
                  <a:cs typeface="Calibri"/>
                  <a:sym typeface="Calibri"/>
                </a:rPr>
                <a:t> in </a:t>
              </a:r>
              <a:r>
                <a:rPr lang="es-ES" sz="2000" b="0" i="0" u="none" strike="noStrike" cap="none" dirty="0" err="1">
                  <a:solidFill>
                    <a:srgbClr val="7F7F7F"/>
                  </a:solidFill>
                  <a:latin typeface="Calibri"/>
                  <a:ea typeface="Calibri"/>
                  <a:cs typeface="Calibri"/>
                  <a:sym typeface="Calibri"/>
                </a:rPr>
                <a:t>development</a:t>
              </a:r>
              <a:r>
                <a:rPr lang="es-ES" sz="2000" b="0" i="0" u="none" strike="noStrike" cap="none" dirty="0">
                  <a:solidFill>
                    <a:srgbClr val="7F7F7F"/>
                  </a:solidFill>
                  <a:latin typeface="Calibri"/>
                  <a:ea typeface="Calibri"/>
                  <a:cs typeface="Calibri"/>
                  <a:sym typeface="Calibri"/>
                </a:rPr>
                <a:t> of </a:t>
              </a:r>
              <a:r>
                <a:rPr lang="es-ES" sz="2000" b="0" i="0" u="none" strike="noStrike" cap="none" dirty="0" err="1">
                  <a:solidFill>
                    <a:srgbClr val="7F7F7F"/>
                  </a:solidFill>
                  <a:latin typeface="Calibri"/>
                  <a:ea typeface="Calibri"/>
                  <a:cs typeface="Calibri"/>
                  <a:sym typeface="Calibri"/>
                </a:rPr>
                <a:t>skills</a:t>
              </a:r>
              <a:r>
                <a:rPr lang="es-ES" sz="2000" b="0" i="0" u="none" strike="noStrike" cap="none" dirty="0">
                  <a:solidFill>
                    <a:srgbClr val="7F7F7F"/>
                  </a:solidFill>
                  <a:latin typeface="Calibri"/>
                  <a:ea typeface="Calibri"/>
                  <a:cs typeface="Calibri"/>
                  <a:sym typeface="Calibri"/>
                </a:rPr>
                <a:t> and </a:t>
              </a:r>
              <a:r>
                <a:rPr lang="es-ES" sz="2000" b="0" i="0" u="none" strike="noStrike" cap="none" dirty="0" err="1">
                  <a:solidFill>
                    <a:srgbClr val="7F7F7F"/>
                  </a:solidFill>
                  <a:latin typeface="Calibri"/>
                  <a:ea typeface="Calibri"/>
                  <a:cs typeface="Calibri"/>
                  <a:sym typeface="Calibri"/>
                </a:rPr>
                <a:t>knowledge</a:t>
              </a:r>
              <a:endParaRPr sz="1400" b="0" i="0" u="none" strike="noStrike" cap="none" dirty="0">
                <a:solidFill>
                  <a:srgbClr val="7F7F7F"/>
                </a:solidFill>
                <a:latin typeface="Arial"/>
                <a:ea typeface="Arial"/>
                <a:cs typeface="Arial"/>
                <a:sym typeface="Arial"/>
              </a:endParaRPr>
            </a:p>
          </p:txBody>
        </p:sp>
        <p:sp>
          <p:nvSpPr>
            <p:cNvPr id="865" name="Google Shape;865;g711275cc8a_1_41"/>
            <p:cNvSpPr/>
            <p:nvPr/>
          </p:nvSpPr>
          <p:spPr>
            <a:xfrm>
              <a:off x="434652" y="1587776"/>
              <a:ext cx="5973300" cy="1360800"/>
            </a:xfrm>
            <a:prstGeom prst="roundRect">
              <a:avLst>
                <a:gd name="adj" fmla="val 10000"/>
              </a:avLst>
            </a:prstGeom>
            <a:solidFill>
              <a:srgbClr val="71BE44">
                <a:alpha val="24705"/>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6" name="Google Shape;866;g711275cc8a_1_41"/>
            <p:cNvSpPr txBox="1"/>
            <p:nvPr/>
          </p:nvSpPr>
          <p:spPr>
            <a:xfrm>
              <a:off x="474513" y="1627637"/>
              <a:ext cx="4448100" cy="1281300"/>
            </a:xfrm>
            <a:prstGeom prst="rect">
              <a:avLst/>
            </a:prstGeom>
            <a:noFill/>
            <a:ln>
              <a:noFill/>
            </a:ln>
          </p:spPr>
          <p:txBody>
            <a:bodyPr spcFirstLastPara="1" wrap="square" lIns="83800" tIns="83800" rIns="83800" bIns="83800" anchor="ctr" anchorCtr="0">
              <a:noAutofit/>
            </a:bodyPr>
            <a:lstStyle/>
            <a:p>
              <a:pPr marL="0" marR="0" lvl="0" indent="0" algn="just" rtl="0">
                <a:lnSpc>
                  <a:spcPct val="90000"/>
                </a:lnSpc>
                <a:spcBef>
                  <a:spcPts val="0"/>
                </a:spcBef>
                <a:spcAft>
                  <a:spcPts val="0"/>
                </a:spcAft>
                <a:buClr>
                  <a:schemeClr val="lt1"/>
                </a:buClr>
                <a:buSzPts val="2200"/>
                <a:buFont typeface="Calibri"/>
                <a:buNone/>
              </a:pPr>
              <a:r>
                <a:rPr lang="es-ES" sz="2200" b="1" i="0" u="none" strike="noStrike" cap="none" dirty="0" err="1">
                  <a:solidFill>
                    <a:srgbClr val="7F7F7F"/>
                  </a:solidFill>
                  <a:latin typeface="Calibri"/>
                  <a:ea typeface="Calibri"/>
                  <a:cs typeface="Calibri"/>
                  <a:sym typeface="Calibri"/>
                </a:rPr>
                <a:t>National</a:t>
              </a:r>
              <a:r>
                <a:rPr lang="es-ES" sz="2200" b="1" i="0" u="none" strike="noStrike" cap="none" dirty="0">
                  <a:solidFill>
                    <a:srgbClr val="7F7F7F"/>
                  </a:solidFill>
                  <a:latin typeface="Calibri"/>
                  <a:ea typeface="Calibri"/>
                  <a:cs typeface="Calibri"/>
                  <a:sym typeface="Calibri"/>
                </a:rPr>
                <a:t> Training </a:t>
              </a:r>
              <a:r>
                <a:rPr lang="es-ES" sz="2200" b="1" i="0" u="none" strike="noStrike" cap="none" dirty="0" err="1">
                  <a:solidFill>
                    <a:srgbClr val="7F7F7F"/>
                  </a:solidFill>
                  <a:latin typeface="Calibri"/>
                  <a:ea typeface="Calibri"/>
                  <a:cs typeface="Calibri"/>
                  <a:sym typeface="Calibri"/>
                </a:rPr>
                <a:t>Sessions</a:t>
              </a:r>
              <a:endParaRPr sz="2200" b="0" i="0" u="none" strike="noStrike" cap="none" dirty="0">
                <a:solidFill>
                  <a:srgbClr val="7F7F7F"/>
                </a:solidFill>
                <a:latin typeface="Calibri"/>
                <a:ea typeface="Calibri"/>
                <a:cs typeface="Calibri"/>
                <a:sym typeface="Calibri"/>
              </a:endParaRPr>
            </a:p>
            <a:p>
              <a:pPr marL="0" marR="0" lvl="1" indent="0" algn="just" rtl="0">
                <a:lnSpc>
                  <a:spcPct val="90000"/>
                </a:lnSpc>
                <a:spcBef>
                  <a:spcPts val="770"/>
                </a:spcBef>
                <a:spcAft>
                  <a:spcPts val="0"/>
                </a:spcAft>
                <a:buNone/>
              </a:pPr>
              <a:r>
                <a:rPr lang="es-ES" sz="2000" b="0" i="0" u="none" strike="noStrike" cap="none" dirty="0" err="1">
                  <a:solidFill>
                    <a:srgbClr val="7F7F7F"/>
                  </a:solidFill>
                  <a:latin typeface="Calibri"/>
                  <a:ea typeface="Calibri"/>
                  <a:cs typeface="Calibri"/>
                  <a:sym typeface="Calibri"/>
                </a:rPr>
                <a:t>To</a:t>
              </a:r>
              <a:r>
                <a:rPr lang="es-ES" sz="2000" b="0" i="0" u="none" strike="noStrike" cap="none" dirty="0">
                  <a:solidFill>
                    <a:srgbClr val="7F7F7F"/>
                  </a:solidFill>
                  <a:latin typeface="Calibri"/>
                  <a:ea typeface="Calibri"/>
                  <a:cs typeface="Calibri"/>
                  <a:sym typeface="Calibri"/>
                </a:rPr>
                <a:t> </a:t>
              </a:r>
              <a:r>
                <a:rPr lang="es-ES" sz="2000" b="0" i="0" u="none" strike="noStrike" cap="none" dirty="0" err="1">
                  <a:solidFill>
                    <a:srgbClr val="7F7F7F"/>
                  </a:solidFill>
                  <a:latin typeface="Calibri"/>
                  <a:ea typeface="Calibri"/>
                  <a:cs typeface="Calibri"/>
                  <a:sym typeface="Calibri"/>
                </a:rPr>
                <a:t>disseminate</a:t>
              </a:r>
              <a:r>
                <a:rPr lang="es-ES" sz="2000" b="0" i="0" u="none" strike="noStrike" cap="none" dirty="0">
                  <a:solidFill>
                    <a:srgbClr val="7F7F7F"/>
                  </a:solidFill>
                  <a:latin typeface="Calibri"/>
                  <a:ea typeface="Calibri"/>
                  <a:cs typeface="Calibri"/>
                  <a:sym typeface="Calibri"/>
                </a:rPr>
                <a:t> </a:t>
              </a:r>
              <a:r>
                <a:rPr lang="es-ES" sz="2000" b="0" i="0" u="none" strike="noStrike" cap="none" dirty="0" err="1">
                  <a:solidFill>
                    <a:srgbClr val="7F7F7F"/>
                  </a:solidFill>
                  <a:latin typeface="Calibri"/>
                  <a:ea typeface="Calibri"/>
                  <a:cs typeface="Calibri"/>
                  <a:sym typeface="Calibri"/>
                </a:rPr>
                <a:t>the</a:t>
              </a:r>
              <a:r>
                <a:rPr lang="es-ES" sz="2000" b="0" i="0" u="none" strike="noStrike" cap="none" dirty="0">
                  <a:solidFill>
                    <a:srgbClr val="7F7F7F"/>
                  </a:solidFill>
                  <a:latin typeface="Calibri"/>
                  <a:ea typeface="Calibri"/>
                  <a:cs typeface="Calibri"/>
                  <a:sym typeface="Calibri"/>
                </a:rPr>
                <a:t> </a:t>
              </a:r>
              <a:r>
                <a:rPr lang="es-ES" sz="2000" b="0" i="0" u="none" strike="noStrike" cap="none" dirty="0" err="1">
                  <a:solidFill>
                    <a:srgbClr val="7F7F7F"/>
                  </a:solidFill>
                  <a:latin typeface="Calibri"/>
                  <a:ea typeface="Calibri"/>
                  <a:cs typeface="Calibri"/>
                  <a:sym typeface="Calibri"/>
                </a:rPr>
                <a:t>toolkit</a:t>
              </a:r>
              <a:r>
                <a:rPr lang="es-ES" sz="2000" b="0" i="0" u="none" strike="noStrike" cap="none" dirty="0">
                  <a:solidFill>
                    <a:srgbClr val="7F7F7F"/>
                  </a:solidFill>
                  <a:latin typeface="Calibri"/>
                  <a:ea typeface="Calibri"/>
                  <a:cs typeface="Calibri"/>
                  <a:sym typeface="Calibri"/>
                </a:rPr>
                <a:t> and </a:t>
              </a:r>
              <a:r>
                <a:rPr lang="es-ES" sz="2000" b="0" i="0" u="none" strike="noStrike" cap="none" dirty="0" err="1">
                  <a:solidFill>
                    <a:srgbClr val="7F7F7F"/>
                  </a:solidFill>
                  <a:latin typeface="Calibri"/>
                  <a:ea typeface="Calibri"/>
                  <a:cs typeface="Calibri"/>
                  <a:sym typeface="Calibri"/>
                </a:rPr>
                <a:t>implement</a:t>
              </a:r>
              <a:r>
                <a:rPr lang="es-ES" sz="2000" b="0" i="0" u="none" strike="noStrike" cap="none" dirty="0">
                  <a:solidFill>
                    <a:srgbClr val="7F7F7F"/>
                  </a:solidFill>
                  <a:latin typeface="Calibri"/>
                  <a:ea typeface="Calibri"/>
                  <a:cs typeface="Calibri"/>
                  <a:sym typeface="Calibri"/>
                </a:rPr>
                <a:t> </a:t>
              </a:r>
              <a:r>
                <a:rPr lang="es-ES" sz="2000" b="0" i="0" u="none" strike="noStrike" cap="none" dirty="0" err="1">
                  <a:solidFill>
                    <a:srgbClr val="7F7F7F"/>
                  </a:solidFill>
                  <a:latin typeface="Calibri"/>
                  <a:ea typeface="Calibri"/>
                  <a:cs typeface="Calibri"/>
                  <a:sym typeface="Calibri"/>
                </a:rPr>
                <a:t>the</a:t>
              </a:r>
              <a:r>
                <a:rPr lang="es-ES" sz="2000" b="0" i="0" u="none" strike="noStrike" cap="none" dirty="0">
                  <a:solidFill>
                    <a:srgbClr val="7F7F7F"/>
                  </a:solidFill>
                  <a:latin typeface="Calibri"/>
                  <a:ea typeface="Calibri"/>
                  <a:cs typeface="Calibri"/>
                  <a:sym typeface="Calibri"/>
                </a:rPr>
                <a:t> </a:t>
              </a:r>
              <a:r>
                <a:rPr lang="es-ES" sz="2000" b="0" i="0" u="none" strike="noStrike" cap="none" dirty="0" err="1">
                  <a:solidFill>
                    <a:srgbClr val="7F7F7F"/>
                  </a:solidFill>
                  <a:latin typeface="Calibri"/>
                  <a:ea typeface="Calibri"/>
                  <a:cs typeface="Calibri"/>
                  <a:sym typeface="Calibri"/>
                </a:rPr>
                <a:t>tools</a:t>
              </a:r>
              <a:r>
                <a:rPr lang="es-ES" sz="2000" b="0" i="0" u="none" strike="noStrike" cap="none" dirty="0">
                  <a:solidFill>
                    <a:srgbClr val="7F7F7F"/>
                  </a:solidFill>
                  <a:latin typeface="Calibri"/>
                  <a:ea typeface="Calibri"/>
                  <a:cs typeface="Calibri"/>
                  <a:sym typeface="Calibri"/>
                </a:rPr>
                <a:t> in </a:t>
              </a:r>
              <a:r>
                <a:rPr lang="es-ES" sz="2000" b="0" i="0" u="none" strike="noStrike" cap="none" dirty="0" err="1">
                  <a:solidFill>
                    <a:srgbClr val="7F7F7F"/>
                  </a:solidFill>
                  <a:latin typeface="Calibri"/>
                  <a:ea typeface="Calibri"/>
                  <a:cs typeface="Calibri"/>
                  <a:sym typeface="Calibri"/>
                </a:rPr>
                <a:t>the</a:t>
              </a:r>
              <a:r>
                <a:rPr lang="es-ES" sz="2000" b="0" i="0" u="none" strike="noStrike" cap="none" dirty="0">
                  <a:solidFill>
                    <a:srgbClr val="7F7F7F"/>
                  </a:solidFill>
                  <a:latin typeface="Calibri"/>
                  <a:ea typeface="Calibri"/>
                  <a:cs typeface="Calibri"/>
                  <a:sym typeface="Calibri"/>
                </a:rPr>
                <a:t> </a:t>
              </a:r>
              <a:r>
                <a:rPr lang="es-ES" sz="2000" b="0" i="0" u="none" strike="noStrike" cap="none" dirty="0" err="1">
                  <a:solidFill>
                    <a:srgbClr val="7F7F7F"/>
                  </a:solidFill>
                  <a:latin typeface="Calibri"/>
                  <a:ea typeface="Calibri"/>
                  <a:cs typeface="Calibri"/>
                  <a:sym typeface="Calibri"/>
                </a:rPr>
                <a:t>partner</a:t>
              </a:r>
              <a:r>
                <a:rPr lang="es-ES" sz="2000" b="0" i="0" u="none" strike="noStrike" cap="none" dirty="0">
                  <a:solidFill>
                    <a:srgbClr val="7F7F7F"/>
                  </a:solidFill>
                  <a:latin typeface="Calibri"/>
                  <a:ea typeface="Calibri"/>
                  <a:cs typeface="Calibri"/>
                  <a:sym typeface="Calibri"/>
                </a:rPr>
                <a:t> </a:t>
              </a:r>
              <a:r>
                <a:rPr lang="es-ES" sz="2000" b="0" i="0" u="none" strike="noStrike" cap="none" dirty="0" err="1">
                  <a:solidFill>
                    <a:srgbClr val="7F7F7F"/>
                  </a:solidFill>
                  <a:latin typeface="Calibri"/>
                  <a:ea typeface="Calibri"/>
                  <a:cs typeface="Calibri"/>
                  <a:sym typeface="Calibri"/>
                </a:rPr>
                <a:t>organisations</a:t>
              </a:r>
              <a:endParaRPr dirty="0"/>
            </a:p>
          </p:txBody>
        </p:sp>
        <p:sp>
          <p:nvSpPr>
            <p:cNvPr id="867" name="Google Shape;867;g711275cc8a_1_41"/>
            <p:cNvSpPr/>
            <p:nvPr/>
          </p:nvSpPr>
          <p:spPr>
            <a:xfrm>
              <a:off x="906070" y="3175552"/>
              <a:ext cx="6045600" cy="1360800"/>
            </a:xfrm>
            <a:prstGeom prst="roundRect">
              <a:avLst>
                <a:gd name="adj" fmla="val 10000"/>
              </a:avLst>
            </a:prstGeom>
            <a:solidFill>
              <a:srgbClr val="71BE44">
                <a:alpha val="24705"/>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68" name="Google Shape;868;g711275cc8a_1_41"/>
            <p:cNvSpPr txBox="1"/>
            <p:nvPr/>
          </p:nvSpPr>
          <p:spPr>
            <a:xfrm>
              <a:off x="945931" y="3215413"/>
              <a:ext cx="4503000" cy="1281300"/>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Clr>
                  <a:schemeClr val="lt1"/>
                </a:buClr>
                <a:buSzPts val="2200"/>
                <a:buFont typeface="Calibri"/>
                <a:buNone/>
              </a:pPr>
              <a:r>
                <a:rPr lang="es-ES" sz="2200" b="1" i="0" u="none" strike="noStrike" cap="none">
                  <a:solidFill>
                    <a:srgbClr val="7F7F7F"/>
                  </a:solidFill>
                  <a:latin typeface="Calibri"/>
                  <a:ea typeface="Calibri"/>
                  <a:cs typeface="Calibri"/>
                  <a:sym typeface="Calibri"/>
                </a:rPr>
                <a:t>Final Conference</a:t>
              </a:r>
              <a:endParaRPr sz="1400" b="0" i="0" u="none" strike="noStrike" cap="none">
                <a:solidFill>
                  <a:srgbClr val="7F7F7F"/>
                </a:solidFill>
                <a:latin typeface="Arial"/>
                <a:ea typeface="Arial"/>
                <a:cs typeface="Arial"/>
                <a:sym typeface="Arial"/>
              </a:endParaRPr>
            </a:p>
            <a:p>
              <a:pPr marL="0" marR="0" lvl="1" indent="0" algn="l" rtl="0">
                <a:lnSpc>
                  <a:spcPct val="90000"/>
                </a:lnSpc>
                <a:spcBef>
                  <a:spcPts val="770"/>
                </a:spcBef>
                <a:spcAft>
                  <a:spcPts val="0"/>
                </a:spcAft>
                <a:buNone/>
              </a:pPr>
              <a:r>
                <a:rPr lang="es-ES" sz="2000" b="0" i="0" u="none" strike="noStrike" cap="none">
                  <a:solidFill>
                    <a:srgbClr val="7F7F7F"/>
                  </a:solidFill>
                  <a:latin typeface="Calibri"/>
                  <a:ea typeface="Calibri"/>
                  <a:cs typeface="Calibri"/>
                  <a:sym typeface="Calibri"/>
                </a:rPr>
                <a:t>End of the project- In Cologne, Germany</a:t>
              </a:r>
              <a:endParaRPr sz="1400" b="0" i="0" u="none" strike="noStrike" cap="none">
                <a:solidFill>
                  <a:srgbClr val="7F7F7F"/>
                </a:solidFill>
                <a:latin typeface="Arial"/>
                <a:ea typeface="Arial"/>
                <a:cs typeface="Arial"/>
                <a:sym typeface="Arial"/>
              </a:endParaRPr>
            </a:p>
          </p:txBody>
        </p:sp>
        <p:sp>
          <p:nvSpPr>
            <p:cNvPr id="869" name="Google Shape;869;g711275cc8a_1_41"/>
            <p:cNvSpPr/>
            <p:nvPr/>
          </p:nvSpPr>
          <p:spPr>
            <a:xfrm>
              <a:off x="4905713" y="1032054"/>
              <a:ext cx="884700" cy="884700"/>
            </a:xfrm>
            <a:prstGeom prst="downArrow">
              <a:avLst>
                <a:gd name="adj1" fmla="val 55000"/>
                <a:gd name="adj2" fmla="val 45000"/>
              </a:avLst>
            </a:prstGeom>
            <a:solidFill>
              <a:srgbClr val="71BE44"/>
            </a:solidFill>
            <a:ln w="12700" cap="flat" cmpd="sng">
              <a:solidFill>
                <a:srgbClr val="CCD3EA">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0" name="Google Shape;870;g711275cc8a_1_41"/>
            <p:cNvSpPr txBox="1"/>
            <p:nvPr/>
          </p:nvSpPr>
          <p:spPr>
            <a:xfrm>
              <a:off x="5104752" y="1032054"/>
              <a:ext cx="486600" cy="665700"/>
            </a:xfrm>
            <a:prstGeom prst="rect">
              <a:avLst/>
            </a:prstGeom>
            <a:solidFill>
              <a:srgbClr val="71BE44"/>
            </a:soli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dk1"/>
                </a:buClr>
                <a:buSzPts val="3600"/>
                <a:buFont typeface="Calibri"/>
                <a:buNone/>
              </a:pPr>
              <a:endParaRPr sz="3600" b="0" i="0" u="none" strike="noStrike" cap="none">
                <a:solidFill>
                  <a:schemeClr val="lt1"/>
                </a:solidFill>
                <a:latin typeface="Calibri"/>
                <a:ea typeface="Calibri"/>
                <a:cs typeface="Calibri"/>
                <a:sym typeface="Calibri"/>
              </a:endParaRPr>
            </a:p>
          </p:txBody>
        </p:sp>
        <p:sp>
          <p:nvSpPr>
            <p:cNvPr id="871" name="Google Shape;871;g711275cc8a_1_41"/>
            <p:cNvSpPr/>
            <p:nvPr/>
          </p:nvSpPr>
          <p:spPr>
            <a:xfrm>
              <a:off x="5413378" y="2610757"/>
              <a:ext cx="884700" cy="884700"/>
            </a:xfrm>
            <a:prstGeom prst="downArrow">
              <a:avLst>
                <a:gd name="adj1" fmla="val 55000"/>
                <a:gd name="adj2" fmla="val 45000"/>
              </a:avLst>
            </a:prstGeom>
            <a:solidFill>
              <a:srgbClr val="71BE44"/>
            </a:solidFill>
            <a:ln w="12700" cap="flat" cmpd="sng">
              <a:solidFill>
                <a:srgbClr val="CCD3EA">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2" name="Google Shape;872;g711275cc8a_1_41"/>
            <p:cNvSpPr txBox="1"/>
            <p:nvPr/>
          </p:nvSpPr>
          <p:spPr>
            <a:xfrm>
              <a:off x="5612417" y="2610757"/>
              <a:ext cx="486600" cy="665700"/>
            </a:xfrm>
            <a:prstGeom prst="rect">
              <a:avLst/>
            </a:prstGeom>
            <a:solidFill>
              <a:srgbClr val="71BE44"/>
            </a:soli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dk1"/>
                </a:buClr>
                <a:buSzPts val="3600"/>
                <a:buFont typeface="Calibri"/>
                <a:buNone/>
              </a:pPr>
              <a:endParaRPr sz="3600" b="0" i="0" u="none" strike="noStrike" cap="none">
                <a:solidFill>
                  <a:schemeClr val="lt1"/>
                </a:solidFill>
                <a:latin typeface="Calibri"/>
                <a:ea typeface="Calibri"/>
                <a:cs typeface="Calibri"/>
                <a:sym typeface="Calibri"/>
              </a:endParaRPr>
            </a:p>
          </p:txBody>
        </p:sp>
      </p:grpSp>
      <p:pic>
        <p:nvPicPr>
          <p:cNvPr id="873" name="Google Shape;873;g711275cc8a_1_41"/>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sp>
        <p:nvSpPr>
          <p:cNvPr id="878" name="Google Shape;878;g711275cc8a_1_57"/>
          <p:cNvSpPr txBox="1">
            <a:spLocks noGrp="1"/>
          </p:cNvSpPr>
          <p:nvPr>
            <p:ph type="title"/>
          </p:nvPr>
        </p:nvSpPr>
        <p:spPr>
          <a:xfrm>
            <a:off x="1198052" y="302250"/>
            <a:ext cx="8335200" cy="780300"/>
          </a:xfrm>
          <a:prstGeom prst="rect">
            <a:avLst/>
          </a:prstGeom>
          <a:noFill/>
          <a:ln>
            <a:noFill/>
          </a:ln>
        </p:spPr>
        <p:txBody>
          <a:bodyPr spcFirstLastPara="1" wrap="square" lIns="91425" tIns="45700" rIns="91425" bIns="45700" anchor="ctr" anchorCtr="0">
            <a:noAutofit/>
          </a:bodyPr>
          <a:lstStyle/>
          <a:p>
            <a:pPr lvl="0">
              <a:buSzPts val="4000"/>
            </a:pPr>
            <a:r>
              <a:rPr lang="et-EE" dirty="0"/>
              <a:t>Kas pakuti nõustamist?</a:t>
            </a:r>
            <a:endParaRPr dirty="0"/>
          </a:p>
        </p:txBody>
      </p:sp>
      <p:sp>
        <p:nvSpPr>
          <p:cNvPr id="879" name="Google Shape;879;g711275cc8a_1_5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88</a:t>
            </a:fld>
            <a:endParaRPr/>
          </a:p>
        </p:txBody>
      </p:sp>
      <p:grpSp>
        <p:nvGrpSpPr>
          <p:cNvPr id="880" name="Google Shape;880;g711275cc8a_1_57"/>
          <p:cNvGrpSpPr/>
          <p:nvPr/>
        </p:nvGrpSpPr>
        <p:grpSpPr>
          <a:xfrm>
            <a:off x="2384645" y="1772817"/>
            <a:ext cx="6590799" cy="2948576"/>
            <a:chOff x="-182847" y="0"/>
            <a:chExt cx="6590799" cy="2948576"/>
          </a:xfrm>
        </p:grpSpPr>
        <p:sp>
          <p:nvSpPr>
            <p:cNvPr id="881" name="Google Shape;881;g711275cc8a_1_57"/>
            <p:cNvSpPr/>
            <p:nvPr/>
          </p:nvSpPr>
          <p:spPr>
            <a:xfrm>
              <a:off x="-182847" y="0"/>
              <a:ext cx="6192900" cy="1360800"/>
            </a:xfrm>
            <a:prstGeom prst="roundRect">
              <a:avLst>
                <a:gd name="adj" fmla="val 10000"/>
              </a:avLst>
            </a:prstGeom>
            <a:solidFill>
              <a:srgbClr val="71BE44">
                <a:alpha val="24705"/>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2" name="Google Shape;882;g711275cc8a_1_57"/>
            <p:cNvSpPr txBox="1"/>
            <p:nvPr/>
          </p:nvSpPr>
          <p:spPr>
            <a:xfrm>
              <a:off x="-142986" y="39861"/>
              <a:ext cx="4618200" cy="1281300"/>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Clr>
                  <a:schemeClr val="lt1"/>
                </a:buClr>
                <a:buSzPts val="2200"/>
                <a:buFont typeface="Calibri"/>
                <a:buNone/>
              </a:pPr>
              <a:r>
                <a:rPr lang="es-ES" sz="2200" b="1" i="0" u="none" strike="noStrike" cap="none">
                  <a:solidFill>
                    <a:srgbClr val="7F7F7F"/>
                  </a:solidFill>
                  <a:latin typeface="Calibri"/>
                  <a:ea typeface="Calibri"/>
                  <a:cs typeface="Calibri"/>
                  <a:sym typeface="Calibri"/>
                </a:rPr>
                <a:t>Education for Mentors</a:t>
              </a:r>
              <a:endParaRPr sz="1400" b="0" i="0" u="none" strike="noStrike" cap="none">
                <a:solidFill>
                  <a:srgbClr val="7F7F7F"/>
                </a:solidFill>
                <a:latin typeface="Arial"/>
                <a:ea typeface="Arial"/>
                <a:cs typeface="Arial"/>
                <a:sym typeface="Arial"/>
              </a:endParaRPr>
            </a:p>
            <a:p>
              <a:pPr marL="0" marR="0" lvl="1" indent="0" algn="l" rtl="0">
                <a:lnSpc>
                  <a:spcPct val="90000"/>
                </a:lnSpc>
                <a:spcBef>
                  <a:spcPts val="770"/>
                </a:spcBef>
                <a:spcAft>
                  <a:spcPts val="0"/>
                </a:spcAft>
                <a:buNone/>
              </a:pPr>
              <a:r>
                <a:rPr lang="es-ES" sz="2000" b="0" i="0" u="none" strike="noStrike" cap="none">
                  <a:solidFill>
                    <a:srgbClr val="7F7F7F"/>
                  </a:solidFill>
                  <a:latin typeface="Calibri"/>
                  <a:ea typeface="Calibri"/>
                  <a:cs typeface="Calibri"/>
                  <a:sym typeface="Calibri"/>
                </a:rPr>
                <a:t>To support potential female coaches, assist in development of skills and knowledge</a:t>
              </a:r>
              <a:endParaRPr sz="1400" b="0" i="0" u="none" strike="noStrike" cap="none">
                <a:solidFill>
                  <a:srgbClr val="7F7F7F"/>
                </a:solidFill>
                <a:latin typeface="Arial"/>
                <a:ea typeface="Arial"/>
                <a:cs typeface="Arial"/>
                <a:sym typeface="Arial"/>
              </a:endParaRPr>
            </a:p>
          </p:txBody>
        </p:sp>
        <p:sp>
          <p:nvSpPr>
            <p:cNvPr id="883" name="Google Shape;883;g711275cc8a_1_57"/>
            <p:cNvSpPr/>
            <p:nvPr/>
          </p:nvSpPr>
          <p:spPr>
            <a:xfrm>
              <a:off x="434652" y="1587776"/>
              <a:ext cx="5973300" cy="1360800"/>
            </a:xfrm>
            <a:prstGeom prst="roundRect">
              <a:avLst>
                <a:gd name="adj" fmla="val 10000"/>
              </a:avLst>
            </a:prstGeom>
            <a:solidFill>
              <a:srgbClr val="71BE44">
                <a:alpha val="24705"/>
              </a:srgbClr>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 name="Google Shape;884;g711275cc8a_1_57"/>
            <p:cNvSpPr txBox="1"/>
            <p:nvPr/>
          </p:nvSpPr>
          <p:spPr>
            <a:xfrm>
              <a:off x="474513" y="1627637"/>
              <a:ext cx="4448100" cy="1281300"/>
            </a:xfrm>
            <a:prstGeom prst="rect">
              <a:avLst/>
            </a:prstGeom>
            <a:noFill/>
            <a:ln>
              <a:noFill/>
            </a:ln>
          </p:spPr>
          <p:txBody>
            <a:bodyPr spcFirstLastPara="1" wrap="square" lIns="83800" tIns="83800" rIns="83800" bIns="83800" anchor="ctr" anchorCtr="0">
              <a:noAutofit/>
            </a:bodyPr>
            <a:lstStyle/>
            <a:p>
              <a:pPr marL="0" marR="0" lvl="0" indent="0" algn="l" rtl="0">
                <a:lnSpc>
                  <a:spcPct val="90000"/>
                </a:lnSpc>
                <a:spcBef>
                  <a:spcPts val="0"/>
                </a:spcBef>
                <a:spcAft>
                  <a:spcPts val="0"/>
                </a:spcAft>
                <a:buClr>
                  <a:schemeClr val="lt1"/>
                </a:buClr>
                <a:buSzPts val="2200"/>
                <a:buFont typeface="Calibri"/>
                <a:buNone/>
              </a:pPr>
              <a:r>
                <a:rPr lang="es-ES" sz="2200" b="1" i="0" u="none" strike="noStrike" cap="none" dirty="0">
                  <a:solidFill>
                    <a:srgbClr val="7F7F7F"/>
                  </a:solidFill>
                  <a:latin typeface="Calibri"/>
                  <a:ea typeface="Calibri"/>
                  <a:cs typeface="Calibri"/>
                  <a:sym typeface="Calibri"/>
                </a:rPr>
                <a:t>24 </a:t>
              </a:r>
              <a:r>
                <a:rPr lang="es-ES" sz="2200" b="1" i="0" u="none" strike="noStrike" cap="none" dirty="0" err="1">
                  <a:solidFill>
                    <a:srgbClr val="7F7F7F"/>
                  </a:solidFill>
                  <a:latin typeface="Calibri"/>
                  <a:ea typeface="Calibri"/>
                  <a:cs typeface="Calibri"/>
                  <a:sym typeface="Calibri"/>
                </a:rPr>
                <a:t>National</a:t>
              </a:r>
              <a:r>
                <a:rPr lang="es-ES" sz="2200" b="1" i="0" u="none" strike="noStrike" cap="none" dirty="0">
                  <a:solidFill>
                    <a:srgbClr val="7F7F7F"/>
                  </a:solidFill>
                  <a:latin typeface="Calibri"/>
                  <a:ea typeface="Calibri"/>
                  <a:cs typeface="Calibri"/>
                  <a:sym typeface="Calibri"/>
                </a:rPr>
                <a:t> Training </a:t>
              </a:r>
              <a:r>
                <a:rPr lang="es-ES" sz="2200" b="1" i="0" u="none" strike="noStrike" cap="none" dirty="0" err="1">
                  <a:solidFill>
                    <a:srgbClr val="7F7F7F"/>
                  </a:solidFill>
                  <a:latin typeface="Calibri"/>
                  <a:ea typeface="Calibri"/>
                  <a:cs typeface="Calibri"/>
                  <a:sym typeface="Calibri"/>
                </a:rPr>
                <a:t>Sessions</a:t>
              </a:r>
              <a:endParaRPr sz="2200" b="0" i="0" u="none" strike="noStrike" cap="none" dirty="0">
                <a:solidFill>
                  <a:srgbClr val="7F7F7F"/>
                </a:solidFill>
                <a:latin typeface="Calibri"/>
                <a:ea typeface="Calibri"/>
                <a:cs typeface="Calibri"/>
                <a:sym typeface="Calibri"/>
              </a:endParaRPr>
            </a:p>
            <a:p>
              <a:pPr marL="0" marR="0" lvl="1" indent="0" algn="l" rtl="0">
                <a:lnSpc>
                  <a:spcPct val="90000"/>
                </a:lnSpc>
                <a:spcBef>
                  <a:spcPts val="770"/>
                </a:spcBef>
                <a:spcAft>
                  <a:spcPts val="0"/>
                </a:spcAft>
                <a:buNone/>
              </a:pPr>
              <a:r>
                <a:rPr lang="es-ES" sz="2000" b="0" i="0" u="none" strike="noStrike" cap="none" dirty="0">
                  <a:solidFill>
                    <a:srgbClr val="7F7F7F"/>
                  </a:solidFill>
                  <a:latin typeface="Calibri"/>
                  <a:ea typeface="Calibri"/>
                  <a:cs typeface="Calibri"/>
                  <a:sym typeface="Calibri"/>
                </a:rPr>
                <a:t>In 8 </a:t>
              </a:r>
              <a:r>
                <a:rPr lang="es-ES" sz="2000" b="0" i="0" u="none" strike="noStrike" cap="none" dirty="0" err="1">
                  <a:solidFill>
                    <a:srgbClr val="7F7F7F"/>
                  </a:solidFill>
                  <a:latin typeface="Calibri"/>
                  <a:ea typeface="Calibri"/>
                  <a:cs typeface="Calibri"/>
                  <a:sym typeface="Calibri"/>
                </a:rPr>
                <a:t>countries</a:t>
              </a:r>
              <a:r>
                <a:rPr lang="es-ES" sz="2000" b="0" i="0" u="none" strike="noStrike" cap="none" dirty="0">
                  <a:solidFill>
                    <a:srgbClr val="7F7F7F"/>
                  </a:solidFill>
                  <a:latin typeface="Calibri"/>
                  <a:ea typeface="Calibri"/>
                  <a:cs typeface="Calibri"/>
                  <a:sym typeface="Calibri"/>
                </a:rPr>
                <a:t>: </a:t>
              </a:r>
              <a:r>
                <a:rPr lang="es-ES" sz="2000" b="0" i="0" u="none" strike="noStrike" cap="none" dirty="0" err="1">
                  <a:solidFill>
                    <a:srgbClr val="7F7F7F"/>
                  </a:solidFill>
                  <a:latin typeface="Calibri"/>
                  <a:ea typeface="Calibri"/>
                  <a:cs typeface="Calibri"/>
                  <a:sym typeface="Calibri"/>
                </a:rPr>
                <a:t>Croatia</a:t>
              </a:r>
              <a:r>
                <a:rPr lang="es-ES" sz="2000" b="0" i="0" u="none" strike="noStrike" cap="none" dirty="0">
                  <a:solidFill>
                    <a:srgbClr val="7F7F7F"/>
                  </a:solidFill>
                  <a:latin typeface="Calibri"/>
                  <a:ea typeface="Calibri"/>
                  <a:cs typeface="Calibri"/>
                  <a:sym typeface="Calibri"/>
                </a:rPr>
                <a:t>, </a:t>
              </a:r>
              <a:r>
                <a:rPr lang="es-ES" sz="2000" b="0" i="0" u="none" strike="noStrike" cap="none" dirty="0" err="1">
                  <a:solidFill>
                    <a:srgbClr val="7F7F7F"/>
                  </a:solidFill>
                  <a:latin typeface="Calibri"/>
                  <a:ea typeface="Calibri"/>
                  <a:cs typeface="Calibri"/>
                  <a:sym typeface="Calibri"/>
                </a:rPr>
                <a:t>Cyprus</a:t>
              </a:r>
              <a:r>
                <a:rPr lang="es-ES" sz="2000" b="0" i="0" u="none" strike="noStrike" cap="none" dirty="0">
                  <a:solidFill>
                    <a:srgbClr val="7F7F7F"/>
                  </a:solidFill>
                  <a:latin typeface="Calibri"/>
                  <a:ea typeface="Calibri"/>
                  <a:cs typeface="Calibri"/>
                  <a:sym typeface="Calibri"/>
                </a:rPr>
                <a:t>, </a:t>
              </a:r>
              <a:r>
                <a:rPr lang="es-ES" sz="2000" b="0" i="0" u="none" strike="noStrike" cap="none" dirty="0" err="1">
                  <a:solidFill>
                    <a:srgbClr val="7F7F7F"/>
                  </a:solidFill>
                  <a:latin typeface="Calibri"/>
                  <a:ea typeface="Calibri"/>
                  <a:cs typeface="Calibri"/>
                  <a:sym typeface="Calibri"/>
                </a:rPr>
                <a:t>Finland</a:t>
              </a:r>
              <a:r>
                <a:rPr lang="es-ES" sz="2000" b="0" i="0" u="none" strike="noStrike" cap="none" dirty="0">
                  <a:solidFill>
                    <a:srgbClr val="7F7F7F"/>
                  </a:solidFill>
                  <a:latin typeface="Calibri"/>
                  <a:ea typeface="Calibri"/>
                  <a:cs typeface="Calibri"/>
                  <a:sym typeface="Calibri"/>
                </a:rPr>
                <a:t>, </a:t>
              </a:r>
              <a:r>
                <a:rPr lang="es-ES" sz="2000" b="0" i="0" u="none" strike="noStrike" cap="none" dirty="0" err="1">
                  <a:solidFill>
                    <a:srgbClr val="7F7F7F"/>
                  </a:solidFill>
                  <a:latin typeface="Calibri"/>
                  <a:ea typeface="Calibri"/>
                  <a:cs typeface="Calibri"/>
                  <a:sym typeface="Calibri"/>
                </a:rPr>
                <a:t>Germany</a:t>
              </a:r>
              <a:r>
                <a:rPr lang="es-ES" sz="2000" b="0" i="0" u="none" strike="noStrike" cap="none" dirty="0">
                  <a:solidFill>
                    <a:srgbClr val="7F7F7F"/>
                  </a:solidFill>
                  <a:latin typeface="Calibri"/>
                  <a:ea typeface="Calibri"/>
                  <a:cs typeface="Calibri"/>
                  <a:sym typeface="Calibri"/>
                </a:rPr>
                <a:t>, </a:t>
              </a:r>
              <a:r>
                <a:rPr lang="es-ES" sz="2000" b="0" i="0" u="none" strike="noStrike" cap="none" dirty="0" err="1">
                  <a:solidFill>
                    <a:srgbClr val="7F7F7F"/>
                  </a:solidFill>
                  <a:latin typeface="Calibri"/>
                  <a:ea typeface="Calibri"/>
                  <a:cs typeface="Calibri"/>
                  <a:sym typeface="Calibri"/>
                </a:rPr>
                <a:t>Lithuania</a:t>
              </a:r>
              <a:r>
                <a:rPr lang="es-ES" sz="2000" b="0" i="0" u="none" strike="noStrike" cap="none" dirty="0">
                  <a:solidFill>
                    <a:srgbClr val="7F7F7F"/>
                  </a:solidFill>
                  <a:latin typeface="Calibri"/>
                  <a:ea typeface="Calibri"/>
                  <a:cs typeface="Calibri"/>
                  <a:sym typeface="Calibri"/>
                </a:rPr>
                <a:t>, Portugal, </a:t>
              </a:r>
              <a:r>
                <a:rPr lang="es-ES" sz="2000" b="0" i="0" u="none" strike="noStrike" cap="none" dirty="0" err="1">
                  <a:solidFill>
                    <a:srgbClr val="7F7F7F"/>
                  </a:solidFill>
                  <a:latin typeface="Calibri"/>
                  <a:ea typeface="Calibri"/>
                  <a:cs typeface="Calibri"/>
                  <a:sym typeface="Calibri"/>
                </a:rPr>
                <a:t>Sweden</a:t>
              </a:r>
              <a:r>
                <a:rPr lang="es-ES" sz="2000" b="0" i="0" u="none" strike="noStrike" cap="none" dirty="0">
                  <a:solidFill>
                    <a:srgbClr val="7F7F7F"/>
                  </a:solidFill>
                  <a:latin typeface="Calibri"/>
                  <a:ea typeface="Calibri"/>
                  <a:cs typeface="Calibri"/>
                  <a:sym typeface="Calibri"/>
                </a:rPr>
                <a:t> and UK</a:t>
              </a:r>
              <a:endParaRPr sz="2000" b="0" i="0" u="none" strike="noStrike" cap="none" dirty="0">
                <a:solidFill>
                  <a:srgbClr val="7F7F7F"/>
                </a:solidFill>
                <a:latin typeface="Calibri"/>
                <a:ea typeface="Calibri"/>
                <a:cs typeface="Calibri"/>
                <a:sym typeface="Calibri"/>
              </a:endParaRPr>
            </a:p>
          </p:txBody>
        </p:sp>
        <p:sp>
          <p:nvSpPr>
            <p:cNvPr id="885" name="Google Shape;885;g711275cc8a_1_57"/>
            <p:cNvSpPr/>
            <p:nvPr/>
          </p:nvSpPr>
          <p:spPr>
            <a:xfrm>
              <a:off x="4905713" y="1032054"/>
              <a:ext cx="884700" cy="884700"/>
            </a:xfrm>
            <a:prstGeom prst="downArrow">
              <a:avLst>
                <a:gd name="adj1" fmla="val 55000"/>
                <a:gd name="adj2" fmla="val 45000"/>
              </a:avLst>
            </a:prstGeom>
            <a:solidFill>
              <a:srgbClr val="71BE44"/>
            </a:solidFill>
            <a:ln w="12700" cap="flat" cmpd="sng">
              <a:solidFill>
                <a:srgbClr val="CCD3EA">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g711275cc8a_1_57"/>
            <p:cNvSpPr txBox="1"/>
            <p:nvPr/>
          </p:nvSpPr>
          <p:spPr>
            <a:xfrm>
              <a:off x="5104752" y="1032054"/>
              <a:ext cx="486600" cy="665700"/>
            </a:xfrm>
            <a:prstGeom prst="rect">
              <a:avLst/>
            </a:prstGeom>
            <a:solidFill>
              <a:srgbClr val="71BE44"/>
            </a:solid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Clr>
                  <a:schemeClr val="dk1"/>
                </a:buClr>
                <a:buSzPts val="3600"/>
                <a:buFont typeface="Calibri"/>
                <a:buNone/>
              </a:pPr>
              <a:endParaRPr sz="3600" b="0" i="0" u="none" strike="noStrike" cap="none">
                <a:solidFill>
                  <a:schemeClr val="lt1"/>
                </a:solidFill>
                <a:latin typeface="Calibri"/>
                <a:ea typeface="Calibri"/>
                <a:cs typeface="Calibri"/>
                <a:sym typeface="Calibri"/>
              </a:endParaRPr>
            </a:p>
          </p:txBody>
        </p:sp>
      </p:grpSp>
      <p:pic>
        <p:nvPicPr>
          <p:cNvPr id="887" name="Google Shape;887;g711275cc8a_1_57"/>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Google Shape;893;g711275cc8a_1_69"/>
          <p:cNvSpPr txBox="1">
            <a:spLocks noGrp="1"/>
          </p:cNvSpPr>
          <p:nvPr>
            <p:ph type="title"/>
          </p:nvPr>
        </p:nvSpPr>
        <p:spPr>
          <a:xfrm>
            <a:off x="2599764" y="3064521"/>
            <a:ext cx="7024800" cy="401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4D944B"/>
              </a:buClr>
              <a:buSzPts val="3600"/>
              <a:buFont typeface="Arial"/>
              <a:buNone/>
            </a:pPr>
            <a:r>
              <a:rPr lang="es-ES" sz="3600" b="1" dirty="0"/>
              <a:t>MENTOR</a:t>
            </a:r>
            <a:r>
              <a:rPr lang="et-EE" sz="3600" b="1" dirty="0"/>
              <a:t>KOOLITUSED</a:t>
            </a:r>
            <a:endParaRPr dirty="0"/>
          </a:p>
        </p:txBody>
      </p:sp>
      <p:sp>
        <p:nvSpPr>
          <p:cNvPr id="894" name="Google Shape;894;g711275cc8a_1_6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89</a:t>
            </a:fld>
            <a:endParaRPr/>
          </a:p>
        </p:txBody>
      </p:sp>
      <p:pic>
        <p:nvPicPr>
          <p:cNvPr id="895" name="Google Shape;895;g711275cc8a_1_69"/>
          <p:cNvPicPr preferRelativeResize="0"/>
          <p:nvPr/>
        </p:nvPicPr>
        <p:blipFill rotWithShape="1">
          <a:blip r:embed="rId3">
            <a:alphaModFix/>
          </a:blip>
          <a:srcRect/>
          <a:stretch/>
        </p:blipFill>
        <p:spPr>
          <a:xfrm>
            <a:off x="4260996" y="92032"/>
            <a:ext cx="6407012" cy="2130473"/>
          </a:xfrm>
          <a:custGeom>
            <a:avLst/>
            <a:gdLst/>
            <a:ahLst/>
            <a:cxnLst/>
            <a:rect l="l" t="t" r="r" b="b"/>
            <a:pathLst>
              <a:path w="8542682" h="2130473" extrusionOk="0">
                <a:moveTo>
                  <a:pt x="986689" y="0"/>
                </a:moveTo>
                <a:lnTo>
                  <a:pt x="8542682" y="0"/>
                </a:lnTo>
                <a:lnTo>
                  <a:pt x="8542682" y="2130473"/>
                </a:lnTo>
                <a:lnTo>
                  <a:pt x="0" y="2130473"/>
                </a:lnTo>
                <a:close/>
              </a:path>
            </a:pathLst>
          </a:custGeom>
          <a:noFill/>
          <a:ln>
            <a:noFill/>
          </a:ln>
        </p:spPr>
      </p:pic>
      <p:pic>
        <p:nvPicPr>
          <p:cNvPr id="896" name="Google Shape;896;g711275cc8a_1_69"/>
          <p:cNvPicPr preferRelativeResize="0"/>
          <p:nvPr/>
        </p:nvPicPr>
        <p:blipFill rotWithShape="1">
          <a:blip r:embed="rId4">
            <a:alphaModFix/>
          </a:blip>
          <a:srcRect/>
          <a:stretch/>
        </p:blipFill>
        <p:spPr>
          <a:xfrm>
            <a:off x="1361026" y="92020"/>
            <a:ext cx="3356355" cy="2130473"/>
          </a:xfrm>
          <a:custGeom>
            <a:avLst/>
            <a:gdLst/>
            <a:ahLst/>
            <a:cxnLst/>
            <a:rect l="l" t="t" r="r" b="b"/>
            <a:pathLst>
              <a:path w="4475140" h="2130473" extrusionOk="0">
                <a:moveTo>
                  <a:pt x="0" y="0"/>
                </a:moveTo>
                <a:lnTo>
                  <a:pt x="1074821" y="0"/>
                </a:lnTo>
                <a:lnTo>
                  <a:pt x="1074821" y="239"/>
                </a:lnTo>
                <a:lnTo>
                  <a:pt x="4475140" y="239"/>
                </a:lnTo>
                <a:lnTo>
                  <a:pt x="3488563" y="2130473"/>
                </a:lnTo>
                <a:lnTo>
                  <a:pt x="0" y="2130473"/>
                </a:lnTo>
                <a:close/>
              </a:path>
            </a:pathLst>
          </a:custGeom>
          <a:noFill/>
          <a:ln>
            <a:noFill/>
          </a:ln>
        </p:spPr>
      </p:pic>
      <p:pic>
        <p:nvPicPr>
          <p:cNvPr id="897" name="Google Shape;897;g711275cc8a_1_69"/>
          <p:cNvPicPr preferRelativeResize="0"/>
          <p:nvPr/>
        </p:nvPicPr>
        <p:blipFill rotWithShape="1">
          <a:blip r:embed="rId5">
            <a:alphaModFix/>
          </a:blip>
          <a:srcRect/>
          <a:stretch/>
        </p:blipFill>
        <p:spPr>
          <a:xfrm>
            <a:off x="7311646" y="4683320"/>
            <a:ext cx="3356355" cy="2174680"/>
          </a:xfrm>
          <a:custGeom>
            <a:avLst/>
            <a:gdLst/>
            <a:ahLst/>
            <a:cxnLst/>
            <a:rect l="l" t="t" r="r" b="b"/>
            <a:pathLst>
              <a:path w="4475140" h="2174680" extrusionOk="0">
                <a:moveTo>
                  <a:pt x="1006941" y="0"/>
                </a:moveTo>
                <a:lnTo>
                  <a:pt x="4475140" y="0"/>
                </a:lnTo>
                <a:lnTo>
                  <a:pt x="4475140" y="2174680"/>
                </a:lnTo>
                <a:lnTo>
                  <a:pt x="3400319" y="2174680"/>
                </a:lnTo>
                <a:lnTo>
                  <a:pt x="3400319" y="2174202"/>
                </a:lnTo>
                <a:lnTo>
                  <a:pt x="0" y="2174202"/>
                </a:lnTo>
                <a:close/>
              </a:path>
            </a:pathLst>
          </a:custGeom>
          <a:noFill/>
          <a:ln>
            <a:noFill/>
          </a:ln>
        </p:spPr>
      </p:pic>
      <p:pic>
        <p:nvPicPr>
          <p:cNvPr id="898" name="Google Shape;898;g711275cc8a_1_69"/>
          <p:cNvPicPr preferRelativeResize="0"/>
          <p:nvPr/>
        </p:nvPicPr>
        <p:blipFill rotWithShape="1">
          <a:blip r:embed="rId6">
            <a:alphaModFix/>
          </a:blip>
          <a:srcRect/>
          <a:stretch/>
        </p:blipFill>
        <p:spPr>
          <a:xfrm>
            <a:off x="1361020" y="4683090"/>
            <a:ext cx="6422532" cy="2175160"/>
          </a:xfrm>
          <a:custGeom>
            <a:avLst/>
            <a:gdLst/>
            <a:ahLst/>
            <a:cxnLst/>
            <a:rect l="l" t="t" r="r" b="b"/>
            <a:pathLst>
              <a:path w="8563376" h="2175160" extrusionOk="0">
                <a:moveTo>
                  <a:pt x="0" y="0"/>
                </a:moveTo>
                <a:lnTo>
                  <a:pt x="8563376" y="0"/>
                </a:lnTo>
                <a:lnTo>
                  <a:pt x="7555992" y="2175160"/>
                </a:lnTo>
                <a:lnTo>
                  <a:pt x="0" y="2175160"/>
                </a:lnTo>
                <a:close/>
              </a:path>
            </a:pathLst>
          </a:custGeom>
          <a:noFill/>
          <a:ln>
            <a:noFill/>
          </a:ln>
        </p:spPr>
      </p:pic>
      <p:pic>
        <p:nvPicPr>
          <p:cNvPr id="899" name="Google Shape;899;g711275cc8a_1_69"/>
          <p:cNvPicPr preferRelativeResize="0"/>
          <p:nvPr/>
        </p:nvPicPr>
        <p:blipFill rotWithShape="1">
          <a:blip r:embed="rId7">
            <a:alphaModFix/>
          </a:blip>
          <a:srcRect/>
          <a:stretch/>
        </p:blipFill>
        <p:spPr>
          <a:xfrm>
            <a:off x="10785694" y="5954650"/>
            <a:ext cx="1406307" cy="401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s-ES"/>
              <a:t>9</a:t>
            </a:fld>
            <a:endParaRPr/>
          </a:p>
        </p:txBody>
      </p:sp>
      <p:pic>
        <p:nvPicPr>
          <p:cNvPr id="209" name="Google Shape;209;p7">
            <a:hlinkClick r:id="rId3"/>
          </p:cNvPr>
          <p:cNvPicPr preferRelativeResize="0"/>
          <p:nvPr/>
        </p:nvPicPr>
        <p:blipFill rotWithShape="1">
          <a:blip r:embed="rId4">
            <a:alphaModFix/>
          </a:blip>
          <a:srcRect/>
          <a:stretch/>
        </p:blipFill>
        <p:spPr>
          <a:xfrm>
            <a:off x="2554430" y="1597174"/>
            <a:ext cx="3526799" cy="1980976"/>
          </a:xfrm>
          <a:prstGeom prst="rect">
            <a:avLst/>
          </a:prstGeom>
          <a:noFill/>
          <a:ln>
            <a:noFill/>
          </a:ln>
        </p:spPr>
      </p:pic>
      <p:pic>
        <p:nvPicPr>
          <p:cNvPr id="210" name="Google Shape;210;p7">
            <a:hlinkClick r:id="rId5"/>
          </p:cNvPr>
          <p:cNvPicPr preferRelativeResize="0"/>
          <p:nvPr/>
        </p:nvPicPr>
        <p:blipFill rotWithShape="1">
          <a:blip r:embed="rId6">
            <a:alphaModFix/>
          </a:blip>
          <a:srcRect/>
          <a:stretch/>
        </p:blipFill>
        <p:spPr>
          <a:xfrm>
            <a:off x="2525854" y="3829423"/>
            <a:ext cx="3570147" cy="2030557"/>
          </a:xfrm>
          <a:prstGeom prst="rect">
            <a:avLst/>
          </a:prstGeom>
          <a:noFill/>
          <a:ln>
            <a:noFill/>
          </a:ln>
        </p:spPr>
      </p:pic>
      <p:sp>
        <p:nvSpPr>
          <p:cNvPr id="211" name="Google Shape;211;p7"/>
          <p:cNvSpPr/>
          <p:nvPr/>
        </p:nvSpPr>
        <p:spPr>
          <a:xfrm>
            <a:off x="6600056" y="4106037"/>
            <a:ext cx="3008316"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ES" sz="1800" b="1" i="0" u="none" strike="noStrike" cap="none" dirty="0">
                <a:solidFill>
                  <a:srgbClr val="0A0A0A"/>
                </a:solidFill>
                <a:latin typeface="Calibri" panose="020F0502020204030204" pitchFamily="34" charset="0"/>
                <a:ea typeface="Roboto"/>
                <a:cs typeface="Roboto"/>
                <a:sym typeface="Roboto"/>
              </a:rPr>
              <a:t>2016</a:t>
            </a:r>
            <a:endParaRPr sz="1800" b="0" i="0" u="none" strike="noStrike" cap="none" dirty="0">
              <a:solidFill>
                <a:srgbClr val="0A0A0A"/>
              </a:solidFill>
              <a:latin typeface="Calibri" panose="020F0502020204030204" pitchFamily="34" charset="0"/>
              <a:ea typeface="Roboto"/>
              <a:cs typeface="Roboto"/>
              <a:sym typeface="Roboto"/>
            </a:endParaRPr>
          </a:p>
          <a:p>
            <a:pPr marL="285750" marR="0" lvl="0" indent="-285750" algn="l" rtl="0">
              <a:lnSpc>
                <a:spcPct val="100000"/>
              </a:lnSpc>
              <a:spcBef>
                <a:spcPts val="0"/>
              </a:spcBef>
              <a:spcAft>
                <a:spcPts val="0"/>
              </a:spcAft>
              <a:buClr>
                <a:srgbClr val="0A0A0A"/>
              </a:buClr>
              <a:buSzPts val="1800"/>
              <a:buFont typeface="Arial"/>
              <a:buChar char="•"/>
            </a:pPr>
            <a:r>
              <a:rPr lang="es-ES" sz="1800" b="0" i="0" u="none" strike="noStrike" cap="none" dirty="0">
                <a:solidFill>
                  <a:srgbClr val="0A0A0A"/>
                </a:solidFill>
                <a:latin typeface="Calibri" panose="020F0502020204030204" pitchFamily="34" charset="0"/>
                <a:ea typeface="Roboto"/>
                <a:cs typeface="Roboto"/>
                <a:sym typeface="Roboto"/>
              </a:rPr>
              <a:t>77</a:t>
            </a:r>
            <a:r>
              <a:rPr lang="et-EE" sz="1800" b="0" i="0" u="none" strike="noStrike" cap="none" dirty="0">
                <a:solidFill>
                  <a:srgbClr val="0A0A0A"/>
                </a:solidFill>
                <a:latin typeface="Calibri" panose="020F0502020204030204" pitchFamily="34" charset="0"/>
                <a:ea typeface="Roboto"/>
                <a:cs typeface="Roboto"/>
                <a:sym typeface="Roboto"/>
              </a:rPr>
              <a:t> </a:t>
            </a:r>
            <a:r>
              <a:rPr lang="es-ES" sz="1800" b="0" i="0" u="none" strike="noStrike" cap="none" dirty="0">
                <a:solidFill>
                  <a:srgbClr val="0A0A0A"/>
                </a:solidFill>
                <a:latin typeface="Calibri" panose="020F0502020204030204" pitchFamily="34" charset="0"/>
                <a:ea typeface="Roboto"/>
                <a:cs typeface="Roboto"/>
                <a:sym typeface="Roboto"/>
              </a:rPr>
              <a:t>625 </a:t>
            </a:r>
            <a:r>
              <a:rPr lang="es-ES" sz="1800" b="0" i="0" u="none" strike="noStrike" cap="none" dirty="0" err="1">
                <a:solidFill>
                  <a:srgbClr val="0A0A0A"/>
                </a:solidFill>
                <a:latin typeface="Calibri" panose="020F0502020204030204" pitchFamily="34" charset="0"/>
                <a:ea typeface="Roboto"/>
                <a:cs typeface="Roboto"/>
                <a:sym typeface="Roboto"/>
              </a:rPr>
              <a:t>kWh</a:t>
            </a:r>
            <a:endParaRPr dirty="0">
              <a:latin typeface="Calibri" panose="020F0502020204030204" pitchFamily="34" charset="0"/>
            </a:endParaRPr>
          </a:p>
          <a:p>
            <a:pPr marL="285750" marR="0" lvl="0" indent="-285750" algn="l" rtl="0">
              <a:lnSpc>
                <a:spcPct val="100000"/>
              </a:lnSpc>
              <a:spcBef>
                <a:spcPts val="0"/>
              </a:spcBef>
              <a:spcAft>
                <a:spcPts val="0"/>
              </a:spcAft>
              <a:buClr>
                <a:schemeClr val="dk1"/>
              </a:buClr>
              <a:buSzPts val="1800"/>
              <a:buFont typeface="Arial"/>
              <a:buChar char="•"/>
            </a:pPr>
            <a:r>
              <a:rPr lang="es-ES" sz="1800" b="0" i="0" u="none" strike="noStrike" cap="none" dirty="0">
                <a:solidFill>
                  <a:schemeClr val="dk1"/>
                </a:solidFill>
                <a:latin typeface="Calibri" panose="020F0502020204030204" pitchFamily="34" charset="0"/>
                <a:ea typeface="Calibri"/>
                <a:cs typeface="Calibri"/>
                <a:sym typeface="Calibri"/>
              </a:rPr>
              <a:t>12</a:t>
            </a:r>
            <a:r>
              <a:rPr lang="et-EE" sz="1800" b="0" i="0" u="none" strike="noStrike" cap="none" dirty="0">
                <a:solidFill>
                  <a:schemeClr val="dk1"/>
                </a:solidFill>
                <a:latin typeface="Calibri" panose="020F0502020204030204" pitchFamily="34" charset="0"/>
                <a:ea typeface="Calibri"/>
                <a:cs typeface="Calibri"/>
                <a:sym typeface="Calibri"/>
              </a:rPr>
              <a:t> </a:t>
            </a:r>
            <a:r>
              <a:rPr lang="es-ES" sz="1800" b="0" i="0" u="none" strike="noStrike" cap="none" dirty="0">
                <a:solidFill>
                  <a:schemeClr val="dk1"/>
                </a:solidFill>
                <a:latin typeface="Calibri" panose="020F0502020204030204" pitchFamily="34" charset="0"/>
                <a:ea typeface="Calibri"/>
                <a:cs typeface="Calibri"/>
                <a:sym typeface="Calibri"/>
              </a:rPr>
              <a:t>420</a:t>
            </a:r>
            <a:r>
              <a:rPr lang="et-EE" sz="1800" b="0" i="0" u="none" strike="noStrike" cap="none" dirty="0">
                <a:solidFill>
                  <a:schemeClr val="dk1"/>
                </a:solidFill>
                <a:latin typeface="Calibri" panose="020F0502020204030204" pitchFamily="34" charset="0"/>
                <a:ea typeface="Calibri"/>
                <a:cs typeface="Calibri"/>
                <a:sym typeface="Calibri"/>
              </a:rPr>
              <a:t> €</a:t>
            </a:r>
            <a:endParaRPr sz="1400" b="0" i="0" u="none" strike="noStrike" cap="none" dirty="0">
              <a:solidFill>
                <a:srgbClr val="000000"/>
              </a:solidFill>
              <a:latin typeface="Calibri" panose="020F0502020204030204" pitchFamily="34" charset="0"/>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s-ES" sz="1800" b="0" i="0" u="none" strike="noStrike" cap="none" dirty="0">
                <a:solidFill>
                  <a:schemeClr val="dk1"/>
                </a:solidFill>
                <a:latin typeface="Calibri" panose="020F0502020204030204" pitchFamily="34" charset="0"/>
                <a:ea typeface="Calibri"/>
                <a:cs typeface="Calibri"/>
                <a:sym typeface="Calibri"/>
              </a:rPr>
              <a:t>50 </a:t>
            </a:r>
            <a:r>
              <a:rPr lang="et-EE" sz="1800" dirty="0">
                <a:solidFill>
                  <a:schemeClr val="dk1"/>
                </a:solidFill>
                <a:latin typeface="Calibri" panose="020F0502020204030204" pitchFamily="34" charset="0"/>
                <a:ea typeface="Calibri"/>
                <a:cs typeface="Calibri"/>
                <a:sym typeface="Calibri"/>
              </a:rPr>
              <a:t>abistatud perekonda</a:t>
            </a:r>
            <a:endParaRPr dirty="0">
              <a:latin typeface="Calibri" panose="020F0502020204030204" pitchFamily="34" charset="0"/>
            </a:endParaRPr>
          </a:p>
        </p:txBody>
      </p:sp>
      <p:sp>
        <p:nvSpPr>
          <p:cNvPr id="212" name="Google Shape;212;p7"/>
          <p:cNvSpPr/>
          <p:nvPr/>
        </p:nvSpPr>
        <p:spPr>
          <a:xfrm>
            <a:off x="6600056" y="1886738"/>
            <a:ext cx="3008316" cy="14773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s-ES" sz="1800" b="1" i="0" u="none" strike="noStrike" cap="none" dirty="0">
                <a:solidFill>
                  <a:srgbClr val="0A0A0A"/>
                </a:solidFill>
                <a:latin typeface="Calibri" panose="020F0502020204030204" pitchFamily="34" charset="0"/>
                <a:ea typeface="Roboto"/>
                <a:cs typeface="Roboto"/>
                <a:sym typeface="Roboto"/>
              </a:rPr>
              <a:t>2015</a:t>
            </a:r>
            <a:endParaRPr sz="1800" b="0" i="0" u="none" strike="noStrike" cap="none" dirty="0">
              <a:solidFill>
                <a:srgbClr val="0A0A0A"/>
              </a:solidFill>
              <a:latin typeface="Calibri" panose="020F0502020204030204" pitchFamily="34" charset="0"/>
              <a:ea typeface="Roboto"/>
              <a:cs typeface="Roboto"/>
              <a:sym typeface="Roboto"/>
            </a:endParaRPr>
          </a:p>
          <a:p>
            <a:pPr marL="285750" marR="0" lvl="0" indent="-285750" algn="l" rtl="0">
              <a:lnSpc>
                <a:spcPct val="100000"/>
              </a:lnSpc>
              <a:spcBef>
                <a:spcPts val="0"/>
              </a:spcBef>
              <a:spcAft>
                <a:spcPts val="0"/>
              </a:spcAft>
              <a:buClr>
                <a:srgbClr val="0A0A0A"/>
              </a:buClr>
              <a:buSzPts val="1800"/>
              <a:buFont typeface="Arial"/>
              <a:buChar char="•"/>
            </a:pPr>
            <a:r>
              <a:rPr lang="es-ES" sz="1800" b="0" i="0" u="none" strike="noStrike" cap="none" dirty="0">
                <a:solidFill>
                  <a:srgbClr val="0A0A0A"/>
                </a:solidFill>
                <a:latin typeface="Calibri" panose="020F0502020204030204" pitchFamily="34" charset="0"/>
                <a:ea typeface="Roboto"/>
                <a:cs typeface="Roboto"/>
                <a:sym typeface="Roboto"/>
              </a:rPr>
              <a:t>800 </a:t>
            </a:r>
            <a:r>
              <a:rPr lang="et-EE" sz="1800" dirty="0">
                <a:solidFill>
                  <a:srgbClr val="0A0A0A"/>
                </a:solidFill>
                <a:latin typeface="Calibri" panose="020F0502020204030204" pitchFamily="34" charset="0"/>
                <a:ea typeface="Roboto"/>
                <a:cs typeface="Roboto"/>
                <a:sym typeface="Roboto"/>
              </a:rPr>
              <a:t>osalejat</a:t>
            </a:r>
            <a:endParaRPr dirty="0">
              <a:latin typeface="Calibri" panose="020F0502020204030204" pitchFamily="34" charset="0"/>
            </a:endParaRPr>
          </a:p>
          <a:p>
            <a:pPr marL="285750" marR="0" lvl="0" indent="-285750" algn="l" rtl="0">
              <a:lnSpc>
                <a:spcPct val="100000"/>
              </a:lnSpc>
              <a:spcBef>
                <a:spcPts val="0"/>
              </a:spcBef>
              <a:spcAft>
                <a:spcPts val="0"/>
              </a:spcAft>
              <a:buClr>
                <a:srgbClr val="0A0A0A"/>
              </a:buClr>
              <a:buSzPts val="1800"/>
              <a:buFont typeface="Arial"/>
              <a:buChar char="•"/>
            </a:pPr>
            <a:r>
              <a:rPr lang="es-ES" sz="1800" b="0" i="0" u="none" strike="noStrike" cap="none" dirty="0">
                <a:solidFill>
                  <a:srgbClr val="0A0A0A"/>
                </a:solidFill>
                <a:latin typeface="Calibri" panose="020F0502020204030204" pitchFamily="34" charset="0"/>
                <a:ea typeface="Roboto"/>
                <a:cs typeface="Roboto"/>
                <a:sym typeface="Roboto"/>
              </a:rPr>
              <a:t>108</a:t>
            </a:r>
            <a:r>
              <a:rPr lang="et-EE" sz="1800" b="0" i="0" u="none" strike="noStrike" cap="none" dirty="0">
                <a:solidFill>
                  <a:srgbClr val="0A0A0A"/>
                </a:solidFill>
                <a:latin typeface="Calibri" panose="020F0502020204030204" pitchFamily="34" charset="0"/>
                <a:ea typeface="Roboto"/>
                <a:cs typeface="Roboto"/>
                <a:sym typeface="Roboto"/>
              </a:rPr>
              <a:t> </a:t>
            </a:r>
            <a:r>
              <a:rPr lang="es-ES" sz="1800" b="0" i="0" u="none" strike="noStrike" cap="none" dirty="0">
                <a:solidFill>
                  <a:srgbClr val="0A0A0A"/>
                </a:solidFill>
                <a:latin typeface="Calibri" panose="020F0502020204030204" pitchFamily="34" charset="0"/>
                <a:ea typeface="Roboto"/>
                <a:cs typeface="Roboto"/>
                <a:sym typeface="Roboto"/>
              </a:rPr>
              <a:t>660 </a:t>
            </a:r>
            <a:r>
              <a:rPr lang="es-ES" sz="1800" b="0" i="0" u="none" strike="noStrike" cap="none" dirty="0" err="1">
                <a:solidFill>
                  <a:srgbClr val="0A0A0A"/>
                </a:solidFill>
                <a:latin typeface="Calibri" panose="020F0502020204030204" pitchFamily="34" charset="0"/>
                <a:ea typeface="Roboto"/>
                <a:cs typeface="Roboto"/>
                <a:sym typeface="Roboto"/>
              </a:rPr>
              <a:t>kWh</a:t>
            </a:r>
            <a:endParaRPr sz="1800" b="0" i="0" u="none" strike="noStrike" cap="none" dirty="0">
              <a:solidFill>
                <a:schemeClr val="dk1"/>
              </a:solidFill>
              <a:latin typeface="Calibri" panose="020F0502020204030204" pitchFamily="34" charset="0"/>
              <a:ea typeface="Calibri"/>
              <a:cs typeface="Calibri"/>
              <a:sym typeface="Calibri"/>
            </a:endParaRPr>
          </a:p>
          <a:p>
            <a:pPr marL="285750" marR="0" lvl="0" indent="-285750" algn="l" rtl="0">
              <a:lnSpc>
                <a:spcPct val="100000"/>
              </a:lnSpc>
              <a:spcBef>
                <a:spcPts val="0"/>
              </a:spcBef>
              <a:spcAft>
                <a:spcPts val="0"/>
              </a:spcAft>
              <a:buClr>
                <a:schemeClr val="dk1"/>
              </a:buClr>
              <a:buSzPts val="1800"/>
              <a:buFont typeface="Arial"/>
              <a:buChar char="•"/>
            </a:pPr>
            <a:r>
              <a:rPr lang="es-ES" sz="1800" b="0" i="0" u="none" strike="noStrike" cap="none" dirty="0">
                <a:solidFill>
                  <a:schemeClr val="dk1"/>
                </a:solidFill>
                <a:latin typeface="Calibri" panose="020F0502020204030204" pitchFamily="34" charset="0"/>
                <a:ea typeface="Calibri"/>
                <a:cs typeface="Calibri"/>
                <a:sym typeface="Calibri"/>
              </a:rPr>
              <a:t>21</a:t>
            </a:r>
            <a:r>
              <a:rPr lang="et-EE" sz="1800" b="0" i="0" u="none" strike="noStrike" cap="none" dirty="0">
                <a:solidFill>
                  <a:schemeClr val="dk1"/>
                </a:solidFill>
                <a:latin typeface="Calibri" panose="020F0502020204030204" pitchFamily="34" charset="0"/>
                <a:ea typeface="Calibri"/>
                <a:cs typeface="Calibri"/>
                <a:sym typeface="Calibri"/>
              </a:rPr>
              <a:t> </a:t>
            </a:r>
            <a:r>
              <a:rPr lang="es-ES" sz="1800" b="0" i="0" u="none" strike="noStrike" cap="none" dirty="0">
                <a:solidFill>
                  <a:schemeClr val="dk1"/>
                </a:solidFill>
                <a:latin typeface="Calibri" panose="020F0502020204030204" pitchFamily="34" charset="0"/>
                <a:ea typeface="Calibri"/>
                <a:cs typeface="Calibri"/>
                <a:sym typeface="Calibri"/>
              </a:rPr>
              <a:t>720</a:t>
            </a:r>
            <a:r>
              <a:rPr lang="et-EE" sz="1800" b="0" i="0" u="none" strike="noStrike" cap="none" dirty="0">
                <a:solidFill>
                  <a:schemeClr val="dk1"/>
                </a:solidFill>
                <a:latin typeface="Calibri" panose="020F0502020204030204" pitchFamily="34" charset="0"/>
                <a:ea typeface="Calibri"/>
                <a:cs typeface="Calibri"/>
                <a:sym typeface="Calibri"/>
              </a:rPr>
              <a:t>  €</a:t>
            </a:r>
            <a:endParaRPr sz="1400" b="0" i="0" u="none" strike="noStrike" cap="none" dirty="0">
              <a:solidFill>
                <a:srgbClr val="000000"/>
              </a:solidFill>
              <a:latin typeface="Calibri" panose="020F0502020204030204" pitchFamily="34" charset="0"/>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s-ES" sz="1800" b="0" i="0" u="none" strike="noStrike" cap="none" dirty="0">
                <a:solidFill>
                  <a:schemeClr val="dk1"/>
                </a:solidFill>
                <a:latin typeface="Calibri" panose="020F0502020204030204" pitchFamily="34" charset="0"/>
                <a:ea typeface="Calibri"/>
                <a:cs typeface="Calibri"/>
                <a:sym typeface="Calibri"/>
              </a:rPr>
              <a:t>87 </a:t>
            </a:r>
            <a:r>
              <a:rPr lang="et-EE" sz="1800" dirty="0">
                <a:solidFill>
                  <a:schemeClr val="dk1"/>
                </a:solidFill>
                <a:latin typeface="Calibri" panose="020F0502020204030204" pitchFamily="34" charset="0"/>
                <a:ea typeface="Calibri"/>
                <a:cs typeface="Calibri"/>
                <a:sym typeface="Calibri"/>
              </a:rPr>
              <a:t>abistatud perekonda</a:t>
            </a:r>
            <a:endParaRPr dirty="0">
              <a:latin typeface="Calibri" panose="020F0502020204030204" pitchFamily="34" charset="0"/>
            </a:endParaRPr>
          </a:p>
        </p:txBody>
      </p:sp>
      <p:pic>
        <p:nvPicPr>
          <p:cNvPr id="213" name="Google Shape;213;p7"/>
          <p:cNvPicPr preferRelativeResize="0"/>
          <p:nvPr/>
        </p:nvPicPr>
        <p:blipFill rotWithShape="1">
          <a:blip r:embed="rId7">
            <a:alphaModFix/>
          </a:blip>
          <a:srcRect/>
          <a:stretch/>
        </p:blipFill>
        <p:spPr>
          <a:xfrm>
            <a:off x="9840751" y="5877075"/>
            <a:ext cx="2121449" cy="605975"/>
          </a:xfrm>
          <a:prstGeom prst="rect">
            <a:avLst/>
          </a:prstGeom>
          <a:noFill/>
          <a:ln>
            <a:noFill/>
          </a:ln>
        </p:spPr>
      </p:pic>
      <p:sp>
        <p:nvSpPr>
          <p:cNvPr id="214" name="Google Shape;214;p7"/>
          <p:cNvSpPr txBox="1">
            <a:spLocks noGrp="1"/>
          </p:cNvSpPr>
          <p:nvPr>
            <p:ph type="title"/>
          </p:nvPr>
        </p:nvSpPr>
        <p:spPr>
          <a:xfrm>
            <a:off x="1188720" y="298865"/>
            <a:ext cx="10515600" cy="102203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4D944B"/>
              </a:buClr>
              <a:buSzPts val="1800"/>
              <a:buNone/>
            </a:pPr>
            <a:r>
              <a:rPr lang="es-ES" dirty="0" err="1"/>
              <a:t>Proje</a:t>
            </a:r>
            <a:r>
              <a:rPr lang="et-EE" dirty="0"/>
              <a:t>kti olemus</a:t>
            </a:r>
            <a:endParaRPr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g711275cc8a_1_79"/>
          <p:cNvSpPr txBox="1">
            <a:spLocks noGrp="1"/>
          </p:cNvSpPr>
          <p:nvPr>
            <p:ph type="body" idx="1"/>
          </p:nvPr>
        </p:nvSpPr>
        <p:spPr>
          <a:xfrm>
            <a:off x="957263" y="1825625"/>
            <a:ext cx="10758846" cy="3646488"/>
          </a:xfrm>
          <a:prstGeom prst="rect">
            <a:avLst/>
          </a:prstGeom>
          <a:noFill/>
          <a:ln>
            <a:noFill/>
          </a:ln>
        </p:spPr>
        <p:txBody>
          <a:bodyPr spcFirstLastPara="1" wrap="square" lIns="91425" tIns="45700" rIns="91425" bIns="45700" anchor="t" anchorCtr="0">
            <a:noAutofit/>
          </a:bodyPr>
          <a:lstStyle/>
          <a:p>
            <a:pPr marL="228600" lvl="0" indent="-228600" algn="l" rtl="0">
              <a:lnSpc>
                <a:spcPct val="150000"/>
              </a:lnSpc>
              <a:spcBef>
                <a:spcPts val="1500"/>
              </a:spcBef>
              <a:spcAft>
                <a:spcPts val="0"/>
              </a:spcAft>
              <a:buSzPts val="2960"/>
              <a:buChar char="•"/>
            </a:pPr>
            <a:r>
              <a:rPr lang="et-EE" sz="2960" dirty="0">
                <a:solidFill>
                  <a:srgbClr val="7F7F7F"/>
                </a:solidFill>
              </a:rPr>
              <a:t>Tegevuste jälgimine spordipsühholoogi kaudu, kes toetas mentoreid.</a:t>
            </a:r>
            <a:endParaRPr dirty="0">
              <a:solidFill>
                <a:srgbClr val="7F7F7F"/>
              </a:solidFill>
            </a:endParaRPr>
          </a:p>
          <a:p>
            <a:pPr marL="228600" lvl="0" indent="-228600" algn="l" rtl="0">
              <a:lnSpc>
                <a:spcPct val="150000"/>
              </a:lnSpc>
              <a:spcBef>
                <a:spcPts val="1500"/>
              </a:spcBef>
              <a:spcAft>
                <a:spcPts val="0"/>
              </a:spcAft>
              <a:buSzPts val="2960"/>
              <a:buChar char="•"/>
            </a:pPr>
            <a:r>
              <a:rPr lang="et-EE" sz="2960" dirty="0">
                <a:solidFill>
                  <a:srgbClr val="7F7F7F"/>
                </a:solidFill>
              </a:rPr>
              <a:t>Kokkuvõte lõpp-konverentsil</a:t>
            </a:r>
            <a:endParaRPr dirty="0">
              <a:solidFill>
                <a:srgbClr val="7F7F7F"/>
              </a:solidFill>
            </a:endParaRPr>
          </a:p>
          <a:p>
            <a:pPr marL="228600" lvl="0" indent="-228600" algn="l" rtl="0">
              <a:lnSpc>
                <a:spcPct val="150000"/>
              </a:lnSpc>
              <a:spcBef>
                <a:spcPts val="1500"/>
              </a:spcBef>
              <a:spcAft>
                <a:spcPts val="0"/>
              </a:spcAft>
              <a:buSzPts val="2960"/>
              <a:buChar char="•"/>
            </a:pPr>
            <a:r>
              <a:rPr lang="et-EE" sz="2960" dirty="0">
                <a:solidFill>
                  <a:srgbClr val="7F7F7F"/>
                </a:solidFill>
              </a:rPr>
              <a:t>Interaktiivse tööriistakasti ettekanne</a:t>
            </a:r>
            <a:r>
              <a:rPr lang="es-ES" sz="2960" dirty="0">
                <a:solidFill>
                  <a:srgbClr val="7F7F7F"/>
                </a:solidFill>
              </a:rPr>
              <a:t>:</a:t>
            </a:r>
            <a:r>
              <a:rPr lang="es-ES" dirty="0">
                <a:solidFill>
                  <a:srgbClr val="7F7F7F"/>
                </a:solidFill>
              </a:rPr>
              <a:t> </a:t>
            </a:r>
            <a:r>
              <a:rPr lang="es-ES" sz="2960" u="sng" dirty="0" err="1">
                <a:solidFill>
                  <a:srgbClr val="7F7F7F"/>
                </a:solidFill>
                <a:hlinkClick r:id="rId3">
                  <a:extLst>
                    <a:ext uri="{A12FA001-AC4F-418D-AE19-62706E023703}">
                      <ahyp:hlinkClr xmlns:ahyp="http://schemas.microsoft.com/office/drawing/2018/hyperlinkcolor" val="tx"/>
                    </a:ext>
                  </a:extLst>
                </a:hlinkClick>
              </a:rPr>
              <a:t>Interactive</a:t>
            </a:r>
            <a:r>
              <a:rPr lang="es-ES" sz="2960" u="sng" dirty="0">
                <a:solidFill>
                  <a:srgbClr val="7F7F7F"/>
                </a:solidFill>
                <a:hlinkClick r:id="rId3">
                  <a:extLst>
                    <a:ext uri="{A12FA001-AC4F-418D-AE19-62706E023703}">
                      <ahyp:hlinkClr xmlns:ahyp="http://schemas.microsoft.com/office/drawing/2018/hyperlinkcolor" val="tx"/>
                    </a:ext>
                  </a:extLst>
                </a:hlinkClick>
              </a:rPr>
              <a:t> </a:t>
            </a:r>
            <a:r>
              <a:rPr lang="es-ES" sz="2960" u="sng" dirty="0" err="1">
                <a:solidFill>
                  <a:srgbClr val="7F7F7F"/>
                </a:solidFill>
                <a:hlinkClick r:id="rId3">
                  <a:extLst>
                    <a:ext uri="{A12FA001-AC4F-418D-AE19-62706E023703}">
                      <ahyp:hlinkClr xmlns:ahyp="http://schemas.microsoft.com/office/drawing/2018/hyperlinkcolor" val="tx"/>
                    </a:ext>
                  </a:extLst>
                </a:hlinkClick>
              </a:rPr>
              <a:t>Toolkit</a:t>
            </a:r>
            <a:endParaRPr sz="2960" dirty="0">
              <a:solidFill>
                <a:srgbClr val="7F7F7F"/>
              </a:solidFill>
            </a:endParaRPr>
          </a:p>
        </p:txBody>
      </p:sp>
      <p:sp>
        <p:nvSpPr>
          <p:cNvPr id="905" name="Google Shape;905;g711275cc8a_1_7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90</a:t>
            </a:fld>
            <a:endParaRPr/>
          </a:p>
        </p:txBody>
      </p:sp>
      <p:sp>
        <p:nvSpPr>
          <p:cNvPr id="906" name="Google Shape;906;g711275cc8a_1_79"/>
          <p:cNvSpPr txBox="1">
            <a:spLocks noGrp="1"/>
          </p:cNvSpPr>
          <p:nvPr>
            <p:ph type="title"/>
          </p:nvPr>
        </p:nvSpPr>
        <p:spPr>
          <a:xfrm>
            <a:off x="1188720" y="298865"/>
            <a:ext cx="10515600" cy="1022100"/>
          </a:xfrm>
          <a:prstGeom prst="rect">
            <a:avLst/>
          </a:prstGeom>
          <a:noFill/>
          <a:ln>
            <a:noFill/>
          </a:ln>
        </p:spPr>
        <p:txBody>
          <a:bodyPr spcFirstLastPara="1" wrap="square" lIns="91425" tIns="45700" rIns="91425" bIns="45700" anchor="ctr" anchorCtr="0">
            <a:noAutofit/>
          </a:bodyPr>
          <a:lstStyle/>
          <a:p>
            <a:pPr lvl="0">
              <a:buSzPts val="3600"/>
            </a:pPr>
            <a:r>
              <a:rPr lang="et-EE" sz="3600" dirty="0"/>
              <a:t>Kuidas projekti hinnati</a:t>
            </a:r>
            <a:r>
              <a:rPr lang="es-ES" sz="3600" dirty="0"/>
              <a:t>?</a:t>
            </a:r>
            <a:br>
              <a:rPr lang="es-ES" sz="3600" dirty="0"/>
            </a:br>
            <a:r>
              <a:rPr lang="et-EE" sz="3600" dirty="0"/>
              <a:t>Milliseid mõõdikuid kasutati</a:t>
            </a:r>
            <a:r>
              <a:rPr lang="es-ES" sz="3600" dirty="0"/>
              <a:t>?</a:t>
            </a:r>
            <a:endParaRPr dirty="0"/>
          </a:p>
        </p:txBody>
      </p:sp>
      <p:pic>
        <p:nvPicPr>
          <p:cNvPr id="907" name="Google Shape;907;g711275cc8a_1_79"/>
          <p:cNvPicPr preferRelativeResize="0"/>
          <p:nvPr/>
        </p:nvPicPr>
        <p:blipFill rotWithShape="1">
          <a:blip r:embed="rId4">
            <a:alphaModFix/>
          </a:blip>
          <a:srcRect/>
          <a:stretch/>
        </p:blipFill>
        <p:spPr>
          <a:xfrm>
            <a:off x="9840751" y="5877075"/>
            <a:ext cx="2121449" cy="605975"/>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g711275cc8a_1_85"/>
          <p:cNvSpPr txBox="1">
            <a:spLocks noGrp="1"/>
          </p:cNvSpPr>
          <p:nvPr>
            <p:ph type="body" idx="1"/>
          </p:nvPr>
        </p:nvSpPr>
        <p:spPr>
          <a:xfrm>
            <a:off x="838200" y="1525875"/>
            <a:ext cx="10515600" cy="4351200"/>
          </a:xfrm>
          <a:prstGeom prst="rect">
            <a:avLst/>
          </a:prstGeom>
          <a:noFill/>
          <a:ln>
            <a:noFill/>
          </a:ln>
        </p:spPr>
        <p:txBody>
          <a:bodyPr spcFirstLastPara="1" wrap="square" lIns="91425" tIns="45700" rIns="91425" bIns="45700" anchor="t" anchorCtr="0">
            <a:noAutofit/>
          </a:bodyPr>
          <a:lstStyle/>
          <a:p>
            <a:pPr marL="457200" lvl="0" indent="-342900" algn="just" rtl="0">
              <a:lnSpc>
                <a:spcPct val="150000"/>
              </a:lnSpc>
              <a:spcBef>
                <a:spcPts val="1500"/>
              </a:spcBef>
              <a:spcAft>
                <a:spcPts val="0"/>
              </a:spcAft>
              <a:buSzPts val="1800"/>
              <a:buFont typeface="Calibri"/>
              <a:buChar char="●"/>
            </a:pPr>
            <a:r>
              <a:rPr lang="et-EE" sz="1800" dirty="0">
                <a:solidFill>
                  <a:srgbClr val="7F7F7F"/>
                </a:solidFill>
                <a:latin typeface="Calibri"/>
                <a:ea typeface="Calibri"/>
                <a:cs typeface="Calibri"/>
                <a:sym typeface="Calibri"/>
              </a:rPr>
              <a:t>Naiste alaesindatus sporditreeneritena on ilmne kogu Euroopa Liidus. Arvud näitavad, et naistreenereid on </a:t>
            </a:r>
            <a:r>
              <a:rPr lang="es-ES" sz="1800" dirty="0">
                <a:solidFill>
                  <a:srgbClr val="7F7F7F"/>
                </a:solidFill>
                <a:latin typeface="Calibri"/>
                <a:ea typeface="Calibri"/>
                <a:cs typeface="Calibri"/>
                <a:sym typeface="Calibri"/>
              </a:rPr>
              <a:t>20-30% </a:t>
            </a:r>
            <a:r>
              <a:rPr lang="et-EE" sz="1800" dirty="0">
                <a:solidFill>
                  <a:srgbClr val="7F7F7F"/>
                </a:solidFill>
                <a:latin typeface="Calibri"/>
                <a:ea typeface="Calibri"/>
                <a:cs typeface="Calibri"/>
                <a:sym typeface="Calibri"/>
              </a:rPr>
              <a:t>kõigist treeneritest Euroopas ja treenerikvalifikatsiooniga naisi näib olevat veel vähem </a:t>
            </a:r>
            <a:r>
              <a:rPr lang="es-ES" sz="1800" dirty="0">
                <a:solidFill>
                  <a:srgbClr val="7F7F7F"/>
                </a:solidFill>
                <a:latin typeface="Calibri"/>
                <a:ea typeface="Calibri"/>
                <a:cs typeface="Calibri"/>
                <a:sym typeface="Calibri"/>
              </a:rPr>
              <a:t>(P.19 </a:t>
            </a:r>
            <a:r>
              <a:rPr lang="es-ES" sz="1800" dirty="0" err="1">
                <a:solidFill>
                  <a:srgbClr val="7F7F7F"/>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Gender</a:t>
            </a:r>
            <a:r>
              <a:rPr lang="es-ES" sz="1800" dirty="0">
                <a:solidFill>
                  <a:srgbClr val="7F7F7F"/>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 </a:t>
            </a:r>
            <a:r>
              <a:rPr lang="es-ES" sz="1800" dirty="0" err="1">
                <a:solidFill>
                  <a:srgbClr val="7F7F7F"/>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Equality</a:t>
            </a:r>
            <a:r>
              <a:rPr lang="es-ES" sz="1800" dirty="0">
                <a:solidFill>
                  <a:srgbClr val="7F7F7F"/>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 in Sport – </a:t>
            </a:r>
            <a:r>
              <a:rPr lang="es-ES" sz="1800" dirty="0" err="1">
                <a:solidFill>
                  <a:srgbClr val="7F7F7F"/>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Proposal</a:t>
            </a:r>
            <a:r>
              <a:rPr lang="es-ES" sz="1800" dirty="0">
                <a:solidFill>
                  <a:srgbClr val="7F7F7F"/>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 </a:t>
            </a:r>
            <a:r>
              <a:rPr lang="es-ES" sz="1800" dirty="0" err="1">
                <a:solidFill>
                  <a:srgbClr val="7F7F7F"/>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for</a:t>
            </a:r>
            <a:r>
              <a:rPr lang="es-ES" sz="1800" dirty="0">
                <a:solidFill>
                  <a:srgbClr val="7F7F7F"/>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 </a:t>
            </a:r>
            <a:r>
              <a:rPr lang="es-ES" sz="1800" dirty="0" err="1">
                <a:solidFill>
                  <a:srgbClr val="7F7F7F"/>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Strategic</a:t>
            </a:r>
            <a:r>
              <a:rPr lang="es-ES" sz="1800" dirty="0">
                <a:solidFill>
                  <a:srgbClr val="7F7F7F"/>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 </a:t>
            </a:r>
            <a:r>
              <a:rPr lang="es-ES" sz="1800" dirty="0" err="1">
                <a:solidFill>
                  <a:srgbClr val="7F7F7F"/>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Actions</a:t>
            </a:r>
            <a:r>
              <a:rPr lang="es-ES" sz="1800" dirty="0">
                <a:solidFill>
                  <a:srgbClr val="7F7F7F"/>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 2014-2020</a:t>
            </a:r>
            <a:r>
              <a:rPr lang="es-ES" sz="1800" dirty="0">
                <a:solidFill>
                  <a:srgbClr val="7F7F7F"/>
                </a:solidFill>
                <a:latin typeface="Calibri"/>
                <a:ea typeface="Calibri"/>
                <a:cs typeface="Calibri"/>
                <a:sym typeface="Calibri"/>
              </a:rPr>
              <a:t>). </a:t>
            </a:r>
            <a:r>
              <a:rPr lang="et-EE" sz="1800" dirty="0">
                <a:solidFill>
                  <a:srgbClr val="7F7F7F"/>
                </a:solidFill>
                <a:latin typeface="Calibri"/>
                <a:ea typeface="Calibri"/>
                <a:cs typeface="Calibri"/>
                <a:sym typeface="Calibri"/>
              </a:rPr>
              <a:t>Hoolimata huvirühmade pühendum</a:t>
            </a:r>
            <a:r>
              <a:rPr lang="en-US" sz="1800" dirty="0" err="1">
                <a:solidFill>
                  <a:srgbClr val="7F7F7F"/>
                </a:solidFill>
                <a:latin typeface="Calibri"/>
                <a:ea typeface="Calibri"/>
                <a:cs typeface="Calibri"/>
                <a:sym typeface="Calibri"/>
              </a:rPr>
              <a:t>isest</a:t>
            </a:r>
            <a:r>
              <a:rPr lang="et-EE" sz="1800" dirty="0">
                <a:solidFill>
                  <a:srgbClr val="7F7F7F"/>
                </a:solidFill>
                <a:latin typeface="Calibri"/>
                <a:ea typeface="Calibri"/>
                <a:cs typeface="Calibri"/>
                <a:sym typeface="Calibri"/>
              </a:rPr>
              <a:t> ei ole sooline võrdsus saavutanud vastuvõetava</a:t>
            </a:r>
            <a:r>
              <a:rPr lang="en-US" sz="1800" dirty="0">
                <a:solidFill>
                  <a:srgbClr val="7F7F7F"/>
                </a:solidFill>
                <a:latin typeface="Calibri"/>
                <a:ea typeface="Calibri"/>
                <a:cs typeface="Calibri"/>
                <a:sym typeface="Calibri"/>
              </a:rPr>
              <a:t>t</a:t>
            </a:r>
            <a:r>
              <a:rPr lang="et-EE" sz="1800" dirty="0">
                <a:solidFill>
                  <a:srgbClr val="7F7F7F"/>
                </a:solidFill>
                <a:latin typeface="Calibri"/>
                <a:ea typeface="Calibri"/>
                <a:cs typeface="Calibri"/>
                <a:sym typeface="Calibri"/>
              </a:rPr>
              <a:t> tase</a:t>
            </a:r>
            <a:r>
              <a:rPr lang="en-US" sz="1800" dirty="0">
                <a:solidFill>
                  <a:srgbClr val="7F7F7F"/>
                </a:solidFill>
                <a:latin typeface="Calibri"/>
                <a:ea typeface="Calibri"/>
                <a:cs typeface="Calibri"/>
                <a:sym typeface="Calibri"/>
              </a:rPr>
              <a:t>t</a:t>
            </a:r>
            <a:r>
              <a:rPr lang="et-EE" sz="1800" dirty="0">
                <a:solidFill>
                  <a:srgbClr val="7F7F7F"/>
                </a:solidFill>
                <a:latin typeface="Calibri"/>
                <a:ea typeface="Calibri"/>
                <a:cs typeface="Calibri"/>
                <a:sym typeface="Calibri"/>
              </a:rPr>
              <a:t> ja konkreetsete meetmete rakendamine liikmesriikides ja rahvusvahelises spordiliikumises jätab endiselt soovida. </a:t>
            </a:r>
            <a:r>
              <a:rPr lang="es-ES" sz="1800" dirty="0">
                <a:solidFill>
                  <a:srgbClr val="7F7F7F"/>
                </a:solidFill>
                <a:latin typeface="Calibri"/>
                <a:ea typeface="Calibri"/>
                <a:cs typeface="Calibri"/>
                <a:sym typeface="Calibri"/>
              </a:rPr>
              <a:t>(Art. 10 </a:t>
            </a:r>
            <a:r>
              <a:rPr lang="es-ES" sz="1800" dirty="0">
                <a:solidFill>
                  <a:srgbClr val="7F7F7F"/>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Council </a:t>
            </a:r>
            <a:r>
              <a:rPr lang="es-ES" sz="1800" dirty="0" err="1">
                <a:solidFill>
                  <a:srgbClr val="7F7F7F"/>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Conclusion</a:t>
            </a:r>
            <a:r>
              <a:rPr lang="es-ES" sz="1800" dirty="0">
                <a:solidFill>
                  <a:srgbClr val="7F7F7F"/>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 </a:t>
            </a:r>
            <a:r>
              <a:rPr lang="es-ES" sz="1800" dirty="0" err="1">
                <a:solidFill>
                  <a:srgbClr val="7F7F7F"/>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on</a:t>
            </a:r>
            <a:r>
              <a:rPr lang="es-ES" sz="1800" dirty="0">
                <a:solidFill>
                  <a:srgbClr val="7F7F7F"/>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 </a:t>
            </a:r>
            <a:r>
              <a:rPr lang="es-ES" sz="1800" dirty="0" err="1">
                <a:solidFill>
                  <a:srgbClr val="7F7F7F"/>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gender</a:t>
            </a:r>
            <a:r>
              <a:rPr lang="es-ES" sz="1800" dirty="0">
                <a:solidFill>
                  <a:srgbClr val="7F7F7F"/>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 </a:t>
            </a:r>
            <a:r>
              <a:rPr lang="es-ES" sz="1800" dirty="0" err="1">
                <a:solidFill>
                  <a:srgbClr val="7F7F7F"/>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equality</a:t>
            </a:r>
            <a:r>
              <a:rPr lang="es-ES" sz="1800" dirty="0">
                <a:solidFill>
                  <a:srgbClr val="7F7F7F"/>
                </a:solidFill>
                <a:uFill>
                  <a:noFill/>
                </a:uFill>
                <a:latin typeface="Calibri"/>
                <a:ea typeface="Calibri"/>
                <a:cs typeface="Calibri"/>
                <a:sym typeface="Calibri"/>
                <a:hlinkClick r:id="rId4">
                  <a:extLst>
                    <a:ext uri="{A12FA001-AC4F-418D-AE19-62706E023703}">
                      <ahyp:hlinkClr xmlns:ahyp="http://schemas.microsoft.com/office/drawing/2018/hyperlinkcolor" val="tx"/>
                    </a:ext>
                  </a:extLst>
                </a:hlinkClick>
              </a:rPr>
              <a:t> in sport 2014</a:t>
            </a:r>
            <a:r>
              <a:rPr lang="es-ES" sz="1800" dirty="0">
                <a:solidFill>
                  <a:srgbClr val="7F7F7F"/>
                </a:solidFill>
                <a:latin typeface="Calibri"/>
                <a:ea typeface="Calibri"/>
                <a:cs typeface="Calibri"/>
                <a:sym typeface="Calibri"/>
              </a:rPr>
              <a:t>). </a:t>
            </a:r>
            <a:endParaRPr dirty="0"/>
          </a:p>
          <a:p>
            <a:pPr marL="457200" lvl="0" indent="-342900" algn="just" rtl="0">
              <a:lnSpc>
                <a:spcPct val="150000"/>
              </a:lnSpc>
              <a:spcBef>
                <a:spcPts val="1500"/>
              </a:spcBef>
              <a:spcAft>
                <a:spcPts val="0"/>
              </a:spcAft>
              <a:buSzPts val="1800"/>
              <a:buFont typeface="Calibri"/>
              <a:buChar char="●"/>
            </a:pPr>
            <a:r>
              <a:rPr lang="et-EE" sz="1800" dirty="0">
                <a:solidFill>
                  <a:srgbClr val="7F7F7F"/>
                </a:solidFill>
                <a:latin typeface="Calibri"/>
                <a:ea typeface="Calibri"/>
                <a:cs typeface="Calibri"/>
                <a:sym typeface="Calibri"/>
              </a:rPr>
              <a:t>Nendele faktidele tuginedes nähtub tugev vajadus suurendada naiste esindatust spordis ja treeningtöös ning sel põhjusel on otsustatud SCORE projekti kasuks</a:t>
            </a:r>
            <a:r>
              <a:rPr lang="es-ES" sz="1800" dirty="0">
                <a:solidFill>
                  <a:srgbClr val="7F7F7F"/>
                </a:solidFill>
                <a:latin typeface="Calibri"/>
                <a:ea typeface="Calibri"/>
                <a:cs typeface="Calibri"/>
                <a:sym typeface="Calibri"/>
              </a:rPr>
              <a:t>. SCORE </a:t>
            </a:r>
            <a:r>
              <a:rPr lang="et-EE" sz="1800" dirty="0">
                <a:solidFill>
                  <a:srgbClr val="7F7F7F"/>
                </a:solidFill>
                <a:latin typeface="Calibri"/>
                <a:ea typeface="Calibri"/>
                <a:cs typeface="Calibri"/>
                <a:sym typeface="Calibri"/>
              </a:rPr>
              <a:t>on üks instrument soolise võrdsuse rakenamiseks spordis</a:t>
            </a:r>
            <a:r>
              <a:rPr lang="es-ES" sz="1800" dirty="0">
                <a:solidFill>
                  <a:srgbClr val="7F7F7F"/>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 (</a:t>
            </a:r>
            <a:r>
              <a:rPr lang="es-ES" sz="1800" dirty="0" err="1">
                <a:solidFill>
                  <a:srgbClr val="7F7F7F"/>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Proposal</a:t>
            </a:r>
            <a:r>
              <a:rPr lang="es-ES" sz="1800" dirty="0">
                <a:solidFill>
                  <a:srgbClr val="7F7F7F"/>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 </a:t>
            </a:r>
            <a:r>
              <a:rPr lang="es-ES" sz="1800" dirty="0" err="1">
                <a:solidFill>
                  <a:srgbClr val="7F7F7F"/>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for</a:t>
            </a:r>
            <a:r>
              <a:rPr lang="es-ES" sz="1800" dirty="0">
                <a:solidFill>
                  <a:srgbClr val="7F7F7F"/>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 </a:t>
            </a:r>
            <a:r>
              <a:rPr lang="es-ES" sz="1800" dirty="0" err="1">
                <a:solidFill>
                  <a:srgbClr val="7F7F7F"/>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Strategic</a:t>
            </a:r>
            <a:r>
              <a:rPr lang="es-ES" sz="1800" dirty="0">
                <a:solidFill>
                  <a:srgbClr val="7F7F7F"/>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 </a:t>
            </a:r>
            <a:r>
              <a:rPr lang="es-ES" sz="1800" dirty="0" err="1">
                <a:solidFill>
                  <a:srgbClr val="7F7F7F"/>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Actions</a:t>
            </a:r>
            <a:r>
              <a:rPr lang="es-ES" sz="1800" dirty="0">
                <a:solidFill>
                  <a:srgbClr val="7F7F7F"/>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 2014-2020</a:t>
            </a:r>
            <a:r>
              <a:rPr lang="es-ES" sz="1800" dirty="0">
                <a:solidFill>
                  <a:srgbClr val="7F7F7F"/>
                </a:solidFill>
                <a:latin typeface="Calibri"/>
                <a:ea typeface="Calibri"/>
                <a:cs typeface="Calibri"/>
                <a:sym typeface="Calibri"/>
              </a:rPr>
              <a:t>).</a:t>
            </a:r>
            <a:endParaRPr sz="1800" dirty="0">
              <a:solidFill>
                <a:srgbClr val="7F7F7F"/>
              </a:solidFill>
              <a:latin typeface="Calibri"/>
              <a:ea typeface="Calibri"/>
              <a:cs typeface="Calibri"/>
              <a:sym typeface="Calibri"/>
            </a:endParaRPr>
          </a:p>
        </p:txBody>
      </p:sp>
      <p:sp>
        <p:nvSpPr>
          <p:cNvPr id="913" name="Google Shape;913;g711275cc8a_1_8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91</a:t>
            </a:fld>
            <a:endParaRPr/>
          </a:p>
        </p:txBody>
      </p:sp>
      <p:sp>
        <p:nvSpPr>
          <p:cNvPr id="914" name="Google Shape;914;g711275cc8a_1_85"/>
          <p:cNvSpPr txBox="1">
            <a:spLocks noGrp="1"/>
          </p:cNvSpPr>
          <p:nvPr>
            <p:ph type="title"/>
          </p:nvPr>
        </p:nvSpPr>
        <p:spPr>
          <a:xfrm>
            <a:off x="1188720" y="298865"/>
            <a:ext cx="10515600" cy="1022100"/>
          </a:xfrm>
          <a:prstGeom prst="rect">
            <a:avLst/>
          </a:prstGeom>
          <a:noFill/>
          <a:ln>
            <a:noFill/>
          </a:ln>
        </p:spPr>
        <p:txBody>
          <a:bodyPr spcFirstLastPara="1" wrap="square" lIns="91425" tIns="45700" rIns="91425" bIns="45700" anchor="ctr" anchorCtr="0">
            <a:noAutofit/>
          </a:bodyPr>
          <a:lstStyle/>
          <a:p>
            <a:pPr lvl="0"/>
            <a:r>
              <a:rPr lang="et-EE" dirty="0"/>
              <a:t>Kas soolise võrdsusega arvestati projekti juures? </a:t>
            </a:r>
            <a:endParaRPr dirty="0"/>
          </a:p>
        </p:txBody>
      </p:sp>
      <p:pic>
        <p:nvPicPr>
          <p:cNvPr id="915" name="Google Shape;915;g711275cc8a_1_85"/>
          <p:cNvPicPr preferRelativeResize="0"/>
          <p:nvPr/>
        </p:nvPicPr>
        <p:blipFill rotWithShape="1">
          <a:blip r:embed="rId5">
            <a:alphaModFix/>
          </a:blip>
          <a:srcRect/>
          <a:stretch/>
        </p:blipFill>
        <p:spPr>
          <a:xfrm>
            <a:off x="9840751" y="5877075"/>
            <a:ext cx="2121449" cy="605975"/>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Google Shape;920;g711275cc8a_1_91"/>
          <p:cNvSpPr txBox="1">
            <a:spLocks noGrp="1"/>
          </p:cNvSpPr>
          <p:nvPr>
            <p:ph type="body" idx="1"/>
          </p:nvPr>
        </p:nvSpPr>
        <p:spPr>
          <a:xfrm>
            <a:off x="1200509" y="1825625"/>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None/>
            </a:pPr>
            <a:r>
              <a:rPr lang="et-EE" sz="2000" dirty="0">
                <a:solidFill>
                  <a:srgbClr val="7F7F7F"/>
                </a:solidFill>
              </a:rPr>
              <a:t>Seetõttu on SCORE projekti põhieesmärk </a:t>
            </a:r>
            <a:r>
              <a:rPr lang="et-EE" sz="2000" b="1" dirty="0">
                <a:solidFill>
                  <a:srgbClr val="7F7F7F"/>
                </a:solidFill>
              </a:rPr>
              <a:t>soolise võrdsuse edendamine spordis</a:t>
            </a:r>
            <a:r>
              <a:rPr lang="et-EE" sz="2000" dirty="0">
                <a:solidFill>
                  <a:srgbClr val="7F7F7F"/>
                </a:solidFill>
              </a:rPr>
              <a:t>, täpsemalt</a:t>
            </a:r>
            <a:r>
              <a:rPr lang="es-ES" sz="2000" b="1" dirty="0">
                <a:solidFill>
                  <a:srgbClr val="7F7F7F"/>
                </a:solidFill>
              </a:rPr>
              <a:t>:</a:t>
            </a:r>
            <a:endParaRPr sz="2000" b="1" dirty="0">
              <a:solidFill>
                <a:srgbClr val="7F7F7F"/>
              </a:solidFill>
            </a:endParaRPr>
          </a:p>
          <a:p>
            <a:pPr lvl="0" indent="-355600">
              <a:lnSpc>
                <a:spcPct val="115000"/>
              </a:lnSpc>
              <a:spcBef>
                <a:spcPts val="1500"/>
              </a:spcBef>
              <a:buSzPts val="2000"/>
              <a:buChar char="●"/>
            </a:pPr>
            <a:r>
              <a:rPr lang="et-EE" sz="2000" i="1" dirty="0">
                <a:solidFill>
                  <a:srgbClr val="7F7F7F"/>
                </a:solidFill>
              </a:rPr>
              <a:t>Edendada palgaliste</a:t>
            </a:r>
            <a:r>
              <a:rPr lang="fi-FI" sz="2000" i="1" dirty="0">
                <a:solidFill>
                  <a:srgbClr val="7F7F7F"/>
                </a:solidFill>
              </a:rPr>
              <a:t>palgaliste ja vabatahtlike naistreenerite esindatust</a:t>
            </a:r>
            <a:r>
              <a:rPr lang="et-EE" sz="2000" i="1" dirty="0">
                <a:solidFill>
                  <a:srgbClr val="7F7F7F"/>
                </a:solidFill>
              </a:rPr>
              <a:t> treenerkonnas.</a:t>
            </a:r>
            <a:endParaRPr dirty="0"/>
          </a:p>
          <a:p>
            <a:pPr lvl="0" indent="-355600">
              <a:lnSpc>
                <a:spcPct val="115000"/>
              </a:lnSpc>
              <a:spcBef>
                <a:spcPts val="1500"/>
              </a:spcBef>
              <a:buSzPts val="2000"/>
              <a:buChar char="●"/>
            </a:pPr>
            <a:r>
              <a:rPr lang="et-EE" sz="2000" i="1" dirty="0">
                <a:solidFill>
                  <a:srgbClr val="7F7F7F"/>
                </a:solidFill>
              </a:rPr>
              <a:t>Suurendada </a:t>
            </a:r>
            <a:r>
              <a:rPr lang="es-ES" sz="2000" i="1" dirty="0" err="1">
                <a:solidFill>
                  <a:srgbClr val="7F7F7F"/>
                </a:solidFill>
              </a:rPr>
              <a:t>naistreenerite</a:t>
            </a:r>
            <a:r>
              <a:rPr lang="es-ES" sz="2000" i="1" dirty="0">
                <a:solidFill>
                  <a:srgbClr val="7F7F7F"/>
                </a:solidFill>
              </a:rPr>
              <a:t> </a:t>
            </a:r>
            <a:r>
              <a:rPr lang="es-ES" sz="2000" i="1" dirty="0" err="1">
                <a:solidFill>
                  <a:srgbClr val="7F7F7F"/>
                </a:solidFill>
              </a:rPr>
              <a:t>arvu</a:t>
            </a:r>
            <a:r>
              <a:rPr lang="es-ES" sz="2000" i="1" dirty="0">
                <a:solidFill>
                  <a:srgbClr val="7F7F7F"/>
                </a:solidFill>
              </a:rPr>
              <a:t>, </a:t>
            </a:r>
            <a:r>
              <a:rPr lang="es-ES" sz="2000" i="1" dirty="0" err="1">
                <a:solidFill>
                  <a:srgbClr val="7F7F7F"/>
                </a:solidFill>
              </a:rPr>
              <a:t>luues</a:t>
            </a:r>
            <a:r>
              <a:rPr lang="es-ES" sz="2000" i="1" dirty="0">
                <a:solidFill>
                  <a:srgbClr val="7F7F7F"/>
                </a:solidFill>
              </a:rPr>
              <a:t> </a:t>
            </a:r>
            <a:r>
              <a:rPr lang="es-ES" sz="2000" i="1" dirty="0" err="1">
                <a:solidFill>
                  <a:srgbClr val="7F7F7F"/>
                </a:solidFill>
              </a:rPr>
              <a:t>vajalike</a:t>
            </a:r>
            <a:r>
              <a:rPr lang="es-ES" sz="2000" i="1" dirty="0">
                <a:solidFill>
                  <a:srgbClr val="7F7F7F"/>
                </a:solidFill>
              </a:rPr>
              <a:t> </a:t>
            </a:r>
            <a:r>
              <a:rPr lang="es-ES" sz="2000" i="1" dirty="0" err="1">
                <a:solidFill>
                  <a:srgbClr val="7F7F7F"/>
                </a:solidFill>
              </a:rPr>
              <a:t>vahendeid</a:t>
            </a:r>
            <a:r>
              <a:rPr lang="et-EE" sz="2000" i="1" dirty="0">
                <a:solidFill>
                  <a:srgbClr val="7F7F7F"/>
                </a:solidFill>
              </a:rPr>
              <a:t>, et toetada nende arengut tipptasemele.  </a:t>
            </a:r>
            <a:endParaRPr dirty="0"/>
          </a:p>
          <a:p>
            <a:pPr lvl="0" indent="-355600">
              <a:lnSpc>
                <a:spcPct val="115000"/>
              </a:lnSpc>
              <a:spcBef>
                <a:spcPts val="1500"/>
              </a:spcBef>
              <a:buSzPts val="2000"/>
              <a:buChar char="●"/>
            </a:pPr>
            <a:r>
              <a:rPr lang="et-EE" sz="2000" i="1" dirty="0">
                <a:solidFill>
                  <a:srgbClr val="7F7F7F"/>
                </a:solidFill>
              </a:rPr>
              <a:t>Lisada </a:t>
            </a:r>
            <a:r>
              <a:rPr lang="es-ES" sz="2000" i="1" dirty="0" err="1">
                <a:solidFill>
                  <a:srgbClr val="7F7F7F"/>
                </a:solidFill>
              </a:rPr>
              <a:t>tõendipõhist</a:t>
            </a:r>
            <a:r>
              <a:rPr lang="es-ES" sz="2000" i="1" dirty="0">
                <a:solidFill>
                  <a:srgbClr val="7F7F7F"/>
                </a:solidFill>
              </a:rPr>
              <a:t> </a:t>
            </a:r>
            <a:r>
              <a:rPr lang="es-ES" sz="2000" i="1" dirty="0" err="1">
                <a:solidFill>
                  <a:srgbClr val="7F7F7F"/>
                </a:solidFill>
              </a:rPr>
              <a:t>infot</a:t>
            </a:r>
            <a:r>
              <a:rPr lang="es-ES" sz="2000" i="1" dirty="0">
                <a:solidFill>
                  <a:srgbClr val="7F7F7F"/>
                </a:solidFill>
              </a:rPr>
              <a:t> </a:t>
            </a:r>
            <a:r>
              <a:rPr lang="es-ES" sz="2000" i="1" dirty="0" err="1">
                <a:solidFill>
                  <a:srgbClr val="7F7F7F"/>
                </a:solidFill>
              </a:rPr>
              <a:t>sugude</a:t>
            </a:r>
            <a:r>
              <a:rPr lang="es-ES" sz="2000" i="1" dirty="0">
                <a:solidFill>
                  <a:srgbClr val="7F7F7F"/>
                </a:solidFill>
              </a:rPr>
              <a:t> ja </a:t>
            </a:r>
            <a:r>
              <a:rPr lang="es-ES" sz="2000" i="1" dirty="0" err="1">
                <a:solidFill>
                  <a:srgbClr val="7F7F7F"/>
                </a:solidFill>
              </a:rPr>
              <a:t>soolise</a:t>
            </a:r>
            <a:r>
              <a:rPr lang="es-ES" sz="2000" i="1" dirty="0">
                <a:solidFill>
                  <a:srgbClr val="7F7F7F"/>
                </a:solidFill>
              </a:rPr>
              <a:t> </a:t>
            </a:r>
            <a:r>
              <a:rPr lang="es-ES" sz="2000" i="1" dirty="0" err="1">
                <a:solidFill>
                  <a:srgbClr val="7F7F7F"/>
                </a:solidFill>
              </a:rPr>
              <a:t>võrdsuse</a:t>
            </a:r>
            <a:r>
              <a:rPr lang="es-ES" sz="2000" i="1" dirty="0">
                <a:solidFill>
                  <a:srgbClr val="7F7F7F"/>
                </a:solidFill>
              </a:rPr>
              <a:t> </a:t>
            </a:r>
            <a:r>
              <a:rPr lang="es-ES" sz="2000" i="1" dirty="0" err="1">
                <a:solidFill>
                  <a:srgbClr val="7F7F7F"/>
                </a:solidFill>
              </a:rPr>
              <a:t>kohta</a:t>
            </a:r>
            <a:r>
              <a:rPr lang="es-ES" sz="2000" i="1" dirty="0">
                <a:solidFill>
                  <a:srgbClr val="7F7F7F"/>
                </a:solidFill>
              </a:rPr>
              <a:t> </a:t>
            </a:r>
            <a:r>
              <a:rPr lang="es-ES" sz="2000" i="1" dirty="0" err="1">
                <a:solidFill>
                  <a:srgbClr val="7F7F7F"/>
                </a:solidFill>
              </a:rPr>
              <a:t>treeneriõppesse</a:t>
            </a:r>
            <a:r>
              <a:rPr lang="es-ES" sz="2000" i="1" dirty="0">
                <a:solidFill>
                  <a:srgbClr val="7F7F7F"/>
                </a:solidFill>
              </a:rPr>
              <a:t>.</a:t>
            </a:r>
            <a:endParaRPr sz="2000" i="1" dirty="0">
              <a:solidFill>
                <a:srgbClr val="7F7F7F"/>
              </a:solidFill>
            </a:endParaRPr>
          </a:p>
          <a:p>
            <a:pPr marL="68580" lvl="0" indent="0" algn="l" rtl="0">
              <a:lnSpc>
                <a:spcPct val="150000"/>
              </a:lnSpc>
              <a:spcBef>
                <a:spcPts val="2200"/>
              </a:spcBef>
              <a:spcAft>
                <a:spcPts val="0"/>
              </a:spcAft>
              <a:buClr>
                <a:schemeClr val="dk1"/>
              </a:buClr>
              <a:buSzPts val="2960"/>
              <a:buNone/>
            </a:pPr>
            <a:endParaRPr sz="2000" dirty="0">
              <a:solidFill>
                <a:srgbClr val="7F7F7F"/>
              </a:solidFill>
            </a:endParaRPr>
          </a:p>
        </p:txBody>
      </p:sp>
      <p:sp>
        <p:nvSpPr>
          <p:cNvPr id="921" name="Google Shape;921;g711275cc8a_1_9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92</a:t>
            </a:fld>
            <a:endParaRPr/>
          </a:p>
        </p:txBody>
      </p:sp>
      <p:sp>
        <p:nvSpPr>
          <p:cNvPr id="922" name="Google Shape;922;g711275cc8a_1_91"/>
          <p:cNvSpPr txBox="1">
            <a:spLocks noGrp="1"/>
          </p:cNvSpPr>
          <p:nvPr>
            <p:ph type="title"/>
          </p:nvPr>
        </p:nvSpPr>
        <p:spPr>
          <a:xfrm>
            <a:off x="1080095" y="407515"/>
            <a:ext cx="10515600" cy="1022100"/>
          </a:xfrm>
          <a:prstGeom prst="rect">
            <a:avLst/>
          </a:prstGeom>
          <a:noFill/>
          <a:ln>
            <a:noFill/>
          </a:ln>
        </p:spPr>
        <p:txBody>
          <a:bodyPr spcFirstLastPara="1" wrap="square" lIns="91425" tIns="45700" rIns="91425" bIns="45700" anchor="ctr" anchorCtr="0">
            <a:noAutofit/>
          </a:bodyPr>
          <a:lstStyle/>
          <a:p>
            <a:pPr lvl="0">
              <a:buSzPts val="4000"/>
            </a:pPr>
            <a:r>
              <a:rPr lang="et-EE" dirty="0"/>
              <a:t>Kas soolise võrdsusega arvestati projekti juures? </a:t>
            </a:r>
            <a:endParaRPr dirty="0"/>
          </a:p>
        </p:txBody>
      </p:sp>
      <p:pic>
        <p:nvPicPr>
          <p:cNvPr id="923" name="Google Shape;923;g711275cc8a_1_91"/>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g711275cc8a_1_97"/>
          <p:cNvSpPr txBox="1">
            <a:spLocks noGrp="1"/>
          </p:cNvSpPr>
          <p:nvPr>
            <p:ph type="title"/>
          </p:nvPr>
        </p:nvSpPr>
        <p:spPr>
          <a:xfrm>
            <a:off x="1100815" y="362239"/>
            <a:ext cx="7024800" cy="673200"/>
          </a:xfrm>
          <a:prstGeom prst="rect">
            <a:avLst/>
          </a:prstGeom>
          <a:noFill/>
          <a:ln>
            <a:noFill/>
          </a:ln>
        </p:spPr>
        <p:txBody>
          <a:bodyPr spcFirstLastPara="1" wrap="square" lIns="91425" tIns="45700" rIns="91425" bIns="45700" anchor="ctr" anchorCtr="0">
            <a:noAutofit/>
          </a:bodyPr>
          <a:lstStyle/>
          <a:p>
            <a:pPr lvl="0">
              <a:buSzPts val="3600"/>
            </a:pPr>
            <a:r>
              <a:rPr lang="et-EE" sz="3600" dirty="0"/>
              <a:t>Kuidas saab parimaid praktikaid rakendada </a:t>
            </a:r>
            <a:r>
              <a:rPr lang="es-ES" sz="3600" dirty="0" err="1"/>
              <a:t>PlayGreen</a:t>
            </a:r>
            <a:r>
              <a:rPr lang="et-EE" sz="3600" dirty="0"/>
              <a:t> juures</a:t>
            </a:r>
            <a:r>
              <a:rPr lang="es-ES" sz="3600" dirty="0"/>
              <a:t>?</a:t>
            </a:r>
            <a:endParaRPr sz="3000" b="1" dirty="0">
              <a:latin typeface="Calibri"/>
              <a:ea typeface="Calibri"/>
              <a:cs typeface="Calibri"/>
              <a:sym typeface="Calibri"/>
            </a:endParaRPr>
          </a:p>
        </p:txBody>
      </p:sp>
      <p:sp>
        <p:nvSpPr>
          <p:cNvPr id="929" name="Google Shape;929;g711275cc8a_1_97"/>
          <p:cNvSpPr txBox="1">
            <a:spLocks noGrp="1"/>
          </p:cNvSpPr>
          <p:nvPr>
            <p:ph type="body" idx="1"/>
          </p:nvPr>
        </p:nvSpPr>
        <p:spPr>
          <a:xfrm>
            <a:off x="1200509" y="1825625"/>
            <a:ext cx="10515600" cy="4351200"/>
          </a:xfrm>
          <a:prstGeom prst="rect">
            <a:avLst/>
          </a:prstGeom>
          <a:noFill/>
          <a:ln>
            <a:noFill/>
          </a:ln>
        </p:spPr>
        <p:txBody>
          <a:bodyPr spcFirstLastPara="1" wrap="square" lIns="91425" tIns="45700" rIns="91425" bIns="45700" anchor="t" anchorCtr="0">
            <a:noAutofit/>
          </a:bodyPr>
          <a:lstStyle/>
          <a:p>
            <a:pPr marL="228600" lvl="0" indent="-167640" algn="l" rtl="0">
              <a:lnSpc>
                <a:spcPct val="70000"/>
              </a:lnSpc>
              <a:spcBef>
                <a:spcPts val="0"/>
              </a:spcBef>
              <a:spcAft>
                <a:spcPts val="0"/>
              </a:spcAft>
              <a:buClr>
                <a:srgbClr val="71BE44"/>
              </a:buClr>
              <a:buSzPts val="2000"/>
              <a:buFont typeface="Calibri"/>
              <a:buChar char="•"/>
            </a:pPr>
            <a:r>
              <a:rPr lang="et-EE" sz="2000" b="1" dirty="0">
                <a:latin typeface="Calibri"/>
                <a:ea typeface="Calibri"/>
                <a:cs typeface="Calibri"/>
                <a:sym typeface="Calibri"/>
              </a:rPr>
              <a:t>Mõista oma organisatsiooni ja sporti</a:t>
            </a:r>
            <a:r>
              <a:rPr lang="es-ES" sz="2000" b="1" dirty="0">
                <a:latin typeface="Calibri"/>
                <a:ea typeface="Calibri"/>
                <a:cs typeface="Calibri"/>
                <a:sym typeface="Calibri"/>
              </a:rPr>
              <a:t>: </a:t>
            </a:r>
            <a:endParaRPr sz="2000" dirty="0">
              <a:latin typeface="Calibri"/>
              <a:ea typeface="Calibri"/>
              <a:cs typeface="Calibri"/>
              <a:sym typeface="Calibri"/>
            </a:endParaRPr>
          </a:p>
          <a:p>
            <a:pPr marL="68580" lvl="0" indent="0" algn="l" rtl="0">
              <a:lnSpc>
                <a:spcPct val="70000"/>
              </a:lnSpc>
              <a:spcBef>
                <a:spcPts val="1300"/>
              </a:spcBef>
              <a:spcAft>
                <a:spcPts val="0"/>
              </a:spcAft>
              <a:buClr>
                <a:srgbClr val="71BE44"/>
              </a:buClr>
              <a:buSzPts val="2960"/>
              <a:buNone/>
            </a:pPr>
            <a:r>
              <a:rPr lang="et-EE" sz="2000" dirty="0">
                <a:latin typeface="Calibri"/>
                <a:ea typeface="Calibri"/>
                <a:cs typeface="Calibri"/>
                <a:sym typeface="Calibri"/>
              </a:rPr>
              <a:t>Sageli on spordiorganisatsioonides kirjutamata struktuure. Küsimused, mida küsida</a:t>
            </a:r>
            <a:r>
              <a:rPr lang="es-ES" sz="2000" dirty="0">
                <a:latin typeface="Calibri"/>
                <a:ea typeface="Calibri"/>
                <a:cs typeface="Calibri"/>
                <a:sym typeface="Calibri"/>
              </a:rPr>
              <a:t>: </a:t>
            </a:r>
            <a:endParaRPr sz="2000" dirty="0">
              <a:latin typeface="Calibri"/>
              <a:ea typeface="Calibri"/>
              <a:cs typeface="Calibri"/>
              <a:sym typeface="Calibri"/>
            </a:endParaRPr>
          </a:p>
          <a:p>
            <a:pPr marL="1143000" lvl="2" indent="-214630" algn="l" rtl="0">
              <a:lnSpc>
                <a:spcPct val="70000"/>
              </a:lnSpc>
              <a:spcBef>
                <a:spcPts val="800"/>
              </a:spcBef>
              <a:spcAft>
                <a:spcPts val="0"/>
              </a:spcAft>
              <a:buClr>
                <a:srgbClr val="7F7F7F"/>
              </a:buClr>
              <a:buSzPts val="2000"/>
              <a:buFont typeface="Calibri"/>
              <a:buChar char="•"/>
            </a:pPr>
            <a:r>
              <a:rPr lang="et-EE" sz="2000" dirty="0"/>
              <a:t>Kuidas kujutatakse sporti teie riigis?</a:t>
            </a:r>
            <a:r>
              <a:rPr lang="es-ES" sz="2000" dirty="0"/>
              <a:t> </a:t>
            </a:r>
            <a:endParaRPr sz="2000" dirty="0"/>
          </a:p>
          <a:p>
            <a:pPr marL="1143000" lvl="2" indent="-214630" algn="l" rtl="0">
              <a:lnSpc>
                <a:spcPct val="70000"/>
              </a:lnSpc>
              <a:spcBef>
                <a:spcPts val="500"/>
              </a:spcBef>
              <a:spcAft>
                <a:spcPts val="0"/>
              </a:spcAft>
              <a:buClr>
                <a:srgbClr val="7F7F7F"/>
              </a:buClr>
              <a:buSzPts val="2000"/>
              <a:buFont typeface="Calibri"/>
              <a:buChar char="•"/>
            </a:pPr>
            <a:r>
              <a:rPr lang="et-EE" sz="2000" dirty="0"/>
              <a:t>Kuidas reklaamite sporti väljapoole? </a:t>
            </a:r>
            <a:endParaRPr sz="2000" dirty="0"/>
          </a:p>
          <a:p>
            <a:pPr marL="1143000" lvl="2" indent="-214630" algn="l" rtl="0">
              <a:lnSpc>
                <a:spcPct val="70000"/>
              </a:lnSpc>
              <a:spcBef>
                <a:spcPts val="500"/>
              </a:spcBef>
              <a:spcAft>
                <a:spcPts val="0"/>
              </a:spcAft>
              <a:buClr>
                <a:srgbClr val="7F7F7F"/>
              </a:buClr>
              <a:buSzPts val="2000"/>
              <a:buFont typeface="Calibri"/>
              <a:buChar char="•"/>
            </a:pPr>
            <a:r>
              <a:rPr lang="et-EE" sz="2000" dirty="0"/>
              <a:t>Kui palju on teil naissoost osavõtjaid, ametnikke, tippametnikke/ nõukogu liikmeid?</a:t>
            </a:r>
            <a:endParaRPr sz="2000" dirty="0"/>
          </a:p>
          <a:p>
            <a:pPr marL="228600" lvl="0" indent="-40639" algn="l" rtl="0">
              <a:lnSpc>
                <a:spcPct val="70000"/>
              </a:lnSpc>
              <a:spcBef>
                <a:spcPts val="1000"/>
              </a:spcBef>
              <a:spcAft>
                <a:spcPts val="0"/>
              </a:spcAft>
              <a:buClr>
                <a:srgbClr val="71BE44"/>
              </a:buClr>
              <a:buSzPts val="2960"/>
              <a:buNone/>
            </a:pPr>
            <a:endParaRPr sz="2000" dirty="0">
              <a:latin typeface="Calibri"/>
              <a:ea typeface="Calibri"/>
              <a:cs typeface="Calibri"/>
              <a:sym typeface="Calibri"/>
            </a:endParaRPr>
          </a:p>
          <a:p>
            <a:pPr marL="228600" lvl="0" indent="-167640" algn="l" rtl="0">
              <a:lnSpc>
                <a:spcPct val="70000"/>
              </a:lnSpc>
              <a:spcBef>
                <a:spcPts val="1000"/>
              </a:spcBef>
              <a:spcAft>
                <a:spcPts val="0"/>
              </a:spcAft>
              <a:buClr>
                <a:srgbClr val="71BE44"/>
              </a:buClr>
              <a:buSzPts val="2000"/>
              <a:buFont typeface="Calibri"/>
              <a:buChar char="•"/>
            </a:pPr>
            <a:r>
              <a:rPr lang="et-EE" sz="2000" b="1" dirty="0">
                <a:latin typeface="Calibri"/>
                <a:ea typeface="Calibri"/>
                <a:cs typeface="Calibri"/>
                <a:sym typeface="Calibri"/>
              </a:rPr>
              <a:t>Mõista naisi spordis ja vabatahtlikus tegevuses</a:t>
            </a:r>
            <a:endParaRPr sz="2000" dirty="0">
              <a:latin typeface="Calibri"/>
              <a:ea typeface="Calibri"/>
              <a:cs typeface="Calibri"/>
              <a:sym typeface="Calibri"/>
            </a:endParaRPr>
          </a:p>
          <a:p>
            <a:pPr marL="68580" lvl="0" indent="0" algn="l" rtl="0">
              <a:lnSpc>
                <a:spcPct val="70000"/>
              </a:lnSpc>
              <a:spcBef>
                <a:spcPts val="1000"/>
              </a:spcBef>
              <a:spcAft>
                <a:spcPts val="0"/>
              </a:spcAft>
              <a:buClr>
                <a:srgbClr val="71BE44"/>
              </a:buClr>
              <a:buSzPts val="2960"/>
              <a:buNone/>
            </a:pPr>
            <a:r>
              <a:rPr lang="es-ES" sz="2000" dirty="0">
                <a:latin typeface="Calibri"/>
                <a:ea typeface="Calibri"/>
                <a:cs typeface="Calibri"/>
                <a:sym typeface="Calibri"/>
              </a:rPr>
              <a:t>Sport </a:t>
            </a:r>
            <a:r>
              <a:rPr lang="et-EE" sz="2000" dirty="0">
                <a:latin typeface="Calibri"/>
                <a:ea typeface="Calibri"/>
                <a:cs typeface="Calibri"/>
                <a:sym typeface="Calibri"/>
              </a:rPr>
              <a:t>peab pakkuma vajadustele kohandatud võimalusi, millega tervitatakse ja säilitatakse meeste ja naiste osalemist.</a:t>
            </a:r>
            <a:endParaRPr sz="2000" dirty="0">
              <a:latin typeface="Calibri"/>
              <a:ea typeface="Calibri"/>
              <a:cs typeface="Calibri"/>
              <a:sym typeface="Calibri"/>
            </a:endParaRPr>
          </a:p>
          <a:p>
            <a:pPr marL="1143000" lvl="2" indent="-214630" algn="l" rtl="0">
              <a:lnSpc>
                <a:spcPct val="70000"/>
              </a:lnSpc>
              <a:spcBef>
                <a:spcPts val="800"/>
              </a:spcBef>
              <a:spcAft>
                <a:spcPts val="0"/>
              </a:spcAft>
              <a:buClr>
                <a:srgbClr val="7F7F7F"/>
              </a:buClr>
              <a:buSzPts val="2000"/>
              <a:buFont typeface="Calibri"/>
              <a:buChar char="•"/>
            </a:pPr>
            <a:r>
              <a:rPr lang="et-EE" sz="2000" dirty="0"/>
              <a:t>Mis neid motiveerib? Kuidas neid kaasata?</a:t>
            </a:r>
            <a:endParaRPr sz="2000" dirty="0"/>
          </a:p>
          <a:p>
            <a:pPr marL="228600" lvl="0" indent="-40639" algn="l" rtl="0">
              <a:lnSpc>
                <a:spcPct val="70000"/>
              </a:lnSpc>
              <a:spcBef>
                <a:spcPts val="1000"/>
              </a:spcBef>
              <a:spcAft>
                <a:spcPts val="0"/>
              </a:spcAft>
              <a:buClr>
                <a:srgbClr val="71BE44"/>
              </a:buClr>
              <a:buSzPts val="2960"/>
              <a:buNone/>
            </a:pPr>
            <a:endParaRPr sz="2000" dirty="0">
              <a:latin typeface="Calibri"/>
              <a:ea typeface="Calibri"/>
              <a:cs typeface="Calibri"/>
              <a:sym typeface="Calibri"/>
            </a:endParaRPr>
          </a:p>
        </p:txBody>
      </p:sp>
      <p:sp>
        <p:nvSpPr>
          <p:cNvPr id="930" name="Google Shape;930;g711275cc8a_1_9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93</a:t>
            </a:fld>
            <a:endParaRPr/>
          </a:p>
        </p:txBody>
      </p:sp>
      <p:pic>
        <p:nvPicPr>
          <p:cNvPr id="931" name="Google Shape;931;g711275cc8a_1_97"/>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g711275cc8a_1_10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94</a:t>
            </a:fld>
            <a:endParaRPr/>
          </a:p>
        </p:txBody>
      </p:sp>
      <p:sp>
        <p:nvSpPr>
          <p:cNvPr id="937" name="Google Shape;937;g711275cc8a_1_103"/>
          <p:cNvSpPr txBox="1">
            <a:spLocks noGrp="1"/>
          </p:cNvSpPr>
          <p:nvPr>
            <p:ph type="title"/>
          </p:nvPr>
        </p:nvSpPr>
        <p:spPr>
          <a:xfrm>
            <a:off x="1277375" y="354559"/>
            <a:ext cx="7024800" cy="12342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4D944B"/>
              </a:buClr>
              <a:buSzPts val="4000"/>
              <a:buFont typeface="Arial"/>
              <a:buNone/>
            </a:pPr>
            <a:r>
              <a:rPr lang="et-EE" dirty="0"/>
              <a:t>Võttes arvesse soospetsiifilisi motiive</a:t>
            </a:r>
            <a:endParaRPr dirty="0"/>
          </a:p>
        </p:txBody>
      </p:sp>
      <p:pic>
        <p:nvPicPr>
          <p:cNvPr id="938" name="Google Shape;938;g711275cc8a_1_103"/>
          <p:cNvPicPr preferRelativeResize="0"/>
          <p:nvPr/>
        </p:nvPicPr>
        <p:blipFill rotWithShape="1">
          <a:blip r:embed="rId3">
            <a:alphaModFix/>
          </a:blip>
          <a:srcRect/>
          <a:stretch/>
        </p:blipFill>
        <p:spPr>
          <a:xfrm>
            <a:off x="9840751" y="5877075"/>
            <a:ext cx="2121449" cy="605975"/>
          </a:xfrm>
          <a:prstGeom prst="rect">
            <a:avLst/>
          </a:prstGeom>
          <a:noFill/>
          <a:ln>
            <a:noFill/>
          </a:ln>
        </p:spPr>
      </p:pic>
      <p:sp>
        <p:nvSpPr>
          <p:cNvPr id="2" name="Text Placeholder 1"/>
          <p:cNvSpPr>
            <a:spLocks noGrp="1"/>
          </p:cNvSpPr>
          <p:nvPr>
            <p:ph type="body" idx="1"/>
          </p:nvPr>
        </p:nvSpPr>
        <p:spPr/>
        <p:txBody>
          <a:bodyPr/>
          <a:lstStyle/>
          <a:p>
            <a:pPr marL="0" lvl="0" indent="0">
              <a:spcBef>
                <a:spcPts val="0"/>
              </a:spcBef>
              <a:buNone/>
            </a:pPr>
            <a:r>
              <a:rPr lang="et-EE" dirty="0">
                <a:latin typeface="Calibri"/>
                <a:ea typeface="Calibri"/>
                <a:cs typeface="Calibri"/>
                <a:sym typeface="Calibri"/>
              </a:rPr>
              <a:t>Allikad</a:t>
            </a:r>
            <a:endParaRPr lang="en-US" u="sng" dirty="0">
              <a:solidFill>
                <a:schemeClr val="hlink"/>
              </a:solidFill>
              <a:latin typeface="Calibri"/>
              <a:ea typeface="Calibri"/>
              <a:cs typeface="Calibri"/>
              <a:sym typeface="Calibri"/>
              <a:hlinkClick r:id="rId4"/>
            </a:endParaRPr>
          </a:p>
          <a:p>
            <a:pPr lvl="0" indent="-457200">
              <a:spcBef>
                <a:spcPts val="0"/>
              </a:spcBef>
            </a:pPr>
            <a:r>
              <a:rPr lang="nn-NO" u="sng" dirty="0">
                <a:solidFill>
                  <a:schemeClr val="hlink"/>
                </a:solidFill>
                <a:latin typeface="Calibri"/>
                <a:ea typeface="Calibri"/>
                <a:cs typeface="Calibri"/>
                <a:sym typeface="Calibri"/>
                <a:hlinkClick r:id="rId4"/>
              </a:rPr>
              <a:t>Interaktiivsed abivahendid soolise võrdsuse koolitusteks</a:t>
            </a:r>
            <a:endParaRPr lang="en-US" dirty="0">
              <a:latin typeface="Calibri"/>
              <a:ea typeface="Calibri"/>
              <a:cs typeface="Calibri"/>
              <a:sym typeface="Calibri"/>
            </a:endParaRPr>
          </a:p>
          <a:p>
            <a:pPr lvl="0" indent="-457200">
              <a:spcBef>
                <a:spcPts val="0"/>
              </a:spcBef>
            </a:pPr>
            <a:r>
              <a:rPr lang="en-US" u="sng" dirty="0" err="1">
                <a:solidFill>
                  <a:schemeClr val="hlink"/>
                </a:solidFill>
                <a:latin typeface="Calibri"/>
                <a:ea typeface="Calibri"/>
                <a:cs typeface="Calibri"/>
                <a:sym typeface="Calibri"/>
                <a:hlinkClick r:id="rId5"/>
              </a:rPr>
              <a:t>Videosein</a:t>
            </a:r>
            <a:endParaRPr lang="en-US" dirty="0">
              <a:latin typeface="Calibri"/>
              <a:ea typeface="Calibri"/>
              <a:cs typeface="Calibri"/>
              <a:sym typeface="Calibri"/>
            </a:endParaRPr>
          </a:p>
          <a:p>
            <a:pPr lvl="0" indent="-457200">
              <a:spcBef>
                <a:spcPts val="0"/>
              </a:spcBef>
            </a:pPr>
            <a:r>
              <a:rPr lang="et-EE" dirty="0">
                <a:latin typeface="Calibri"/>
                <a:ea typeface="Calibri"/>
                <a:cs typeface="Calibri"/>
                <a:sym typeface="Calibri"/>
              </a:rPr>
              <a:t>Täiendavad</a:t>
            </a:r>
            <a:r>
              <a:rPr lang="en-US" dirty="0">
                <a:latin typeface="Calibri"/>
                <a:ea typeface="Calibri"/>
                <a:cs typeface="Calibri"/>
                <a:sym typeface="Calibri"/>
              </a:rPr>
              <a:t> </a:t>
            </a:r>
            <a:r>
              <a:rPr lang="en-US" u="sng" dirty="0" err="1">
                <a:solidFill>
                  <a:schemeClr val="hlink"/>
                </a:solidFill>
                <a:latin typeface="Calibri"/>
                <a:ea typeface="Calibri"/>
                <a:cs typeface="Calibri"/>
                <a:sym typeface="Calibri"/>
                <a:hlinkClick r:id="rId6"/>
              </a:rPr>
              <a:t>allikad</a:t>
            </a:r>
            <a:r>
              <a:rPr lang="en-US" u="sng" dirty="0">
                <a:solidFill>
                  <a:schemeClr val="hlink"/>
                </a:solidFill>
                <a:latin typeface="Calibri"/>
                <a:ea typeface="Calibri"/>
                <a:cs typeface="Calibri"/>
                <a:sym typeface="Calibri"/>
                <a:hlinkClick r:id="rId6"/>
              </a:rPr>
              <a:t> ja </a:t>
            </a:r>
            <a:r>
              <a:rPr lang="en-US" u="sng" dirty="0" err="1">
                <a:solidFill>
                  <a:schemeClr val="hlink"/>
                </a:solidFill>
                <a:latin typeface="Calibri"/>
                <a:ea typeface="Calibri"/>
                <a:cs typeface="Calibri"/>
                <a:sym typeface="Calibri"/>
                <a:hlinkClick r:id="rId6"/>
              </a:rPr>
              <a:t>andmed</a:t>
            </a:r>
            <a:r>
              <a:rPr lang="en-US" dirty="0">
                <a:latin typeface="Calibri"/>
                <a:ea typeface="Calibri"/>
                <a:cs typeface="Calibri"/>
                <a:sym typeface="Calibri"/>
              </a:rPr>
              <a:t> </a:t>
            </a:r>
            <a:r>
              <a:rPr lang="et-EE" dirty="0">
                <a:latin typeface="Calibri"/>
                <a:ea typeface="Calibri"/>
                <a:cs typeface="Calibri"/>
                <a:sym typeface="Calibri"/>
              </a:rPr>
              <a:t>naiste ja soolise võrdsuse esindatuse kohta spordis.</a:t>
            </a:r>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g711275cc8a_1_288"/>
          <p:cNvSpPr txBox="1">
            <a:spLocks noGrp="1"/>
          </p:cNvSpPr>
          <p:nvPr>
            <p:ph type="title"/>
          </p:nvPr>
        </p:nvSpPr>
        <p:spPr>
          <a:xfrm>
            <a:off x="1514475" y="2564904"/>
            <a:ext cx="93417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4D944B"/>
              </a:buClr>
              <a:buSzPts val="4000"/>
              <a:buFont typeface="Arial"/>
              <a:buNone/>
            </a:pPr>
            <a:r>
              <a:rPr lang="es-ES" dirty="0"/>
              <a:t>10</a:t>
            </a:r>
            <a:r>
              <a:rPr lang="et-EE" dirty="0"/>
              <a:t>. näide</a:t>
            </a:r>
            <a:r>
              <a:rPr lang="es-ES" dirty="0"/>
              <a:t>:  Young </a:t>
            </a:r>
            <a:r>
              <a:rPr lang="es-ES" dirty="0" err="1"/>
              <a:t>Delegates</a:t>
            </a:r>
            <a:r>
              <a:rPr lang="et-EE" dirty="0"/>
              <a:t> (Noored delegaadid)</a:t>
            </a:r>
            <a:r>
              <a:rPr lang="es-ES" dirty="0"/>
              <a:t> </a:t>
            </a:r>
            <a:endParaRPr dirty="0"/>
          </a:p>
        </p:txBody>
      </p:sp>
      <p:sp>
        <p:nvSpPr>
          <p:cNvPr id="945" name="Google Shape;945;g711275cc8a_1_28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s-ES"/>
              <a:t>95</a:t>
            </a:fld>
            <a:endParaRPr/>
          </a:p>
        </p:txBody>
      </p:sp>
      <p:pic>
        <p:nvPicPr>
          <p:cNvPr id="946" name="Google Shape;946;g711275cc8a_1_288"/>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Google Shape;952;g711275cc8a_1_1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96</a:t>
            </a:fld>
            <a:endParaRPr/>
          </a:p>
        </p:txBody>
      </p:sp>
      <p:sp>
        <p:nvSpPr>
          <p:cNvPr id="953" name="Google Shape;953;g711275cc8a_1_115"/>
          <p:cNvSpPr txBox="1"/>
          <p:nvPr/>
        </p:nvSpPr>
        <p:spPr>
          <a:xfrm>
            <a:off x="3193100" y="2186175"/>
            <a:ext cx="5936613" cy="1142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0"/>
              <a:buFont typeface="Arial"/>
              <a:buNone/>
            </a:pPr>
            <a:r>
              <a:rPr lang="es-ES" sz="6000" b="1" i="0" u="none" strike="noStrike" cap="none">
                <a:solidFill>
                  <a:srgbClr val="4D944B"/>
                </a:solidFill>
                <a:latin typeface="Calibri"/>
                <a:ea typeface="Calibri"/>
                <a:cs typeface="Calibri"/>
                <a:sym typeface="Calibri"/>
              </a:rPr>
              <a:t>Young Delegates</a:t>
            </a:r>
            <a:endParaRPr sz="6000" b="1" i="0" u="none" strike="noStrike" cap="none">
              <a:solidFill>
                <a:srgbClr val="4D944B"/>
              </a:solidFill>
              <a:latin typeface="Calibri"/>
              <a:ea typeface="Calibri"/>
              <a:cs typeface="Calibri"/>
              <a:sym typeface="Calibri"/>
            </a:endParaRPr>
          </a:p>
        </p:txBody>
      </p:sp>
      <p:pic>
        <p:nvPicPr>
          <p:cNvPr id="954" name="Google Shape;954;g711275cc8a_1_115"/>
          <p:cNvPicPr preferRelativeResize="0"/>
          <p:nvPr/>
        </p:nvPicPr>
        <p:blipFill rotWithShape="1">
          <a:blip r:embed="rId3">
            <a:alphaModFix/>
          </a:blip>
          <a:srcRect/>
          <a:stretch/>
        </p:blipFill>
        <p:spPr>
          <a:xfrm>
            <a:off x="4473148" y="3269567"/>
            <a:ext cx="2743199" cy="2700252"/>
          </a:xfrm>
          <a:prstGeom prst="rect">
            <a:avLst/>
          </a:prstGeom>
          <a:noFill/>
          <a:ln>
            <a:noFill/>
          </a:ln>
        </p:spPr>
      </p:pic>
      <p:pic>
        <p:nvPicPr>
          <p:cNvPr id="955" name="Google Shape;955;g711275cc8a_1_115"/>
          <p:cNvPicPr preferRelativeResize="0"/>
          <p:nvPr/>
        </p:nvPicPr>
        <p:blipFill rotWithShape="1">
          <a:blip r:embed="rId4">
            <a:alphaModFix/>
          </a:blip>
          <a:srcRect/>
          <a:stretch/>
        </p:blipFill>
        <p:spPr>
          <a:xfrm>
            <a:off x="9840751" y="5877075"/>
            <a:ext cx="2121449" cy="605975"/>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960"/>
        <p:cNvGrpSpPr/>
        <p:nvPr/>
      </p:nvGrpSpPr>
      <p:grpSpPr>
        <a:xfrm>
          <a:off x="0" y="0"/>
          <a:ext cx="0" cy="0"/>
          <a:chOff x="0" y="0"/>
          <a:chExt cx="0" cy="0"/>
        </a:xfrm>
      </p:grpSpPr>
      <p:sp>
        <p:nvSpPr>
          <p:cNvPr id="961" name="Google Shape;961;g711275cc8a_1_121"/>
          <p:cNvSpPr txBox="1">
            <a:spLocks noGrp="1"/>
          </p:cNvSpPr>
          <p:nvPr>
            <p:ph type="sldNum" idx="12"/>
          </p:nvPr>
        </p:nvSpPr>
        <p:spPr>
          <a:xfrm>
            <a:off x="8366150"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97</a:t>
            </a:fld>
            <a:endParaRPr/>
          </a:p>
        </p:txBody>
      </p:sp>
      <p:sp>
        <p:nvSpPr>
          <p:cNvPr id="962" name="Google Shape;962;g711275cc8a_1_121"/>
          <p:cNvSpPr txBox="1"/>
          <p:nvPr/>
        </p:nvSpPr>
        <p:spPr>
          <a:xfrm>
            <a:off x="898978" y="291664"/>
            <a:ext cx="7024800" cy="745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4000"/>
              <a:buFont typeface="Arial"/>
              <a:buNone/>
            </a:pPr>
            <a:r>
              <a:rPr lang="es-ES" sz="4000" b="0" i="0" u="none" strike="noStrike" cap="none" dirty="0" err="1">
                <a:solidFill>
                  <a:srgbClr val="4D944B"/>
                </a:solidFill>
                <a:latin typeface="Arial"/>
                <a:ea typeface="Arial"/>
                <a:cs typeface="Arial"/>
                <a:sym typeface="Arial"/>
              </a:rPr>
              <a:t>Proje</a:t>
            </a:r>
            <a:r>
              <a:rPr lang="et-EE" sz="4000" dirty="0">
                <a:solidFill>
                  <a:srgbClr val="4D944B"/>
                </a:solidFill>
              </a:rPr>
              <a:t>kti olemus</a:t>
            </a:r>
            <a:endParaRPr sz="4000" b="0" i="0" u="none" strike="noStrike" cap="none" dirty="0">
              <a:solidFill>
                <a:srgbClr val="4D944B"/>
              </a:solidFill>
              <a:latin typeface="Arial"/>
              <a:ea typeface="Arial"/>
              <a:cs typeface="Arial"/>
              <a:sym typeface="Arial"/>
            </a:endParaRPr>
          </a:p>
        </p:txBody>
      </p:sp>
      <p:sp>
        <p:nvSpPr>
          <p:cNvPr id="963" name="Google Shape;963;g711275cc8a_1_121"/>
          <p:cNvSpPr txBox="1"/>
          <p:nvPr/>
        </p:nvSpPr>
        <p:spPr>
          <a:xfrm>
            <a:off x="1356450" y="1218075"/>
            <a:ext cx="10398900" cy="4659000"/>
          </a:xfrm>
          <a:prstGeom prst="rect">
            <a:avLst/>
          </a:prstGeom>
          <a:noFill/>
          <a:ln>
            <a:noFill/>
          </a:ln>
        </p:spPr>
        <p:txBody>
          <a:bodyPr spcFirstLastPara="1" wrap="square" lIns="91425" tIns="91425" rIns="91425" bIns="91425" anchor="t" anchorCtr="0">
            <a:noAutofit/>
          </a:bodyPr>
          <a:lstStyle/>
          <a:p>
            <a:pPr marL="0" marR="0" lvl="0" indent="0" algn="just" rtl="0">
              <a:lnSpc>
                <a:spcPct val="115000"/>
              </a:lnSpc>
              <a:spcBef>
                <a:spcPts val="0"/>
              </a:spcBef>
              <a:spcAft>
                <a:spcPts val="0"/>
              </a:spcAft>
              <a:buClr>
                <a:srgbClr val="000000"/>
              </a:buClr>
              <a:buSzPts val="2000"/>
              <a:buFont typeface="Arial"/>
              <a:buNone/>
            </a:pPr>
            <a:r>
              <a:rPr lang="es-ES" sz="2000" b="0" i="0" u="none" strike="noStrike" cap="none" dirty="0" err="1">
                <a:solidFill>
                  <a:srgbClr val="7F7F7F"/>
                </a:solidFill>
                <a:latin typeface="Calibri"/>
                <a:ea typeface="Calibri"/>
                <a:cs typeface="Calibri"/>
                <a:sym typeface="Calibri"/>
              </a:rPr>
              <a:t>The</a:t>
            </a:r>
            <a:r>
              <a:rPr lang="es-ES" sz="2000" b="0" i="0" u="none" strike="noStrike" cap="none" dirty="0">
                <a:solidFill>
                  <a:srgbClr val="7F7F7F"/>
                </a:solidFill>
                <a:latin typeface="Calibri"/>
                <a:ea typeface="Calibri"/>
                <a:cs typeface="Calibri"/>
                <a:sym typeface="Calibri"/>
              </a:rPr>
              <a:t> Young </a:t>
            </a:r>
            <a:r>
              <a:rPr lang="es-ES" sz="2000" b="0" i="0" u="none" strike="noStrike" cap="none" dirty="0" err="1">
                <a:solidFill>
                  <a:srgbClr val="7F7F7F"/>
                </a:solidFill>
                <a:latin typeface="Calibri"/>
                <a:ea typeface="Calibri"/>
                <a:cs typeface="Calibri"/>
                <a:sym typeface="Calibri"/>
              </a:rPr>
              <a:t>Delegates</a:t>
            </a:r>
            <a:r>
              <a:rPr lang="es-ES" sz="2000" b="0" i="0" u="none" strike="noStrike" cap="none" dirty="0">
                <a:solidFill>
                  <a:srgbClr val="7F7F7F"/>
                </a:solidFill>
                <a:latin typeface="Calibri"/>
                <a:ea typeface="Calibri"/>
                <a:cs typeface="Calibri"/>
                <a:sym typeface="Calibri"/>
              </a:rPr>
              <a:t> of ENGSO </a:t>
            </a:r>
            <a:r>
              <a:rPr lang="es-ES" sz="2000" b="0" i="0" u="none" strike="noStrike" cap="none" dirty="0" err="1">
                <a:solidFill>
                  <a:srgbClr val="7F7F7F"/>
                </a:solidFill>
                <a:latin typeface="Calibri"/>
                <a:ea typeface="Calibri"/>
                <a:cs typeface="Calibri"/>
                <a:sym typeface="Calibri"/>
              </a:rPr>
              <a:t>Youth</a:t>
            </a:r>
            <a:r>
              <a:rPr lang="es-ES" sz="2000" b="0" i="0" u="none" strike="noStrike" cap="none" dirty="0">
                <a:solidFill>
                  <a:srgbClr val="7F7F7F"/>
                </a:solidFill>
                <a:latin typeface="Calibri"/>
                <a:ea typeface="Calibri"/>
                <a:cs typeface="Calibri"/>
                <a:sym typeface="Calibri"/>
              </a:rPr>
              <a:t> </a:t>
            </a:r>
            <a:r>
              <a:rPr lang="et-EE" sz="2000" b="0" i="0" u="none" strike="noStrike" cap="none" dirty="0">
                <a:solidFill>
                  <a:srgbClr val="7F7F7F"/>
                </a:solidFill>
                <a:latin typeface="Calibri"/>
                <a:ea typeface="Calibri"/>
                <a:cs typeface="Calibri"/>
                <a:sym typeface="Calibri"/>
              </a:rPr>
              <a:t>eesmärk on pakkuda noortele võimalust kaasa rääkida spordis ja julgustada neid toetama sporti ja noori rahvusvahelisel tasandil</a:t>
            </a:r>
            <a:r>
              <a:rPr lang="es-ES" sz="2000" b="0" i="0" u="none" strike="noStrike" cap="none" dirty="0">
                <a:solidFill>
                  <a:srgbClr val="7F7F7F"/>
                </a:solidFill>
                <a:latin typeface="Calibri"/>
                <a:ea typeface="Calibri"/>
                <a:cs typeface="Calibri"/>
                <a:sym typeface="Calibri"/>
              </a:rPr>
              <a:t>.</a:t>
            </a:r>
            <a:endParaRPr sz="2000" b="0" i="0" u="none" strike="noStrike" cap="none" dirty="0">
              <a:solidFill>
                <a:srgbClr val="7F7F7F"/>
              </a:solidFill>
              <a:latin typeface="Calibri"/>
              <a:ea typeface="Calibri"/>
              <a:cs typeface="Calibri"/>
              <a:sym typeface="Calibri"/>
            </a:endParaRPr>
          </a:p>
          <a:p>
            <a:pPr marL="0" marR="0" lvl="0" indent="0" algn="just" rtl="0">
              <a:lnSpc>
                <a:spcPct val="115000"/>
              </a:lnSpc>
              <a:spcBef>
                <a:spcPts val="0"/>
              </a:spcBef>
              <a:spcAft>
                <a:spcPts val="0"/>
              </a:spcAft>
              <a:buClr>
                <a:srgbClr val="000000"/>
              </a:buClr>
              <a:buSzPts val="2000"/>
              <a:buFont typeface="Arial"/>
              <a:buNone/>
            </a:pPr>
            <a:endParaRPr sz="2000" b="0" i="0" u="none" strike="noStrike" cap="none" dirty="0">
              <a:solidFill>
                <a:srgbClr val="7F7F7F"/>
              </a:solidFill>
              <a:latin typeface="Calibri"/>
              <a:ea typeface="Calibri"/>
              <a:cs typeface="Calibri"/>
              <a:sym typeface="Calibri"/>
            </a:endParaRPr>
          </a:p>
          <a:p>
            <a:pPr marL="0" marR="0" lvl="0" indent="0" algn="just" rtl="0">
              <a:lnSpc>
                <a:spcPct val="115000"/>
              </a:lnSpc>
              <a:spcBef>
                <a:spcPts val="0"/>
              </a:spcBef>
              <a:spcAft>
                <a:spcPts val="0"/>
              </a:spcAft>
              <a:buClr>
                <a:srgbClr val="000000"/>
              </a:buClr>
              <a:buSzPts val="2000"/>
              <a:buFont typeface="Arial"/>
              <a:buNone/>
            </a:pPr>
            <a:r>
              <a:rPr lang="et-EE" sz="2000" b="0" i="0" u="none" strike="noStrike" cap="none" dirty="0">
                <a:solidFill>
                  <a:srgbClr val="7F7F7F"/>
                </a:solidFill>
                <a:latin typeface="Calibri"/>
                <a:ea typeface="Calibri"/>
                <a:cs typeface="Calibri"/>
                <a:sym typeface="Calibri"/>
              </a:rPr>
              <a:t>Toetatuna Euroopa Nõukogu poolt läbi Euroopa Noortefondi, alustati initsiatiiviga 2013. aastal ja see hõlmas 13 Noort Delegaati </a:t>
            </a:r>
            <a:r>
              <a:rPr lang="es-ES" sz="2000" b="0" i="0" u="none" strike="noStrike" cap="none" dirty="0">
                <a:solidFill>
                  <a:srgbClr val="7F7F7F"/>
                </a:solidFill>
                <a:latin typeface="Calibri"/>
                <a:ea typeface="Calibri"/>
                <a:cs typeface="Calibri"/>
                <a:sym typeface="Calibri"/>
              </a:rPr>
              <a:t>(2013-2015). </a:t>
            </a:r>
            <a:r>
              <a:rPr lang="et-EE" sz="2000" b="0" i="0" u="none" strike="noStrike" cap="none" dirty="0">
                <a:solidFill>
                  <a:srgbClr val="7F7F7F"/>
                </a:solidFill>
                <a:latin typeface="Calibri"/>
                <a:ea typeface="Calibri"/>
                <a:cs typeface="Calibri"/>
                <a:sym typeface="Calibri"/>
              </a:rPr>
              <a:t>Järgmisel perioodil,</a:t>
            </a:r>
            <a:r>
              <a:rPr lang="es-ES" sz="2000" b="0" i="0" u="none" strike="noStrike" cap="none" dirty="0">
                <a:solidFill>
                  <a:srgbClr val="7F7F7F"/>
                </a:solidFill>
                <a:latin typeface="Calibri"/>
                <a:ea typeface="Calibri"/>
                <a:cs typeface="Calibri"/>
                <a:sym typeface="Calibri"/>
              </a:rPr>
              <a:t> 2015-2017</a:t>
            </a:r>
            <a:r>
              <a:rPr lang="et-EE" sz="2000" b="0" i="0" u="none" strike="noStrike" cap="none" dirty="0">
                <a:solidFill>
                  <a:srgbClr val="7F7F7F"/>
                </a:solidFill>
                <a:latin typeface="Calibri"/>
                <a:ea typeface="Calibri"/>
                <a:cs typeface="Calibri"/>
                <a:sym typeface="Calibri"/>
              </a:rPr>
              <a:t>, kasvas osalejate arv 36-ni. </a:t>
            </a:r>
            <a:r>
              <a:rPr lang="et-EE" sz="2000" dirty="0">
                <a:solidFill>
                  <a:srgbClr val="7F7F7F"/>
                </a:solidFill>
                <a:latin typeface="Calibri"/>
                <a:ea typeface="Calibri"/>
                <a:cs typeface="Calibri"/>
                <a:sym typeface="Calibri"/>
              </a:rPr>
              <a:t>Viimasel perioodil,</a:t>
            </a:r>
            <a:r>
              <a:rPr lang="es-ES" sz="2000" b="0" i="0" u="none" strike="noStrike" cap="none" dirty="0">
                <a:solidFill>
                  <a:srgbClr val="7F7F7F"/>
                </a:solidFill>
                <a:latin typeface="Calibri"/>
                <a:ea typeface="Calibri"/>
                <a:cs typeface="Calibri"/>
                <a:sym typeface="Calibri"/>
              </a:rPr>
              <a:t> 2017-2019, </a:t>
            </a:r>
            <a:r>
              <a:rPr lang="et-EE" sz="2000" b="0" i="0" u="none" strike="noStrike" cap="none" dirty="0">
                <a:solidFill>
                  <a:srgbClr val="7F7F7F"/>
                </a:solidFill>
                <a:latin typeface="Calibri"/>
                <a:ea typeface="Calibri"/>
                <a:cs typeface="Calibri"/>
                <a:sym typeface="Calibri"/>
              </a:rPr>
              <a:t>osales </a:t>
            </a:r>
            <a:r>
              <a:rPr lang="es-ES" sz="2000" b="0" i="0" u="none" strike="noStrike" cap="none" dirty="0">
                <a:solidFill>
                  <a:srgbClr val="7F7F7F"/>
                </a:solidFill>
                <a:latin typeface="Calibri"/>
                <a:ea typeface="Calibri"/>
                <a:cs typeface="Calibri"/>
                <a:sym typeface="Calibri"/>
              </a:rPr>
              <a:t>ENGSO </a:t>
            </a:r>
            <a:r>
              <a:rPr lang="es-ES" sz="2000" b="0" i="0" u="none" strike="noStrike" cap="none" dirty="0" err="1">
                <a:solidFill>
                  <a:srgbClr val="7F7F7F"/>
                </a:solidFill>
                <a:latin typeface="Calibri"/>
                <a:ea typeface="Calibri"/>
                <a:cs typeface="Calibri"/>
                <a:sym typeface="Calibri"/>
              </a:rPr>
              <a:t>Youth</a:t>
            </a:r>
            <a:r>
              <a:rPr lang="es-ES" sz="2000" b="0" i="0" u="none" strike="noStrike" cap="none" dirty="0">
                <a:solidFill>
                  <a:srgbClr val="7F7F7F"/>
                </a:solidFill>
                <a:latin typeface="Calibri"/>
                <a:ea typeface="Calibri"/>
                <a:cs typeface="Calibri"/>
                <a:sym typeface="Calibri"/>
              </a:rPr>
              <a:t> </a:t>
            </a:r>
            <a:r>
              <a:rPr lang="et-EE" sz="2000" b="0" i="0" u="none" strike="noStrike" cap="none" dirty="0">
                <a:solidFill>
                  <a:srgbClr val="7F7F7F"/>
                </a:solidFill>
                <a:latin typeface="Calibri"/>
                <a:ea typeface="Calibri"/>
                <a:cs typeface="Calibri"/>
                <a:sym typeface="Calibri"/>
              </a:rPr>
              <a:t>programmis </a:t>
            </a:r>
            <a:r>
              <a:rPr lang="es-ES" sz="2000" b="0" i="0" u="none" strike="noStrike" cap="none" dirty="0">
                <a:solidFill>
                  <a:srgbClr val="7F7F7F"/>
                </a:solidFill>
                <a:latin typeface="Calibri"/>
                <a:ea typeface="Calibri"/>
                <a:cs typeface="Calibri"/>
                <a:sym typeface="Calibri"/>
              </a:rPr>
              <a:t>46 </a:t>
            </a:r>
            <a:r>
              <a:rPr lang="et-EE" sz="2000" b="0" i="0" u="none" strike="noStrike" cap="none" dirty="0">
                <a:solidFill>
                  <a:srgbClr val="7F7F7F"/>
                </a:solidFill>
                <a:latin typeface="Calibri"/>
                <a:ea typeface="Calibri"/>
                <a:cs typeface="Calibri"/>
                <a:sym typeface="Calibri"/>
              </a:rPr>
              <a:t>Noort Delegaati (neist 19 pikendasid oma mandaati </a:t>
            </a:r>
            <a:r>
              <a:rPr lang="es-ES" sz="2000" b="0" i="0" u="none" strike="noStrike" cap="none" dirty="0">
                <a:solidFill>
                  <a:srgbClr val="7F7F7F"/>
                </a:solidFill>
                <a:latin typeface="Calibri"/>
                <a:ea typeface="Calibri"/>
                <a:cs typeface="Calibri"/>
                <a:sym typeface="Calibri"/>
              </a:rPr>
              <a:t>2015-2017</a:t>
            </a:r>
            <a:r>
              <a:rPr lang="et-EE" sz="2000" b="0" i="0" u="none" strike="noStrike" cap="none" dirty="0">
                <a:solidFill>
                  <a:srgbClr val="7F7F7F"/>
                </a:solidFill>
                <a:latin typeface="Calibri"/>
                <a:ea typeface="Calibri"/>
                <a:cs typeface="Calibri"/>
                <a:sym typeface="Calibri"/>
              </a:rPr>
              <a:t> ametiajast</a:t>
            </a:r>
            <a:r>
              <a:rPr lang="es-ES" sz="2000" b="0" i="0" u="none" strike="noStrike" cap="none" dirty="0">
                <a:solidFill>
                  <a:srgbClr val="7F7F7F"/>
                </a:solidFill>
                <a:latin typeface="Calibri"/>
                <a:ea typeface="Calibri"/>
                <a:cs typeface="Calibri"/>
                <a:sym typeface="Calibri"/>
              </a:rPr>
              <a:t>).</a:t>
            </a:r>
            <a:endParaRPr sz="2000" b="0" i="0" u="none" strike="noStrike" cap="none" dirty="0">
              <a:solidFill>
                <a:srgbClr val="7F7F7F"/>
              </a:solidFill>
              <a:latin typeface="Calibri"/>
              <a:ea typeface="Calibri"/>
              <a:cs typeface="Calibri"/>
              <a:sym typeface="Calibri"/>
            </a:endParaRPr>
          </a:p>
          <a:p>
            <a:pPr marL="0" marR="0" lvl="0" indent="0" algn="just" rtl="0">
              <a:lnSpc>
                <a:spcPct val="115000"/>
              </a:lnSpc>
              <a:spcBef>
                <a:spcPts val="0"/>
              </a:spcBef>
              <a:spcAft>
                <a:spcPts val="0"/>
              </a:spcAft>
              <a:buClr>
                <a:srgbClr val="000000"/>
              </a:buClr>
              <a:buSzPts val="2000"/>
              <a:buFont typeface="Arial"/>
              <a:buNone/>
            </a:pPr>
            <a:r>
              <a:rPr lang="es-ES" sz="2000" b="0" i="0" u="none" strike="noStrike" cap="none" dirty="0">
                <a:solidFill>
                  <a:srgbClr val="7F7F7F"/>
                </a:solidFill>
                <a:latin typeface="Calibri"/>
                <a:ea typeface="Calibri"/>
                <a:cs typeface="Calibri"/>
                <a:sym typeface="Calibri"/>
              </a:rPr>
              <a:t>​</a:t>
            </a:r>
            <a:endParaRPr sz="2000" b="0" i="0" u="none" strike="noStrike" cap="none" dirty="0">
              <a:solidFill>
                <a:srgbClr val="7F7F7F"/>
              </a:solidFill>
              <a:latin typeface="Calibri"/>
              <a:ea typeface="Calibri"/>
              <a:cs typeface="Calibri"/>
              <a:sym typeface="Calibri"/>
            </a:endParaRPr>
          </a:p>
          <a:p>
            <a:pPr marL="0" marR="0" lvl="0" indent="0" algn="just" rtl="0">
              <a:lnSpc>
                <a:spcPct val="115000"/>
              </a:lnSpc>
              <a:spcBef>
                <a:spcPts val="0"/>
              </a:spcBef>
              <a:spcAft>
                <a:spcPts val="0"/>
              </a:spcAft>
              <a:buClr>
                <a:srgbClr val="000000"/>
              </a:buClr>
              <a:buSzPts val="2000"/>
              <a:buFont typeface="Arial"/>
              <a:buNone/>
            </a:pPr>
            <a:r>
              <a:rPr lang="es-ES" sz="2000" b="0" i="0" u="none" strike="noStrike" cap="none" dirty="0">
                <a:solidFill>
                  <a:srgbClr val="7F7F7F"/>
                </a:solidFill>
                <a:latin typeface="Calibri"/>
                <a:ea typeface="Calibri"/>
                <a:cs typeface="Calibri"/>
                <a:sym typeface="Calibri"/>
              </a:rPr>
              <a:t>2019-2021</a:t>
            </a:r>
            <a:r>
              <a:rPr lang="et-EE" sz="2000" b="0" i="0" u="none" strike="noStrike" cap="none" dirty="0">
                <a:solidFill>
                  <a:srgbClr val="7F7F7F"/>
                </a:solidFill>
                <a:latin typeface="Calibri"/>
                <a:ea typeface="Calibri"/>
                <a:cs typeface="Calibri"/>
                <a:sym typeface="Calibri"/>
              </a:rPr>
              <a:t> ametiajaks on </a:t>
            </a:r>
            <a:r>
              <a:rPr lang="es-ES" sz="2000" b="0" i="0" u="none" strike="noStrike" cap="none" dirty="0">
                <a:solidFill>
                  <a:srgbClr val="7F7F7F"/>
                </a:solidFill>
                <a:latin typeface="Calibri"/>
                <a:ea typeface="Calibri"/>
                <a:cs typeface="Calibri"/>
                <a:sym typeface="Calibri"/>
              </a:rPr>
              <a:t>ENGSO </a:t>
            </a:r>
            <a:r>
              <a:rPr lang="et-EE" sz="2000" dirty="0">
                <a:solidFill>
                  <a:srgbClr val="7F7F7F"/>
                </a:solidFill>
                <a:latin typeface="Calibri"/>
                <a:ea typeface="Calibri"/>
                <a:cs typeface="Calibri"/>
                <a:sym typeface="Calibri"/>
              </a:rPr>
              <a:t>Noortekomitee otsustanud 25 Noore Delegaadi kasuks eesmärgiga suurendada nende seotust organisatsiooni töös</a:t>
            </a:r>
            <a:r>
              <a:rPr lang="es-ES" sz="2000" b="0" i="0" u="none" strike="noStrike" cap="none" dirty="0">
                <a:solidFill>
                  <a:srgbClr val="7F7F7F"/>
                </a:solidFill>
                <a:latin typeface="Calibri"/>
                <a:ea typeface="Calibri"/>
                <a:cs typeface="Calibri"/>
                <a:sym typeface="Calibri"/>
              </a:rPr>
              <a:t>.</a:t>
            </a:r>
            <a:endParaRPr sz="2000" b="0" i="0" u="none" strike="noStrike" cap="none" dirty="0">
              <a:solidFill>
                <a:srgbClr val="7F7F7F"/>
              </a:solidFill>
              <a:latin typeface="Calibri"/>
              <a:ea typeface="Calibri"/>
              <a:cs typeface="Calibri"/>
              <a:sym typeface="Calibri"/>
            </a:endParaRPr>
          </a:p>
          <a:p>
            <a:pPr marL="0" marR="0" lvl="0" indent="0" algn="just" rtl="0">
              <a:lnSpc>
                <a:spcPct val="115000"/>
              </a:lnSpc>
              <a:spcBef>
                <a:spcPts val="0"/>
              </a:spcBef>
              <a:spcAft>
                <a:spcPts val="0"/>
              </a:spcAft>
              <a:buClr>
                <a:srgbClr val="000000"/>
              </a:buClr>
              <a:buSzPts val="2000"/>
              <a:buFont typeface="Arial"/>
              <a:buNone/>
            </a:pPr>
            <a:endParaRPr sz="2000" b="0" i="0" u="none" strike="noStrike" cap="none" dirty="0">
              <a:solidFill>
                <a:srgbClr val="7F7F7F"/>
              </a:solidFill>
              <a:latin typeface="Calibri"/>
              <a:ea typeface="Calibri"/>
              <a:cs typeface="Calibri"/>
              <a:sym typeface="Calibri"/>
            </a:endParaRPr>
          </a:p>
          <a:p>
            <a:pPr marL="0" marR="0" lvl="0" indent="0" algn="just" rtl="0">
              <a:lnSpc>
                <a:spcPct val="115000"/>
              </a:lnSpc>
              <a:spcBef>
                <a:spcPts val="0"/>
              </a:spcBef>
              <a:spcAft>
                <a:spcPts val="0"/>
              </a:spcAft>
              <a:buClr>
                <a:srgbClr val="000000"/>
              </a:buClr>
              <a:buSzPts val="2000"/>
              <a:buFont typeface="Arial"/>
              <a:buNone/>
            </a:pPr>
            <a:r>
              <a:rPr lang="es-ES" sz="2000" b="0" i="0" u="none" strike="noStrike" cap="none" dirty="0">
                <a:solidFill>
                  <a:srgbClr val="7F7F7F"/>
                </a:solidFill>
                <a:latin typeface="Calibri"/>
                <a:ea typeface="Calibri"/>
                <a:cs typeface="Calibri"/>
                <a:sym typeface="Calibri"/>
              </a:rPr>
              <a:t>ENGSO </a:t>
            </a:r>
            <a:r>
              <a:rPr lang="es-ES" sz="2000" b="0" i="0" u="none" strike="noStrike" cap="none" dirty="0" err="1">
                <a:solidFill>
                  <a:srgbClr val="7F7F7F"/>
                </a:solidFill>
                <a:latin typeface="Calibri"/>
                <a:ea typeface="Calibri"/>
                <a:cs typeface="Calibri"/>
                <a:sym typeface="Calibri"/>
              </a:rPr>
              <a:t>Youth</a:t>
            </a:r>
            <a:r>
              <a:rPr lang="es-ES" sz="2000" b="0" i="0" u="none" strike="noStrike" cap="none" dirty="0">
                <a:solidFill>
                  <a:srgbClr val="7F7F7F"/>
                </a:solidFill>
                <a:latin typeface="Calibri"/>
                <a:ea typeface="Calibri"/>
                <a:cs typeface="Calibri"/>
                <a:sym typeface="Calibri"/>
              </a:rPr>
              <a:t> </a:t>
            </a:r>
            <a:r>
              <a:rPr lang="et-EE" sz="2000" b="0" i="0" u="none" strike="noStrike" cap="none" dirty="0">
                <a:solidFill>
                  <a:srgbClr val="7F7F7F"/>
                </a:solidFill>
                <a:latin typeface="Calibri"/>
                <a:ea typeface="Calibri"/>
                <a:cs typeface="Calibri"/>
                <a:sym typeface="Calibri"/>
              </a:rPr>
              <a:t>toetavad partneritena Euroopa Liit</a:t>
            </a:r>
            <a:r>
              <a:rPr lang="es-ES" sz="2000" b="0" i="0" u="none" strike="noStrike" cap="none" dirty="0">
                <a:solidFill>
                  <a:srgbClr val="7F7F7F"/>
                </a:solidFill>
                <a:latin typeface="Calibri"/>
                <a:ea typeface="Calibri"/>
                <a:cs typeface="Calibri"/>
                <a:sym typeface="Calibri"/>
              </a:rPr>
              <a:t>, EUSA, </a:t>
            </a:r>
            <a:r>
              <a:rPr lang="es-ES" sz="2000" b="0" i="0" u="none" strike="noStrike" cap="none" dirty="0" err="1">
                <a:solidFill>
                  <a:srgbClr val="7F7F7F"/>
                </a:solidFill>
                <a:latin typeface="Calibri"/>
                <a:ea typeface="Calibri"/>
                <a:cs typeface="Calibri"/>
                <a:sym typeface="Calibri"/>
              </a:rPr>
              <a:t>Eurochild</a:t>
            </a:r>
            <a:r>
              <a:rPr lang="es-ES" sz="2000" b="0" i="0" u="none" strike="noStrike" cap="none" dirty="0">
                <a:solidFill>
                  <a:srgbClr val="7F7F7F"/>
                </a:solidFill>
                <a:latin typeface="Calibri"/>
                <a:ea typeface="Calibri"/>
                <a:cs typeface="Calibri"/>
                <a:sym typeface="Calibri"/>
              </a:rPr>
              <a:t>, EPAS, </a:t>
            </a:r>
            <a:r>
              <a:rPr lang="es-ES" sz="2000" b="0" i="0" u="none" strike="noStrike" cap="none" dirty="0" err="1">
                <a:solidFill>
                  <a:srgbClr val="7F7F7F"/>
                </a:solidFill>
                <a:latin typeface="Calibri"/>
                <a:ea typeface="Calibri"/>
                <a:cs typeface="Calibri"/>
                <a:sym typeface="Calibri"/>
              </a:rPr>
              <a:t>Tafisa</a:t>
            </a:r>
            <a:r>
              <a:rPr lang="es-ES" sz="2000" b="0" i="0" u="none" strike="noStrike" cap="none" dirty="0">
                <a:solidFill>
                  <a:srgbClr val="7F7F7F"/>
                </a:solidFill>
                <a:latin typeface="Calibri"/>
                <a:ea typeface="Calibri"/>
                <a:cs typeface="Calibri"/>
                <a:sym typeface="Calibri"/>
              </a:rPr>
              <a:t>, </a:t>
            </a:r>
            <a:r>
              <a:rPr lang="es-ES" sz="2000" b="0" i="0" u="none" strike="noStrike" cap="none" dirty="0" err="1">
                <a:solidFill>
                  <a:srgbClr val="7F7F7F"/>
                </a:solidFill>
                <a:latin typeface="Calibri"/>
                <a:ea typeface="Calibri"/>
                <a:cs typeface="Calibri"/>
                <a:sym typeface="Calibri"/>
              </a:rPr>
              <a:t>Peace</a:t>
            </a:r>
            <a:r>
              <a:rPr lang="es-ES" sz="2000" b="0" i="0" u="none" strike="noStrike" cap="none" dirty="0">
                <a:solidFill>
                  <a:srgbClr val="7F7F7F"/>
                </a:solidFill>
                <a:latin typeface="Calibri"/>
                <a:ea typeface="Calibri"/>
                <a:cs typeface="Calibri"/>
                <a:sym typeface="Calibri"/>
              </a:rPr>
              <a:t> and Sport, ICSSPE </a:t>
            </a:r>
            <a:r>
              <a:rPr lang="et-EE" sz="2000" dirty="0">
                <a:solidFill>
                  <a:srgbClr val="7F7F7F"/>
                </a:solidFill>
                <a:latin typeface="Calibri"/>
                <a:ea typeface="Calibri"/>
                <a:cs typeface="Calibri"/>
                <a:sym typeface="Calibri"/>
              </a:rPr>
              <a:t>ja veel paljud</a:t>
            </a:r>
            <a:r>
              <a:rPr lang="es-ES" sz="2000" b="0" i="0" u="none" strike="noStrike" cap="none" dirty="0">
                <a:solidFill>
                  <a:srgbClr val="7F7F7F"/>
                </a:solidFill>
                <a:latin typeface="Calibri"/>
                <a:ea typeface="Calibri"/>
                <a:cs typeface="Calibri"/>
                <a:sym typeface="Calibri"/>
              </a:rPr>
              <a:t>. </a:t>
            </a:r>
            <a:r>
              <a:rPr lang="et-EE" sz="2000" dirty="0">
                <a:solidFill>
                  <a:srgbClr val="7F7F7F"/>
                </a:solidFill>
                <a:latin typeface="Calibri"/>
                <a:ea typeface="Calibri"/>
                <a:cs typeface="Calibri"/>
                <a:sym typeface="Calibri"/>
              </a:rPr>
              <a:t>Rohkem infot</a:t>
            </a:r>
            <a:r>
              <a:rPr lang="es-ES" sz="2000" b="0" i="0" u="none" strike="noStrike" cap="none" dirty="0">
                <a:solidFill>
                  <a:srgbClr val="7F7F7F"/>
                </a:solidFill>
                <a:latin typeface="Calibri"/>
                <a:ea typeface="Calibri"/>
                <a:cs typeface="Calibri"/>
                <a:sym typeface="Calibri"/>
              </a:rPr>
              <a:t> </a:t>
            </a:r>
            <a:r>
              <a:rPr lang="es-ES" sz="2000" b="0" i="0" u="sng" strike="noStrike" cap="none" dirty="0">
                <a:solidFill>
                  <a:srgbClr val="7F7F7F"/>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https://www.youth-sport.net</a:t>
            </a:r>
            <a:r>
              <a:rPr lang="es-ES" sz="2000" b="0" i="0" u="none" strike="noStrike" cap="none" dirty="0">
                <a:solidFill>
                  <a:srgbClr val="7F7F7F"/>
                </a:solidFill>
                <a:latin typeface="Arial"/>
                <a:ea typeface="Arial"/>
                <a:cs typeface="Arial"/>
                <a:sym typeface="Arial"/>
              </a:rPr>
              <a:t>.</a:t>
            </a:r>
            <a:endParaRPr sz="2000" b="0" i="0" u="none" strike="noStrike" cap="none" dirty="0">
              <a:solidFill>
                <a:srgbClr val="7F7F7F"/>
              </a:solidFill>
              <a:latin typeface="Calibri"/>
              <a:ea typeface="Calibri"/>
              <a:cs typeface="Calibri"/>
              <a:sym typeface="Calibri"/>
            </a:endParaRPr>
          </a:p>
        </p:txBody>
      </p:sp>
      <p:sp>
        <p:nvSpPr>
          <p:cNvPr id="964" name="Google Shape;964;g711275cc8a_1_121"/>
          <p:cNvSpPr txBox="1"/>
          <p:nvPr/>
        </p:nvSpPr>
        <p:spPr>
          <a:xfrm>
            <a:off x="4584450" y="469525"/>
            <a:ext cx="5483700" cy="511400"/>
          </a:xfrm>
          <a:prstGeom prst="rect">
            <a:avLst/>
          </a:prstGeom>
          <a:noFill/>
          <a:ln>
            <a:noFill/>
          </a:ln>
        </p:spPr>
        <p:txBody>
          <a:bodyPr spcFirstLastPara="1" wrap="square" lIns="91425" tIns="91425" rIns="91425" bIns="91425" anchor="t" anchorCtr="0">
            <a:noAutofit/>
          </a:bodyPr>
          <a:lstStyle/>
          <a:p>
            <a:pPr marL="0" marR="0" lvl="0" indent="0" algn="l" rtl="0">
              <a:lnSpc>
                <a:spcPct val="80000"/>
              </a:lnSpc>
              <a:spcBef>
                <a:spcPts val="0"/>
              </a:spcBef>
              <a:spcAft>
                <a:spcPts val="0"/>
              </a:spcAft>
              <a:buClr>
                <a:srgbClr val="000000"/>
              </a:buClr>
              <a:buSzPts val="2400"/>
              <a:buFont typeface="Arial"/>
              <a:buNone/>
            </a:pPr>
            <a:r>
              <a:rPr lang="es-ES" sz="2400" b="1" i="0" u="none" strike="noStrike" cap="none" dirty="0">
                <a:solidFill>
                  <a:schemeClr val="dk1"/>
                </a:solidFill>
                <a:latin typeface="Calibri"/>
                <a:ea typeface="Calibri"/>
                <a:cs typeface="Calibri"/>
                <a:sym typeface="Calibri"/>
              </a:rPr>
              <a:t>2013</a:t>
            </a:r>
            <a:r>
              <a:rPr lang="et-EE" sz="2400" b="1" i="0" u="none" strike="noStrike" cap="none" dirty="0">
                <a:solidFill>
                  <a:schemeClr val="dk1"/>
                </a:solidFill>
                <a:latin typeface="Calibri"/>
                <a:ea typeface="Calibri"/>
                <a:cs typeface="Calibri"/>
                <a:sym typeface="Calibri"/>
              </a:rPr>
              <a:t> - jätkuv</a:t>
            </a:r>
            <a:endParaRPr sz="2400" b="0" i="0" u="none" strike="noStrike" cap="none" dirty="0">
              <a:solidFill>
                <a:srgbClr val="71BE44"/>
              </a:solidFill>
              <a:latin typeface="Calibri"/>
              <a:ea typeface="Calibri"/>
              <a:cs typeface="Calibri"/>
              <a:sym typeface="Calibri"/>
            </a:endParaRPr>
          </a:p>
        </p:txBody>
      </p:sp>
      <p:pic>
        <p:nvPicPr>
          <p:cNvPr id="965" name="Google Shape;965;g711275cc8a_1_121"/>
          <p:cNvPicPr preferRelativeResize="0"/>
          <p:nvPr/>
        </p:nvPicPr>
        <p:blipFill rotWithShape="1">
          <a:blip r:embed="rId4">
            <a:alphaModFix/>
          </a:blip>
          <a:srcRect/>
          <a:stretch/>
        </p:blipFill>
        <p:spPr>
          <a:xfrm>
            <a:off x="9840751" y="5877075"/>
            <a:ext cx="2121449" cy="605975"/>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g711275cc8a_1_129"/>
          <p:cNvSpPr txBox="1">
            <a:spLocks noGrp="1"/>
          </p:cNvSpPr>
          <p:nvPr>
            <p:ph type="sldNum" idx="12"/>
          </p:nvPr>
        </p:nvSpPr>
        <p:spPr>
          <a:xfrm>
            <a:off x="836615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98</a:t>
            </a:fld>
            <a:endParaRPr/>
          </a:p>
        </p:txBody>
      </p:sp>
      <p:sp>
        <p:nvSpPr>
          <p:cNvPr id="972" name="Google Shape;972;g711275cc8a_1_129"/>
          <p:cNvSpPr txBox="1"/>
          <p:nvPr/>
        </p:nvSpPr>
        <p:spPr>
          <a:xfrm>
            <a:off x="898975" y="307525"/>
            <a:ext cx="8580000" cy="7452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600"/>
              <a:buFont typeface="Arial"/>
              <a:buNone/>
            </a:pPr>
            <a:r>
              <a:rPr lang="et-EE" sz="3600" dirty="0">
                <a:solidFill>
                  <a:srgbClr val="4D944B"/>
                </a:solidFill>
              </a:rPr>
              <a:t>Üldine strateegia</a:t>
            </a:r>
            <a:endParaRPr sz="4000" b="0" i="0" u="none" strike="noStrike" cap="none" dirty="0">
              <a:solidFill>
                <a:srgbClr val="4D944B"/>
              </a:solidFill>
              <a:latin typeface="Arial"/>
              <a:ea typeface="Arial"/>
              <a:cs typeface="Arial"/>
              <a:sym typeface="Arial"/>
            </a:endParaRPr>
          </a:p>
        </p:txBody>
      </p:sp>
      <p:sp>
        <p:nvSpPr>
          <p:cNvPr id="973" name="Google Shape;973;g711275cc8a_1_129"/>
          <p:cNvSpPr txBox="1"/>
          <p:nvPr/>
        </p:nvSpPr>
        <p:spPr>
          <a:xfrm>
            <a:off x="898975" y="1529400"/>
            <a:ext cx="10045250" cy="3000000"/>
          </a:xfrm>
          <a:prstGeom prst="rect">
            <a:avLst/>
          </a:prstGeom>
          <a:noFill/>
          <a:ln>
            <a:noFill/>
          </a:ln>
        </p:spPr>
        <p:txBody>
          <a:bodyPr spcFirstLastPara="1" wrap="square" lIns="91425" tIns="91425" rIns="91425" bIns="91425" anchor="t" anchorCtr="0">
            <a:noAutofit/>
          </a:bodyPr>
          <a:lstStyle/>
          <a:p>
            <a:pPr marL="0" marR="0" lvl="0" indent="0" algn="just" rtl="0">
              <a:lnSpc>
                <a:spcPct val="100000"/>
              </a:lnSpc>
              <a:spcBef>
                <a:spcPts val="0"/>
              </a:spcBef>
              <a:spcAft>
                <a:spcPts val="0"/>
              </a:spcAft>
              <a:buClr>
                <a:srgbClr val="000000"/>
              </a:buClr>
              <a:buSzPts val="2000"/>
              <a:buFont typeface="Arial"/>
              <a:buNone/>
            </a:pPr>
            <a:r>
              <a:rPr lang="es-ES" sz="2000" b="1" i="0" u="none" strike="noStrike" cap="none" dirty="0" err="1">
                <a:solidFill>
                  <a:srgbClr val="7F7F7F"/>
                </a:solidFill>
                <a:latin typeface="Calibri"/>
                <a:ea typeface="Calibri"/>
                <a:cs typeface="Calibri"/>
                <a:sym typeface="Calibri"/>
              </a:rPr>
              <a:t>The</a:t>
            </a:r>
            <a:r>
              <a:rPr lang="es-ES" sz="2000" b="1" i="0" u="none" strike="noStrike" cap="none" dirty="0">
                <a:solidFill>
                  <a:srgbClr val="7F7F7F"/>
                </a:solidFill>
                <a:latin typeface="Calibri"/>
                <a:ea typeface="Calibri"/>
                <a:cs typeface="Calibri"/>
                <a:sym typeface="Calibri"/>
              </a:rPr>
              <a:t> Young </a:t>
            </a:r>
            <a:r>
              <a:rPr lang="es-ES" sz="2000" b="1" i="0" u="none" strike="noStrike" cap="none" dirty="0" err="1">
                <a:solidFill>
                  <a:srgbClr val="7F7F7F"/>
                </a:solidFill>
                <a:latin typeface="Calibri"/>
                <a:ea typeface="Calibri"/>
                <a:cs typeface="Calibri"/>
                <a:sym typeface="Calibri"/>
              </a:rPr>
              <a:t>Delegate</a:t>
            </a:r>
            <a:r>
              <a:rPr lang="es-ES" sz="2000" b="0" i="0" u="none" strike="noStrike" cap="none" dirty="0">
                <a:solidFill>
                  <a:srgbClr val="7F7F7F"/>
                </a:solidFill>
                <a:latin typeface="Calibri"/>
                <a:ea typeface="Calibri"/>
                <a:cs typeface="Calibri"/>
                <a:sym typeface="Calibri"/>
              </a:rPr>
              <a:t> </a:t>
            </a:r>
            <a:r>
              <a:rPr lang="es-ES" sz="2000" b="0" i="0" u="none" strike="noStrike" cap="none" dirty="0" err="1">
                <a:solidFill>
                  <a:srgbClr val="7F7F7F"/>
                </a:solidFill>
                <a:latin typeface="Calibri"/>
                <a:ea typeface="Calibri"/>
                <a:cs typeface="Calibri"/>
                <a:sym typeface="Calibri"/>
              </a:rPr>
              <a:t>program</a:t>
            </a:r>
            <a:r>
              <a:rPr lang="et-EE" sz="2000" b="0" i="0" u="none" strike="noStrike" cap="none" dirty="0">
                <a:solidFill>
                  <a:srgbClr val="7F7F7F"/>
                </a:solidFill>
                <a:latin typeface="Calibri"/>
                <a:ea typeface="Calibri"/>
                <a:cs typeface="Calibri"/>
                <a:sym typeface="Calibri"/>
              </a:rPr>
              <a:t>m põhineb noorte motiveeritud inimeste värbamisel üle Euroopa ja maailma, millega kaasneb 2 aasta pikkune ametiaeg. Värbamisprotsessis võetakse arvesse mitmekesist esindatust arvestades sugu, kogemust, päritoluriiki.</a:t>
            </a:r>
            <a:endParaRPr sz="2000" b="0" i="0" u="none" strike="noStrike" cap="none" dirty="0">
              <a:solidFill>
                <a:srgbClr val="7F7F7F"/>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000"/>
              <a:buFont typeface="Arial"/>
              <a:buNone/>
            </a:pPr>
            <a:endParaRPr sz="2000" b="0" i="0" u="none" strike="noStrike" cap="none" dirty="0">
              <a:solidFill>
                <a:srgbClr val="7F7F7F"/>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000"/>
              <a:buFont typeface="Arial"/>
              <a:buNone/>
            </a:pPr>
            <a:r>
              <a:rPr lang="es-ES" sz="2000" b="0" i="0" u="none" strike="noStrike" cap="none" dirty="0">
                <a:solidFill>
                  <a:srgbClr val="7F7F7F"/>
                </a:solidFill>
                <a:latin typeface="Calibri"/>
                <a:ea typeface="Calibri"/>
                <a:cs typeface="Calibri"/>
                <a:sym typeface="Calibri"/>
              </a:rPr>
              <a:t>Young </a:t>
            </a:r>
            <a:r>
              <a:rPr lang="es-ES" sz="2000" b="0" i="0" u="none" strike="noStrike" cap="none" dirty="0" err="1">
                <a:solidFill>
                  <a:srgbClr val="7F7F7F"/>
                </a:solidFill>
                <a:latin typeface="Calibri"/>
                <a:ea typeface="Calibri"/>
                <a:cs typeface="Calibri"/>
                <a:sym typeface="Calibri"/>
              </a:rPr>
              <a:t>Delegates</a:t>
            </a:r>
            <a:r>
              <a:rPr lang="es-ES" sz="2000" b="0" i="0" u="none" strike="noStrike" cap="none" dirty="0">
                <a:solidFill>
                  <a:srgbClr val="7F7F7F"/>
                </a:solidFill>
                <a:latin typeface="Calibri"/>
                <a:ea typeface="Calibri"/>
                <a:cs typeface="Calibri"/>
                <a:sym typeface="Calibri"/>
              </a:rPr>
              <a:t> </a:t>
            </a:r>
            <a:r>
              <a:rPr lang="et-EE" sz="2000" b="0" i="0" u="none" strike="noStrike" cap="none" dirty="0">
                <a:solidFill>
                  <a:srgbClr val="7F7F7F"/>
                </a:solidFill>
                <a:latin typeface="Calibri"/>
                <a:ea typeface="Calibri"/>
                <a:cs typeface="Calibri"/>
                <a:sym typeface="Calibri"/>
              </a:rPr>
              <a:t>Noored Delegaadid osalevad töögruppides, avaldavad mõttepabereid konkreetsete teemade kohta ja on seotud rahvusvaheliste kohtumistega, kuhu neid kutsutakse kas otse läbi ENGSO Youth või </a:t>
            </a:r>
            <a:r>
              <a:rPr lang="en-US" sz="2000" b="0" i="0" u="none" strike="noStrike" cap="none" dirty="0" err="1">
                <a:solidFill>
                  <a:srgbClr val="7F7F7F"/>
                </a:solidFill>
                <a:latin typeface="Calibri"/>
                <a:ea typeface="Calibri"/>
                <a:cs typeface="Calibri"/>
                <a:sym typeface="Calibri"/>
              </a:rPr>
              <a:t>kontaktide</a:t>
            </a:r>
            <a:r>
              <a:rPr lang="et-EE" sz="2000" b="0" i="0" u="none" strike="noStrike" cap="none" dirty="0">
                <a:solidFill>
                  <a:srgbClr val="7F7F7F"/>
                </a:solidFill>
                <a:latin typeface="Calibri"/>
                <a:ea typeface="Calibri"/>
                <a:cs typeface="Calibri"/>
                <a:sym typeface="Calibri"/>
              </a:rPr>
              <a:t> kaudu oma riigi spordisüsteemis.</a:t>
            </a:r>
            <a:endParaRPr sz="2000" b="0" i="0" u="none" strike="noStrike" cap="none" dirty="0">
              <a:solidFill>
                <a:srgbClr val="7F7F7F"/>
              </a:solidFill>
              <a:latin typeface="Calibri"/>
              <a:ea typeface="Calibri"/>
              <a:cs typeface="Calibri"/>
              <a:sym typeface="Calibri"/>
            </a:endParaRPr>
          </a:p>
        </p:txBody>
      </p:sp>
      <p:pic>
        <p:nvPicPr>
          <p:cNvPr id="974" name="Google Shape;974;g711275cc8a_1_129"/>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g711275cc8a_1_136"/>
          <p:cNvSpPr txBox="1">
            <a:spLocks noGrp="1"/>
          </p:cNvSpPr>
          <p:nvPr>
            <p:ph type="title"/>
          </p:nvPr>
        </p:nvSpPr>
        <p:spPr>
          <a:xfrm>
            <a:off x="1198040" y="302252"/>
            <a:ext cx="10082535" cy="780300"/>
          </a:xfrm>
          <a:prstGeom prst="rect">
            <a:avLst/>
          </a:prstGeom>
          <a:noFill/>
          <a:ln>
            <a:noFill/>
          </a:ln>
        </p:spPr>
        <p:txBody>
          <a:bodyPr spcFirstLastPara="1" wrap="square" lIns="91425" tIns="45700" rIns="91425" bIns="45700" anchor="ctr" anchorCtr="0">
            <a:noAutofit/>
          </a:bodyPr>
          <a:lstStyle/>
          <a:p>
            <a:pPr lvl="0">
              <a:buSzPts val="4000"/>
            </a:pPr>
            <a:r>
              <a:rPr lang="et-EE" dirty="0"/>
              <a:t>Tegevused eesmärkide saavutamiseks</a:t>
            </a:r>
            <a:endParaRPr dirty="0"/>
          </a:p>
        </p:txBody>
      </p:sp>
      <p:sp>
        <p:nvSpPr>
          <p:cNvPr id="980" name="Google Shape;980;g711275cc8a_1_13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s-ES"/>
              <a:t>99</a:t>
            </a:fld>
            <a:endParaRPr/>
          </a:p>
        </p:txBody>
      </p:sp>
      <p:sp>
        <p:nvSpPr>
          <p:cNvPr id="981" name="Google Shape;981;g711275cc8a_1_136"/>
          <p:cNvSpPr txBox="1"/>
          <p:nvPr/>
        </p:nvSpPr>
        <p:spPr>
          <a:xfrm>
            <a:off x="1046399" y="1561826"/>
            <a:ext cx="10697925" cy="3810273"/>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000"/>
              <a:buFont typeface="Arial"/>
              <a:buNone/>
            </a:pPr>
            <a:r>
              <a:rPr lang="et-EE" sz="2000" b="1" i="0" u="none" strike="noStrike" cap="none" dirty="0">
                <a:solidFill>
                  <a:srgbClr val="71BE44"/>
                </a:solidFill>
                <a:latin typeface="Calibri"/>
                <a:ea typeface="Calibri"/>
                <a:cs typeface="Calibri"/>
                <a:sym typeface="Calibri"/>
              </a:rPr>
              <a:t>Hetkel tegutseb programmis 5 töögruppi, milles igas on 5 noort delegaati liikmeteks: </a:t>
            </a:r>
            <a:endParaRPr sz="2000" b="1" i="0" u="none" strike="noStrike" cap="none" dirty="0">
              <a:solidFill>
                <a:srgbClr val="71BE44"/>
              </a:solidFill>
              <a:latin typeface="Calibri"/>
              <a:ea typeface="Calibri"/>
              <a:cs typeface="Calibri"/>
              <a:sym typeface="Calibri"/>
            </a:endParaRPr>
          </a:p>
          <a:p>
            <a:pPr marL="457200" marR="0" lvl="0" indent="-355600" algn="l" rtl="0">
              <a:lnSpc>
                <a:spcPct val="100000"/>
              </a:lnSpc>
              <a:spcBef>
                <a:spcPts val="0"/>
              </a:spcBef>
              <a:spcAft>
                <a:spcPts val="0"/>
              </a:spcAft>
              <a:buClr>
                <a:schemeClr val="dk1"/>
              </a:buClr>
              <a:buSzPts val="2000"/>
              <a:buFont typeface="Calibri"/>
              <a:buChar char="-"/>
            </a:pPr>
            <a:r>
              <a:rPr lang="et-EE" sz="2000" b="0" i="0" u="none" strike="noStrike" cap="none" dirty="0">
                <a:solidFill>
                  <a:srgbClr val="7F7F7F"/>
                </a:solidFill>
                <a:latin typeface="Calibri"/>
                <a:ea typeface="Calibri"/>
                <a:cs typeface="Calibri"/>
                <a:sym typeface="Calibri"/>
              </a:rPr>
              <a:t>Kestlik areng</a:t>
            </a:r>
            <a:endParaRPr sz="2000" b="0" i="0" u="none" strike="noStrike" cap="none" dirty="0">
              <a:solidFill>
                <a:srgbClr val="7F7F7F"/>
              </a:solidFill>
              <a:latin typeface="Calibri"/>
              <a:ea typeface="Calibri"/>
              <a:cs typeface="Calibri"/>
              <a:sym typeface="Calibri"/>
            </a:endParaRPr>
          </a:p>
          <a:p>
            <a:pPr marL="457200" marR="0" lvl="0" indent="-355600" algn="l" rtl="0">
              <a:lnSpc>
                <a:spcPct val="100000"/>
              </a:lnSpc>
              <a:spcBef>
                <a:spcPts val="0"/>
              </a:spcBef>
              <a:spcAft>
                <a:spcPts val="0"/>
              </a:spcAft>
              <a:buClr>
                <a:schemeClr val="dk1"/>
              </a:buClr>
              <a:buSzPts val="2000"/>
              <a:buFont typeface="Calibri"/>
              <a:buChar char="-"/>
            </a:pPr>
            <a:r>
              <a:rPr lang="et-EE" sz="2000" dirty="0">
                <a:solidFill>
                  <a:srgbClr val="7F7F7F"/>
                </a:solidFill>
                <a:latin typeface="Calibri"/>
                <a:ea typeface="Calibri"/>
                <a:cs typeface="Calibri"/>
                <a:sym typeface="Calibri"/>
              </a:rPr>
              <a:t>Tervis</a:t>
            </a:r>
            <a:endParaRPr sz="2000" b="0" i="0" u="none" strike="noStrike" cap="none" dirty="0">
              <a:solidFill>
                <a:srgbClr val="7F7F7F"/>
              </a:solidFill>
              <a:latin typeface="Calibri"/>
              <a:ea typeface="Calibri"/>
              <a:cs typeface="Calibri"/>
              <a:sym typeface="Calibri"/>
            </a:endParaRPr>
          </a:p>
          <a:p>
            <a:pPr marL="457200" marR="0" lvl="0" indent="-355600" algn="l" rtl="0">
              <a:lnSpc>
                <a:spcPct val="100000"/>
              </a:lnSpc>
              <a:spcBef>
                <a:spcPts val="0"/>
              </a:spcBef>
              <a:spcAft>
                <a:spcPts val="0"/>
              </a:spcAft>
              <a:buClr>
                <a:schemeClr val="dk1"/>
              </a:buClr>
              <a:buSzPts val="2000"/>
              <a:buFont typeface="Calibri"/>
              <a:buChar char="-"/>
            </a:pPr>
            <a:r>
              <a:rPr lang="es-ES" sz="2000" b="0" i="0" u="none" strike="noStrike" cap="none" dirty="0" err="1">
                <a:solidFill>
                  <a:srgbClr val="7F7F7F"/>
                </a:solidFill>
                <a:latin typeface="Calibri"/>
                <a:ea typeface="Calibri"/>
                <a:cs typeface="Calibri"/>
                <a:sym typeface="Calibri"/>
              </a:rPr>
              <a:t>Spor</a:t>
            </a:r>
            <a:r>
              <a:rPr lang="et-EE" sz="2000" b="0" i="0" u="none" strike="noStrike" cap="none" dirty="0">
                <a:solidFill>
                  <a:srgbClr val="7F7F7F"/>
                </a:solidFill>
                <a:latin typeface="Calibri"/>
                <a:ea typeface="Calibri"/>
                <a:cs typeface="Calibri"/>
                <a:sym typeface="Calibri"/>
              </a:rPr>
              <a:t>didiplomaatia</a:t>
            </a:r>
            <a:endParaRPr sz="2000" b="0" i="0" u="none" strike="noStrike" cap="none" dirty="0">
              <a:solidFill>
                <a:srgbClr val="7F7F7F"/>
              </a:solidFill>
              <a:latin typeface="Calibri"/>
              <a:ea typeface="Calibri"/>
              <a:cs typeface="Calibri"/>
              <a:sym typeface="Calibri"/>
            </a:endParaRPr>
          </a:p>
          <a:p>
            <a:pPr marL="457200" marR="0" lvl="0" indent="-355600" algn="l" rtl="0">
              <a:lnSpc>
                <a:spcPct val="100000"/>
              </a:lnSpc>
              <a:spcBef>
                <a:spcPts val="0"/>
              </a:spcBef>
              <a:spcAft>
                <a:spcPts val="0"/>
              </a:spcAft>
              <a:buClr>
                <a:schemeClr val="dk1"/>
              </a:buClr>
              <a:buSzPts val="2000"/>
              <a:buFont typeface="Calibri"/>
              <a:buChar char="-"/>
            </a:pPr>
            <a:r>
              <a:rPr lang="et-EE" sz="2000" dirty="0">
                <a:solidFill>
                  <a:srgbClr val="7F7F7F"/>
                </a:solidFill>
                <a:latin typeface="Calibri"/>
                <a:ea typeface="Calibri"/>
                <a:cs typeface="Calibri"/>
                <a:sym typeface="Calibri"/>
              </a:rPr>
              <a:t>Tööhõive ja haridus</a:t>
            </a:r>
            <a:endParaRPr sz="2000" b="0" i="0" u="none" strike="noStrike" cap="none" dirty="0">
              <a:solidFill>
                <a:srgbClr val="7F7F7F"/>
              </a:solidFill>
              <a:latin typeface="Calibri"/>
              <a:ea typeface="Calibri"/>
              <a:cs typeface="Calibri"/>
              <a:sym typeface="Calibri"/>
            </a:endParaRPr>
          </a:p>
          <a:p>
            <a:pPr marL="457200" marR="0" lvl="0" indent="-355600" algn="l" rtl="0">
              <a:lnSpc>
                <a:spcPct val="100000"/>
              </a:lnSpc>
              <a:spcBef>
                <a:spcPts val="0"/>
              </a:spcBef>
              <a:spcAft>
                <a:spcPts val="0"/>
              </a:spcAft>
              <a:buClr>
                <a:schemeClr val="dk1"/>
              </a:buClr>
              <a:buSzPts val="2000"/>
              <a:buFont typeface="Calibri"/>
              <a:buChar char="-"/>
            </a:pPr>
            <a:r>
              <a:rPr lang="es-ES" sz="2000" b="0" i="0" u="none" strike="noStrike" cap="none" dirty="0">
                <a:solidFill>
                  <a:srgbClr val="7F7F7F"/>
                </a:solidFill>
                <a:latin typeface="Calibri"/>
                <a:ea typeface="Calibri"/>
                <a:cs typeface="Calibri"/>
                <a:sym typeface="Calibri"/>
              </a:rPr>
              <a:t>So</a:t>
            </a:r>
            <a:r>
              <a:rPr lang="et-EE" sz="2000" b="0" i="0" u="none" strike="noStrike" cap="none" dirty="0">
                <a:solidFill>
                  <a:srgbClr val="7F7F7F"/>
                </a:solidFill>
                <a:latin typeface="Calibri"/>
                <a:ea typeface="Calibri"/>
                <a:cs typeface="Calibri"/>
                <a:sym typeface="Calibri"/>
              </a:rPr>
              <a:t>tsiaalne kaasatus</a:t>
            </a:r>
            <a:endParaRPr sz="2000" b="0" i="0" u="none" strike="noStrike" cap="none" dirty="0">
              <a:solidFill>
                <a:srgbClr val="7F7F7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7F7F7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r>
              <a:rPr lang="et-EE" sz="2000" b="1" i="0" u="none" strike="noStrike" cap="none" dirty="0">
                <a:solidFill>
                  <a:srgbClr val="71BE44"/>
                </a:solidFill>
                <a:latin typeface="Calibri"/>
                <a:ea typeface="Calibri"/>
                <a:cs typeface="Calibri"/>
                <a:sym typeface="Calibri"/>
              </a:rPr>
              <a:t>Täiendavalt on kavas kohtumised:</a:t>
            </a:r>
            <a:endParaRPr sz="2000" b="1" i="0" u="none" strike="noStrike" cap="none" dirty="0">
              <a:solidFill>
                <a:srgbClr val="71BE44"/>
              </a:solidFill>
              <a:latin typeface="Calibri"/>
              <a:ea typeface="Calibri"/>
              <a:cs typeface="Calibri"/>
              <a:sym typeface="Calibri"/>
            </a:endParaRPr>
          </a:p>
          <a:p>
            <a:pPr marL="444500" marR="0" lvl="0" indent="-342900" algn="l" rtl="0">
              <a:lnSpc>
                <a:spcPct val="100000"/>
              </a:lnSpc>
              <a:spcBef>
                <a:spcPts val="0"/>
              </a:spcBef>
              <a:spcAft>
                <a:spcPts val="0"/>
              </a:spcAft>
              <a:buClr>
                <a:schemeClr val="dk1"/>
              </a:buClr>
              <a:buSzPts val="2000"/>
              <a:buFont typeface="Arial"/>
              <a:buChar char="-"/>
            </a:pPr>
            <a:r>
              <a:rPr lang="es-ES" sz="2000" b="0" i="0" u="none" strike="noStrike" cap="none" dirty="0">
                <a:solidFill>
                  <a:srgbClr val="7F7F7F"/>
                </a:solidFill>
                <a:latin typeface="Calibri"/>
                <a:ea typeface="Calibri"/>
                <a:cs typeface="Calibri"/>
                <a:sym typeface="Calibri"/>
              </a:rPr>
              <a:t>ENGSO </a:t>
            </a:r>
            <a:r>
              <a:rPr lang="es-ES" sz="2000" b="0" i="0" u="none" strike="noStrike" cap="none" dirty="0" err="1">
                <a:solidFill>
                  <a:srgbClr val="7F7F7F"/>
                </a:solidFill>
                <a:latin typeface="Calibri"/>
                <a:ea typeface="Calibri"/>
                <a:cs typeface="Calibri"/>
                <a:sym typeface="Calibri"/>
              </a:rPr>
              <a:t>Youth</a:t>
            </a:r>
            <a:r>
              <a:rPr lang="es-ES" sz="2000" b="0" i="0" u="none" strike="noStrike" cap="none" dirty="0">
                <a:solidFill>
                  <a:srgbClr val="7F7F7F"/>
                </a:solidFill>
                <a:latin typeface="Calibri"/>
                <a:ea typeface="Calibri"/>
                <a:cs typeface="Calibri"/>
                <a:sym typeface="Calibri"/>
              </a:rPr>
              <a:t> </a:t>
            </a:r>
            <a:r>
              <a:rPr lang="es-ES" sz="2000" b="0" i="0" u="none" strike="noStrike" cap="none" dirty="0" err="1">
                <a:solidFill>
                  <a:srgbClr val="7F7F7F"/>
                </a:solidFill>
                <a:latin typeface="Calibri"/>
                <a:ea typeface="Calibri"/>
                <a:cs typeface="Calibri"/>
                <a:sym typeface="Calibri"/>
              </a:rPr>
              <a:t>Assembly</a:t>
            </a:r>
            <a:r>
              <a:rPr lang="es-ES" sz="2000" b="0" i="0" u="none" strike="noStrike" cap="none" dirty="0">
                <a:solidFill>
                  <a:srgbClr val="7F7F7F"/>
                </a:solidFill>
                <a:latin typeface="Calibri"/>
                <a:ea typeface="Calibri"/>
                <a:cs typeface="Calibri"/>
                <a:sym typeface="Calibri"/>
              </a:rPr>
              <a:t> 2020</a:t>
            </a:r>
            <a:endParaRPr dirty="0"/>
          </a:p>
          <a:p>
            <a:pPr marL="444500" marR="0" lvl="0" indent="-342900" algn="l" rtl="0">
              <a:lnSpc>
                <a:spcPct val="100000"/>
              </a:lnSpc>
              <a:spcBef>
                <a:spcPts val="0"/>
              </a:spcBef>
              <a:spcAft>
                <a:spcPts val="0"/>
              </a:spcAft>
              <a:buClr>
                <a:schemeClr val="dk1"/>
              </a:buClr>
              <a:buSzPts val="2000"/>
              <a:buFont typeface="Arial"/>
              <a:buChar char="-"/>
            </a:pPr>
            <a:r>
              <a:rPr lang="es-ES" sz="2000" b="0" i="0" u="none" strike="noStrike" cap="none" dirty="0">
                <a:solidFill>
                  <a:srgbClr val="7F7F7F"/>
                </a:solidFill>
                <a:latin typeface="Calibri"/>
                <a:ea typeface="Calibri"/>
                <a:cs typeface="Calibri"/>
                <a:sym typeface="Calibri"/>
              </a:rPr>
              <a:t>Young </a:t>
            </a:r>
            <a:r>
              <a:rPr lang="es-ES" sz="2000" b="0" i="0" u="none" strike="noStrike" cap="none" dirty="0" err="1">
                <a:solidFill>
                  <a:srgbClr val="7F7F7F"/>
                </a:solidFill>
                <a:latin typeface="Calibri"/>
                <a:ea typeface="Calibri"/>
                <a:cs typeface="Calibri"/>
                <a:sym typeface="Calibri"/>
              </a:rPr>
              <a:t>Delegates</a:t>
            </a:r>
            <a:r>
              <a:rPr lang="es-ES" sz="2000" b="0" i="0" u="none" strike="noStrike" cap="none" dirty="0">
                <a:solidFill>
                  <a:srgbClr val="7F7F7F"/>
                </a:solidFill>
                <a:latin typeface="Calibri"/>
                <a:ea typeface="Calibri"/>
                <a:cs typeface="Calibri"/>
                <a:sym typeface="Calibri"/>
              </a:rPr>
              <a:t> meeting 2020</a:t>
            </a:r>
            <a:endParaRPr sz="2000" b="0" i="0" u="none" strike="noStrike" cap="none" dirty="0">
              <a:solidFill>
                <a:srgbClr val="7F7F7F"/>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000"/>
              <a:buFont typeface="Arial"/>
              <a:buNone/>
            </a:pPr>
            <a:endParaRPr sz="2000" b="0" i="0" u="none" strike="noStrike" cap="none" dirty="0">
              <a:solidFill>
                <a:srgbClr val="7F7F7F"/>
              </a:solidFill>
              <a:latin typeface="Calibri"/>
              <a:ea typeface="Calibri"/>
              <a:cs typeface="Calibri"/>
              <a:sym typeface="Calibri"/>
            </a:endParaRPr>
          </a:p>
        </p:txBody>
      </p:sp>
      <p:pic>
        <p:nvPicPr>
          <p:cNvPr id="982" name="Google Shape;982;g711275cc8a_1_136"/>
          <p:cNvPicPr preferRelativeResize="0"/>
          <p:nvPr/>
        </p:nvPicPr>
        <p:blipFill rotWithShape="1">
          <a:blip r:embed="rId3">
            <a:alphaModFix/>
          </a:blip>
          <a:srcRect/>
          <a:stretch/>
        </p:blipFill>
        <p:spPr>
          <a:xfrm>
            <a:off x="9840751" y="5877075"/>
            <a:ext cx="2121449" cy="60597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17062</TotalTime>
  <Words>4470</Words>
  <Application>Microsoft Office PowerPoint</Application>
  <PresentationFormat>Widescreen</PresentationFormat>
  <Paragraphs>605</Paragraphs>
  <Slides>105</Slides>
  <Notes>105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105</vt:i4>
      </vt:variant>
    </vt:vector>
  </HeadingPairs>
  <TitlesOfParts>
    <vt:vector size="110" baseType="lpstr">
      <vt:lpstr>Arial</vt:lpstr>
      <vt:lpstr>Calibri</vt:lpstr>
      <vt:lpstr>Noto Sans Symbols</vt:lpstr>
      <vt:lpstr>Helvetica Neue</vt:lpstr>
      <vt:lpstr>Office Theme</vt:lpstr>
      <vt:lpstr>PowerPoint Presentation</vt:lpstr>
      <vt:lpstr>Tutvustus</vt:lpstr>
      <vt:lpstr>Sisukord (I)</vt:lpstr>
      <vt:lpstr>Sisukord (II)</vt:lpstr>
      <vt:lpstr>1. näide: RUN 4 ENERGY</vt:lpstr>
      <vt:lpstr>Projekti olemus</vt:lpstr>
      <vt:lpstr>Projekti olemus</vt:lpstr>
      <vt:lpstr>Projekti olemus</vt:lpstr>
      <vt:lpstr>Projekti olemus</vt:lpstr>
      <vt:lpstr>Üldine strateegia vabatahtlike kaasamiseks</vt:lpstr>
      <vt:lpstr>Tegevused eesmärkide saavutamiseks</vt:lpstr>
      <vt:lpstr>Levitamine</vt:lpstr>
      <vt:lpstr>Kas pakuti nõustamist?</vt:lpstr>
      <vt:lpstr>Kuidas projekti hinnati? Milliseid mõõdikuid kasutati?</vt:lpstr>
      <vt:lpstr>Kas soolise võrdsusega arvestati projekti juures? </vt:lpstr>
      <vt:lpstr>Kuidas saab parimaid praktikaid rakendada PlayGreen juures?</vt:lpstr>
      <vt:lpstr>2. näide: Fuel Poverty Group</vt:lpstr>
      <vt:lpstr>Projekti ulatus</vt:lpstr>
      <vt:lpstr>Projekti ulatus</vt:lpstr>
      <vt:lpstr>Üldine strateegia vabatahtlike kaasamiseks</vt:lpstr>
      <vt:lpstr>Tegevused eesmärkide saavutamiseks</vt:lpstr>
      <vt:lpstr>Levitamine</vt:lpstr>
      <vt:lpstr>PowerPoint Presentation</vt:lpstr>
      <vt:lpstr>Kas pakuti nõustamist?</vt:lpstr>
      <vt:lpstr>Kuidas saab parimaid praktikaid rakendada PlayGreen juures?</vt:lpstr>
      <vt:lpstr>3. näide: LET’S DO IT ESTONIA! (Teeme ära!)</vt:lpstr>
      <vt:lpstr>Projekti olemus</vt:lpstr>
      <vt:lpstr>Üldine strateegia vabatahtlike kaasamiseks</vt:lpstr>
      <vt:lpstr>Tegevused eesmärkide saavutamiseks</vt:lpstr>
      <vt:lpstr>Kas pakuti nõustamist?</vt:lpstr>
      <vt:lpstr>Kuidas projekti hinnati? Milliseid mõõdikuid kasutati?</vt:lpstr>
      <vt:lpstr>Kas soolise võrdsusega arvestati projekti juures? </vt:lpstr>
      <vt:lpstr>Kuidas saab parimaid praktikaid rakendada PlayGreen juures?</vt:lpstr>
      <vt:lpstr>4. näide: UEFA SUPER CUP 2018</vt:lpstr>
      <vt:lpstr>Projekti olemus</vt:lpstr>
      <vt:lpstr>Üldine strateegia vabatahtlike kaasamiseks</vt:lpstr>
      <vt:lpstr>Tegevused eesmärkide saavutamiseks</vt:lpstr>
      <vt:lpstr>Kas pakuti nõustamist?</vt:lpstr>
      <vt:lpstr>Kuidas projekti hinnati? Milliseid mõõdikuid kasutati?</vt:lpstr>
      <vt:lpstr>Kas soolise võrdsusega arvestati projekti juures? </vt:lpstr>
      <vt:lpstr>Kuidas saab parimaid praktikaid rakendada PlayGreen juures?</vt:lpstr>
      <vt:lpstr>5. näide: Dynamoproject:  vabatahtlike-sõbralik spordiklubi</vt:lpstr>
      <vt:lpstr>Projekti olemus</vt:lpstr>
      <vt:lpstr>Üldine strateegia vabatahtlike kaasamiseks</vt:lpstr>
      <vt:lpstr>Tegevused eesmärkide saavutamiseks</vt:lpstr>
      <vt:lpstr>Levitamine</vt:lpstr>
      <vt:lpstr>Kas pakuti nõustamist?</vt:lpstr>
      <vt:lpstr>Kuidas projekti hinnati? Milliseid mõõdikuid kasutati?</vt:lpstr>
      <vt:lpstr>Kas soolise võrdsusega arvestati projekti juures? </vt:lpstr>
      <vt:lpstr>Kuidas saab parimaid praktikaid rakendada PlayGreen juures?</vt:lpstr>
      <vt:lpstr>6. näide: VSF + Dynamo</vt:lpstr>
      <vt:lpstr>Projekti olemus</vt:lpstr>
      <vt:lpstr>Üldine strateegia vabatahtlike kaasamiseks</vt:lpstr>
      <vt:lpstr>Tegevused eesmärkide saavutamiseks</vt:lpstr>
      <vt:lpstr>Levitamine</vt:lpstr>
      <vt:lpstr>Kas pakuti nõustamist?</vt:lpstr>
      <vt:lpstr>Kuidas projekti hinnati? Milliseid mõõdikuid kasutati?</vt:lpstr>
      <vt:lpstr>Kas soolise võrdsusega arvestati projekti juures? </vt:lpstr>
      <vt:lpstr>PowerPoint Presentation</vt:lpstr>
      <vt:lpstr>Filmiklipp</vt:lpstr>
      <vt:lpstr>Kuidas saab parimaid praktikaid rakendada PlayGreen juures?</vt:lpstr>
      <vt:lpstr>7. näide: Include me and I will understand  (Kaasa mind ja ma mõistan)</vt:lpstr>
      <vt:lpstr>Malta Jalgpalliliidu kontekst</vt:lpstr>
      <vt:lpstr>Projekti olemus</vt:lpstr>
      <vt:lpstr>Üldine strateegia vabatahtlike kaasamiseks</vt:lpstr>
      <vt:lpstr>Tegevused eesmärkide saavutamiseks</vt:lpstr>
      <vt:lpstr>Levitamine</vt:lpstr>
      <vt:lpstr>Kas pakuti nõustamist?</vt:lpstr>
      <vt:lpstr>Kuidas projekti hinnati? Milliseid mõõdikuid kasutati?</vt:lpstr>
      <vt:lpstr>Kas soolise võrdsusega arvestati projekti juures? </vt:lpstr>
      <vt:lpstr>Kuidas saab parimaid praktikaid rakendada PlayGreen juures?</vt:lpstr>
      <vt:lpstr>8. näide:  National Convention &amp; Football Inclusion Festival </vt:lpstr>
      <vt:lpstr>Teine näide: National Convention and Football Inclusion Festival</vt:lpstr>
      <vt:lpstr>Projekti olemus</vt:lpstr>
      <vt:lpstr>Üldine strateegia vabatahtlike kaasamiseks</vt:lpstr>
      <vt:lpstr>Tegevused eesmärkide saavutamiseks</vt:lpstr>
      <vt:lpstr>Levitamine</vt:lpstr>
      <vt:lpstr>Kas pakuti nõustamist?</vt:lpstr>
      <vt:lpstr>Kuidas projekti hinnati? Milliseid mõõdikuid kasutati?</vt:lpstr>
      <vt:lpstr>Kas soolise võrdsusega arvestati projekti juures? </vt:lpstr>
      <vt:lpstr>Kuidas saab parimaid praktikaid rakendada PlayGreen juures?</vt:lpstr>
      <vt:lpstr>9. näide: SCORE Project</vt:lpstr>
      <vt:lpstr>PowerPoint Presentation</vt:lpstr>
      <vt:lpstr>PowerPoint Presentation</vt:lpstr>
      <vt:lpstr>Projekti olemus</vt:lpstr>
      <vt:lpstr>PowerPoint Presentation</vt:lpstr>
      <vt:lpstr>Tegevused eesmärkide saavutamiseks</vt:lpstr>
      <vt:lpstr>Kas pakuti nõustamist?</vt:lpstr>
      <vt:lpstr>MENTORKOOLITUSED</vt:lpstr>
      <vt:lpstr>Kuidas projekti hinnati? Milliseid mõõdikuid kasutati?</vt:lpstr>
      <vt:lpstr>Kas soolise võrdsusega arvestati projekti juures? </vt:lpstr>
      <vt:lpstr>Kas soolise võrdsusega arvestati projekti juures? </vt:lpstr>
      <vt:lpstr>Kuidas saab parimaid praktikaid rakendada PlayGreen juures?</vt:lpstr>
      <vt:lpstr>Võttes arvesse soospetsiifilisi motiive</vt:lpstr>
      <vt:lpstr>10. näide:  Young Delegates (Noored delegaadid) </vt:lpstr>
      <vt:lpstr>PowerPoint Presentation</vt:lpstr>
      <vt:lpstr>PowerPoint Presentation</vt:lpstr>
      <vt:lpstr>PowerPoint Presentation</vt:lpstr>
      <vt:lpstr>Tegevused eesmärkide saavutamiseks</vt:lpstr>
      <vt:lpstr>Kas pakuti nõustamist?</vt:lpstr>
      <vt:lpstr>Kuidas projekti hinnati? Milliseid mõõdikuid kasutati?</vt:lpstr>
      <vt:lpstr>Kas soolise võrdsusega arvestati projekti juures? </vt:lpstr>
      <vt:lpstr>Kuidas saab parimaid praktikaid rakendada PlayGreen juures?</vt:lpstr>
      <vt:lpstr>Uuri rohkem PlayGreen kohta: www.playgreenproject.eu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Bajet Mestre</dc:creator>
  <cp:lastModifiedBy>Juta Petersoo</cp:lastModifiedBy>
  <cp:revision>56</cp:revision>
  <dcterms:created xsi:type="dcterms:W3CDTF">2019-06-10T18:05:26Z</dcterms:created>
  <dcterms:modified xsi:type="dcterms:W3CDTF">2021-01-26T18:57:20Z</dcterms:modified>
</cp:coreProperties>
</file>